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271" r:id="rId5"/>
    <p:sldId id="274" r:id="rId6"/>
    <p:sldId id="319" r:id="rId7"/>
    <p:sldId id="320" r:id="rId8"/>
    <p:sldId id="321" r:id="rId9"/>
    <p:sldId id="322" r:id="rId10"/>
    <p:sldId id="323"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791" autoAdjust="0"/>
    <p:restoredTop sz="94660"/>
  </p:normalViewPr>
  <p:slideViewPr>
    <p:cSldViewPr snapToGrid="0" showGuides="1">
      <p:cViewPr varScale="1">
        <p:scale>
          <a:sx n="73" d="100"/>
          <a:sy n="73" d="100"/>
        </p:scale>
        <p:origin x="-468" y="-102"/>
      </p:cViewPr>
      <p:guideLst>
        <p:guide orient="horz" pos="2424"/>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87088289"/>
      </p:ext>
    </p:extLst>
  </p:cSld>
  <p:clrMapOvr>
    <a:masterClrMapping/>
  </p:clrMapOvr>
  <p:extLst>
    <p:ext uri="{DCECCB84-F9BA-43D5-87BE-67443E8EF086}">
      <p15:sldGuideLst xmlns=""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102657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006175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0"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 xmlns:a16="http://schemas.microsoft.com/office/drawing/2014/main" id="{AAAAAD01-9F91-4973-BE0D-123A9592116C}"/>
              </a:ext>
            </a:extLst>
          </p:cNvPr>
          <p:cNvSpPr txBox="1"/>
          <p:nvPr/>
        </p:nvSpPr>
        <p:spPr>
          <a:xfrm>
            <a:off x="1727475" y="3850418"/>
            <a:ext cx="6182647" cy="523220"/>
          </a:xfrm>
          <a:prstGeom prst="rect">
            <a:avLst/>
          </a:prstGeom>
          <a:noFill/>
        </p:spPr>
        <p:txBody>
          <a:bodyPr wrap="square" rtlCol="0" anchor="ctr">
            <a:spAutoFit/>
          </a:bodyPr>
          <a:lstStyle/>
          <a:p>
            <a:r>
              <a:rPr lang="en-US" altLang="ko-KR" sz="2800" b="1" spc="600" dirty="0" smtClean="0">
                <a:solidFill>
                  <a:schemeClr val="accent1"/>
                </a:solidFill>
                <a:cs typeface="Arial" pitchFamily="34" charset="0"/>
              </a:rPr>
              <a:t>I</a:t>
            </a:r>
            <a:r>
              <a:rPr lang="en-US" altLang="ko-KR" sz="2800" b="1" spc="600" dirty="0" smtClean="0">
                <a:solidFill>
                  <a:schemeClr val="bg1"/>
                </a:solidFill>
                <a:cs typeface="Arial" pitchFamily="34" charset="0"/>
              </a:rPr>
              <a:t>ndustrial</a:t>
            </a:r>
            <a:r>
              <a:rPr lang="en-US" altLang="ko-KR" sz="2800" spc="600" dirty="0" smtClean="0">
                <a:solidFill>
                  <a:schemeClr val="bg1"/>
                </a:solidFill>
                <a:cs typeface="Arial" pitchFamily="34" charset="0"/>
              </a:rPr>
              <a:t> </a:t>
            </a:r>
            <a:r>
              <a:rPr lang="en-US" altLang="ko-KR" sz="2800" b="1" spc="600" dirty="0" smtClean="0">
                <a:solidFill>
                  <a:schemeClr val="accent2"/>
                </a:solidFill>
                <a:cs typeface="Arial" pitchFamily="34" charset="0"/>
              </a:rPr>
              <a:t>T</a:t>
            </a:r>
            <a:r>
              <a:rPr lang="en-US" altLang="ko-KR" sz="2800" b="1" spc="600" dirty="0" smtClean="0">
                <a:solidFill>
                  <a:schemeClr val="bg1"/>
                </a:solidFill>
                <a:cs typeface="Arial" pitchFamily="34" charset="0"/>
              </a:rPr>
              <a:t>raining</a:t>
            </a:r>
            <a:r>
              <a:rPr lang="en-US" altLang="ko-KR" sz="2800" spc="600" dirty="0" smtClean="0">
                <a:solidFill>
                  <a:schemeClr val="bg1"/>
                </a:solidFill>
                <a:cs typeface="Arial" pitchFamily="34" charset="0"/>
              </a:rPr>
              <a:t> </a:t>
            </a:r>
            <a:endParaRPr lang="ko-KR" altLang="en-US" sz="2800" spc="600" dirty="0">
              <a:solidFill>
                <a:schemeClr val="bg1"/>
              </a:solidFill>
              <a:cs typeface="Arial" pitchFamily="34" charset="0"/>
            </a:endParaRPr>
          </a:p>
        </p:txBody>
      </p:sp>
      <p:sp>
        <p:nvSpPr>
          <p:cNvPr id="6" name="Rounded Rectangle 7">
            <a:extLst>
              <a:ext uri="{FF2B5EF4-FFF2-40B4-BE49-F238E27FC236}">
                <a16:creationId xmlns="" xmlns:a16="http://schemas.microsoft.com/office/drawing/2014/main" id="{F18B0921-02BA-4E59-AB9E-0579374867ED}"/>
              </a:ext>
            </a:extLst>
          </p:cNvPr>
          <p:cNvSpPr/>
          <p:nvPr/>
        </p:nvSpPr>
        <p:spPr>
          <a:xfrm>
            <a:off x="194256" y="5831114"/>
            <a:ext cx="2956071" cy="899886"/>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smtClean="0"/>
              <a:t>By Jaideep Singh </a:t>
            </a:r>
            <a:r>
              <a:rPr lang="en-US" altLang="ko-KR" sz="2000" dirty="0" smtClean="0"/>
              <a:t>(B.Tech 3</a:t>
            </a:r>
            <a:r>
              <a:rPr lang="en-US" altLang="ko-KR" sz="2000" baseline="30000" dirty="0" smtClean="0"/>
              <a:t>rd</a:t>
            </a:r>
            <a:r>
              <a:rPr lang="en-US" altLang="ko-KR" sz="2000" dirty="0" smtClean="0"/>
              <a:t> Sem. CS)</a:t>
            </a:r>
            <a:endParaRPr lang="en-US" altLang="ko-KR" b="1" dirty="0" smtClean="0"/>
          </a:p>
          <a:p>
            <a:pPr algn="ctr"/>
            <a:r>
              <a:rPr lang="en-US" altLang="ko-KR" b="1" dirty="0" smtClean="0"/>
              <a:t>Roll No. 18EJGCS011</a:t>
            </a:r>
            <a:endParaRPr lang="ko-KR" altLang="en-US" dirty="0"/>
          </a:p>
        </p:txBody>
      </p:sp>
      <p:sp>
        <p:nvSpPr>
          <p:cNvPr id="13" name="TextBox 12">
            <a:extLst>
              <a:ext uri="{FF2B5EF4-FFF2-40B4-BE49-F238E27FC236}">
                <a16:creationId xmlns="" xmlns:a16="http://schemas.microsoft.com/office/drawing/2014/main" id="{A7547E4F-5C76-4D91-B003-02F9BB5160BF}"/>
              </a:ext>
            </a:extLst>
          </p:cNvPr>
          <p:cNvSpPr txBox="1"/>
          <p:nvPr/>
        </p:nvSpPr>
        <p:spPr>
          <a:xfrm>
            <a:off x="589594" y="308184"/>
            <a:ext cx="9697406" cy="1754326"/>
          </a:xfrm>
          <a:prstGeom prst="rect">
            <a:avLst/>
          </a:prstGeom>
          <a:noFill/>
        </p:spPr>
        <p:txBody>
          <a:bodyPr wrap="square" rtlCol="0" anchor="ctr">
            <a:spAutoFit/>
          </a:bodyPr>
          <a:lstStyle/>
          <a:p>
            <a:r>
              <a:rPr lang="en-US" altLang="ko-KR" sz="5400" dirty="0" smtClean="0">
                <a:solidFill>
                  <a:schemeClr val="bg1"/>
                </a:solidFill>
                <a:cs typeface="Arial" pitchFamily="34" charset="0"/>
              </a:rPr>
              <a:t>Jagan Nath Gupta Institute of Engineering and  Technology</a:t>
            </a:r>
            <a:endParaRPr lang="ko-KR" altLang="en-US" sz="5400" dirty="0">
              <a:solidFill>
                <a:schemeClr val="bg1"/>
              </a:solidFill>
              <a:cs typeface="Arial" pitchFamily="34" charset="0"/>
            </a:endParaRPr>
          </a:p>
        </p:txBody>
      </p:sp>
      <p:sp>
        <p:nvSpPr>
          <p:cNvPr id="14" name="TextBox 13">
            <a:extLst>
              <a:ext uri="{FF2B5EF4-FFF2-40B4-BE49-F238E27FC236}">
                <a16:creationId xmlns="" xmlns:a16="http://schemas.microsoft.com/office/drawing/2014/main" id="{AE67C9A1-DB1E-47F5-8D37-AF167391C79D}"/>
              </a:ext>
            </a:extLst>
          </p:cNvPr>
          <p:cNvSpPr txBox="1"/>
          <p:nvPr/>
        </p:nvSpPr>
        <p:spPr>
          <a:xfrm>
            <a:off x="589594" y="2089471"/>
            <a:ext cx="6842481" cy="379656"/>
          </a:xfrm>
          <a:prstGeom prst="rect">
            <a:avLst/>
          </a:prstGeom>
          <a:noFill/>
        </p:spPr>
        <p:txBody>
          <a:bodyPr wrap="square" rtlCol="0" anchor="ctr">
            <a:spAutoFit/>
          </a:bodyPr>
          <a:lstStyle/>
          <a:p>
            <a:r>
              <a:rPr lang="en-US" altLang="ko-KR" dirty="0" smtClean="0">
                <a:solidFill>
                  <a:schemeClr val="bg1"/>
                </a:solidFill>
                <a:cs typeface="Arial" pitchFamily="34" charset="0"/>
              </a:rPr>
              <a:t>Session 2019-20</a:t>
            </a:r>
            <a:endParaRPr lang="ko-KR" altLang="en-US" dirty="0">
              <a:solidFill>
                <a:schemeClr val="bg1"/>
              </a:solidFill>
              <a:cs typeface="Arial" pitchFamily="34" charset="0"/>
            </a:endParaRPr>
          </a:p>
        </p:txBody>
      </p:sp>
    </p:spTree>
    <p:extLst>
      <p:ext uri="{BB962C8B-B14F-4D97-AF65-F5344CB8AC3E}">
        <p14:creationId xmlns="" xmlns:p14="http://schemas.microsoft.com/office/powerpoint/2010/main" val="4078693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90A825AC-6CDC-4F5A-B949-E3080DE73AE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22EACE2C-F0BB-4B26-BDA0-E1B66FC049A7}"/>
              </a:ext>
            </a:extLst>
          </p:cNvPr>
          <p:cNvSpPr txBox="1"/>
          <p:nvPr/>
        </p:nvSpPr>
        <p:spPr>
          <a:xfrm>
            <a:off x="5307569" y="2800480"/>
            <a:ext cx="553173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Bank System</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 xmlns:a16="http://schemas.microsoft.com/office/drawing/2014/main" id="{DF7CD60F-31E5-47BD-825E-DF5FFB019C06}"/>
              </a:ext>
            </a:extLst>
          </p:cNvPr>
          <p:cNvSpPr txBox="1"/>
          <p:nvPr/>
        </p:nvSpPr>
        <p:spPr>
          <a:xfrm>
            <a:off x="5307569" y="3563564"/>
            <a:ext cx="5531667" cy="379656"/>
          </a:xfrm>
          <a:prstGeom prst="rect">
            <a:avLst/>
          </a:prstGeom>
          <a:noFill/>
        </p:spPr>
        <p:txBody>
          <a:bodyPr wrap="square" rtlCol="0" anchor="ctr">
            <a:spAutoFit/>
          </a:bodyPr>
          <a:lstStyle/>
          <a:p>
            <a:r>
              <a:rPr lang="en-US" altLang="ko-KR" sz="1867" dirty="0" smtClean="0">
                <a:solidFill>
                  <a:schemeClr val="bg1"/>
                </a:solidFill>
                <a:cs typeface="Arial" pitchFamily="34" charset="0"/>
              </a:rPr>
              <a:t>Bank Management System Project</a:t>
            </a:r>
            <a:endParaRPr lang="ko-KR" altLang="en-US" sz="1867" dirty="0">
              <a:solidFill>
                <a:schemeClr val="bg1"/>
              </a:solidFill>
              <a:cs typeface="Arial" pitchFamily="34" charset="0"/>
            </a:endParaRPr>
          </a:p>
        </p:txBody>
      </p:sp>
      <p:sp>
        <p:nvSpPr>
          <p:cNvPr id="6" name="Rectangle 7">
            <a:extLst>
              <a:ext uri="{FF2B5EF4-FFF2-40B4-BE49-F238E27FC236}">
                <a16:creationId xmlns="" xmlns:a16="http://schemas.microsoft.com/office/drawing/2014/main" id="{3D8752D6-0CAA-4881-B8EC-EDF9510C9A31}"/>
              </a:ext>
            </a:extLst>
          </p:cNvPr>
          <p:cNvSpPr/>
          <p:nvPr/>
        </p:nvSpPr>
        <p:spPr>
          <a:xfrm rot="19800000">
            <a:off x="4314305" y="2831279"/>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 xmlns:p14="http://schemas.microsoft.com/office/powerpoint/2010/main" val="2116302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5CC4E829-C98C-406A-899E-9DF9815FA231}"/>
              </a:ext>
            </a:extLst>
          </p:cNvPr>
          <p:cNvSpPr/>
          <p:nvPr/>
        </p:nvSpPr>
        <p:spPr>
          <a:xfrm>
            <a:off x="1234136" y="0"/>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993B75C5-9BDB-4B5F-AB3F-CB12A702F1F8}"/>
              </a:ext>
            </a:extLst>
          </p:cNvPr>
          <p:cNvSpPr txBox="1"/>
          <p:nvPr/>
        </p:nvSpPr>
        <p:spPr>
          <a:xfrm>
            <a:off x="7078414" y="1541526"/>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Bank Management System</a:t>
            </a:r>
            <a:endParaRPr lang="en-US" altLang="ko-KR" sz="1200" dirty="0">
              <a:solidFill>
                <a:schemeClr val="bg1"/>
              </a:solidFill>
              <a:cs typeface="Arial" pitchFamily="34" charset="0"/>
            </a:endParaRPr>
          </a:p>
        </p:txBody>
      </p:sp>
      <p:sp>
        <p:nvSpPr>
          <p:cNvPr id="5" name="TextBox 4">
            <a:extLst>
              <a:ext uri="{FF2B5EF4-FFF2-40B4-BE49-F238E27FC236}">
                <a16:creationId xmlns="" xmlns:a16="http://schemas.microsoft.com/office/drawing/2014/main" id="{8591A18A-7559-4485-BC2C-6ACBBA9F87DF}"/>
              </a:ext>
            </a:extLst>
          </p:cNvPr>
          <p:cNvSpPr txBox="1"/>
          <p:nvPr/>
        </p:nvSpPr>
        <p:spPr>
          <a:xfrm>
            <a:off x="7060836" y="993446"/>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6" name="TextBox 5">
            <a:extLst>
              <a:ext uri="{FF2B5EF4-FFF2-40B4-BE49-F238E27FC236}">
                <a16:creationId xmlns="" xmlns:a16="http://schemas.microsoft.com/office/drawing/2014/main" id="{95E3BD7D-EEC6-41FC-867D-95F2B71346B3}"/>
              </a:ext>
            </a:extLst>
          </p:cNvPr>
          <p:cNvSpPr txBox="1"/>
          <p:nvPr/>
        </p:nvSpPr>
        <p:spPr>
          <a:xfrm>
            <a:off x="6102987" y="85860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9" name="TextBox 8">
            <a:extLst>
              <a:ext uri="{FF2B5EF4-FFF2-40B4-BE49-F238E27FC236}">
                <a16:creationId xmlns="" xmlns:a16="http://schemas.microsoft.com/office/drawing/2014/main" id="{EC79CA3D-1245-4812-BE2C-A17717D31459}"/>
              </a:ext>
            </a:extLst>
          </p:cNvPr>
          <p:cNvSpPr txBox="1"/>
          <p:nvPr/>
        </p:nvSpPr>
        <p:spPr>
          <a:xfrm>
            <a:off x="7060836" y="2288638"/>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About Project</a:t>
            </a:r>
            <a:endParaRPr lang="ko-KR" altLang="en-US" sz="2700" b="1" dirty="0">
              <a:solidFill>
                <a:schemeClr val="bg1"/>
              </a:solidFill>
              <a:cs typeface="Arial" pitchFamily="34" charset="0"/>
            </a:endParaRPr>
          </a:p>
        </p:txBody>
      </p:sp>
      <p:sp>
        <p:nvSpPr>
          <p:cNvPr id="10" name="TextBox 9">
            <a:extLst>
              <a:ext uri="{FF2B5EF4-FFF2-40B4-BE49-F238E27FC236}">
                <a16:creationId xmlns="" xmlns:a16="http://schemas.microsoft.com/office/drawing/2014/main" id="{F627DDE9-FE7C-4B7E-A047-E092B6A88859}"/>
              </a:ext>
            </a:extLst>
          </p:cNvPr>
          <p:cNvSpPr txBox="1"/>
          <p:nvPr/>
        </p:nvSpPr>
        <p:spPr>
          <a:xfrm>
            <a:off x="6102987" y="215379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11" name="TextBox 10">
            <a:extLst>
              <a:ext uri="{FF2B5EF4-FFF2-40B4-BE49-F238E27FC236}">
                <a16:creationId xmlns="" xmlns:a16="http://schemas.microsoft.com/office/drawing/2014/main" id="{15E1B5E5-22C6-4CAE-BC59-0EB34CC7C043}"/>
              </a:ext>
            </a:extLst>
          </p:cNvPr>
          <p:cNvSpPr txBox="1"/>
          <p:nvPr/>
        </p:nvSpPr>
        <p:spPr>
          <a:xfrm>
            <a:off x="7078414" y="4131910"/>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Creation(),  Deposit(), Withdraw(), Balance()</a:t>
            </a:r>
            <a:endParaRPr lang="en-US" altLang="ko-KR" sz="1200" dirty="0">
              <a:solidFill>
                <a:schemeClr val="bg1"/>
              </a:solidFill>
              <a:cs typeface="Arial" pitchFamily="34" charset="0"/>
            </a:endParaRPr>
          </a:p>
        </p:txBody>
      </p:sp>
      <p:sp>
        <p:nvSpPr>
          <p:cNvPr id="13" name="TextBox 12">
            <a:extLst>
              <a:ext uri="{FF2B5EF4-FFF2-40B4-BE49-F238E27FC236}">
                <a16:creationId xmlns="" xmlns:a16="http://schemas.microsoft.com/office/drawing/2014/main" id="{5A5757E4-1723-4073-9FC5-1D351F20A151}"/>
              </a:ext>
            </a:extLst>
          </p:cNvPr>
          <p:cNvSpPr txBox="1"/>
          <p:nvPr/>
        </p:nvSpPr>
        <p:spPr>
          <a:xfrm>
            <a:off x="7060836" y="3583830"/>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Functions</a:t>
            </a:r>
            <a:endParaRPr lang="ko-KR" altLang="en-US" sz="2700" b="1" dirty="0">
              <a:solidFill>
                <a:schemeClr val="bg1"/>
              </a:solidFill>
              <a:cs typeface="Arial" pitchFamily="34" charset="0"/>
            </a:endParaRPr>
          </a:p>
        </p:txBody>
      </p:sp>
      <p:sp>
        <p:nvSpPr>
          <p:cNvPr id="14" name="TextBox 13">
            <a:extLst>
              <a:ext uri="{FF2B5EF4-FFF2-40B4-BE49-F238E27FC236}">
                <a16:creationId xmlns="" xmlns:a16="http://schemas.microsoft.com/office/drawing/2014/main" id="{D7B9AF74-CA02-49F9-88D7-98D77F70D10F}"/>
              </a:ext>
            </a:extLst>
          </p:cNvPr>
          <p:cNvSpPr txBox="1"/>
          <p:nvPr/>
        </p:nvSpPr>
        <p:spPr>
          <a:xfrm>
            <a:off x="6102987" y="344899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15" name="TextBox 14">
            <a:extLst>
              <a:ext uri="{FF2B5EF4-FFF2-40B4-BE49-F238E27FC236}">
                <a16:creationId xmlns="" xmlns:a16="http://schemas.microsoft.com/office/drawing/2014/main" id="{437A4661-D2A4-40E5-9248-83B3298A506A}"/>
              </a:ext>
            </a:extLst>
          </p:cNvPr>
          <p:cNvSpPr txBox="1"/>
          <p:nvPr/>
        </p:nvSpPr>
        <p:spPr>
          <a:xfrm>
            <a:off x="7078414" y="5427101"/>
            <a:ext cx="4661840" cy="461665"/>
          </a:xfrm>
          <a:prstGeom prst="rect">
            <a:avLst/>
          </a:prstGeom>
          <a:noFill/>
        </p:spPr>
        <p:txBody>
          <a:bodyPr wrap="square" rtlCol="0">
            <a:spAutoFit/>
          </a:bodyPr>
          <a:lstStyle/>
          <a:p>
            <a:r>
              <a:rPr lang="en-US" altLang="ko-KR" sz="1200" dirty="0" smtClean="0">
                <a:solidFill>
                  <a:schemeClr val="bg1"/>
                </a:solidFill>
                <a:cs typeface="Arial" pitchFamily="34" charset="0"/>
              </a:rPr>
              <a:t>Create Account, Deposit Money,  Withdraw  Money, Check Balance,  Close Account,  Exit</a:t>
            </a:r>
            <a:endParaRPr lang="en-US" altLang="ko-KR" sz="1200" dirty="0">
              <a:solidFill>
                <a:schemeClr val="bg1"/>
              </a:solidFill>
              <a:cs typeface="Arial" pitchFamily="34" charset="0"/>
            </a:endParaRPr>
          </a:p>
        </p:txBody>
      </p:sp>
      <p:sp>
        <p:nvSpPr>
          <p:cNvPr id="17" name="TextBox 16">
            <a:extLst>
              <a:ext uri="{FF2B5EF4-FFF2-40B4-BE49-F238E27FC236}">
                <a16:creationId xmlns="" xmlns:a16="http://schemas.microsoft.com/office/drawing/2014/main" id="{493DF382-44DD-45C3-9704-34E8893BC3AC}"/>
              </a:ext>
            </a:extLst>
          </p:cNvPr>
          <p:cNvSpPr txBox="1"/>
          <p:nvPr/>
        </p:nvSpPr>
        <p:spPr>
          <a:xfrm>
            <a:off x="7060836" y="4879021"/>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Activities</a:t>
            </a:r>
            <a:endParaRPr lang="ko-KR" altLang="en-US" sz="2700" b="1" dirty="0">
              <a:solidFill>
                <a:schemeClr val="bg1"/>
              </a:solidFill>
              <a:cs typeface="Arial" pitchFamily="34" charset="0"/>
            </a:endParaRPr>
          </a:p>
        </p:txBody>
      </p:sp>
      <p:sp>
        <p:nvSpPr>
          <p:cNvPr id="18" name="TextBox 17">
            <a:extLst>
              <a:ext uri="{FF2B5EF4-FFF2-40B4-BE49-F238E27FC236}">
                <a16:creationId xmlns="" xmlns:a16="http://schemas.microsoft.com/office/drawing/2014/main" id="{8611BD74-B8C0-4D62-99FC-2DBC909A434D}"/>
              </a:ext>
            </a:extLst>
          </p:cNvPr>
          <p:cNvSpPr txBox="1"/>
          <p:nvPr/>
        </p:nvSpPr>
        <p:spPr>
          <a:xfrm>
            <a:off x="6102987" y="4744181"/>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sp>
        <p:nvSpPr>
          <p:cNvPr id="19" name="TextBox 18">
            <a:extLst>
              <a:ext uri="{FF2B5EF4-FFF2-40B4-BE49-F238E27FC236}">
                <a16:creationId xmlns="" xmlns:a16="http://schemas.microsoft.com/office/drawing/2014/main" id="{042C12F7-AE9B-40D2-A6C4-2F1B6BC860EE}"/>
              </a:ext>
            </a:extLst>
          </p:cNvPr>
          <p:cNvSpPr txBox="1"/>
          <p:nvPr/>
        </p:nvSpPr>
        <p:spPr>
          <a:xfrm>
            <a:off x="2161284" y="664363"/>
            <a:ext cx="3040921" cy="923330"/>
          </a:xfrm>
          <a:prstGeom prst="rect">
            <a:avLst/>
          </a:prstGeom>
          <a:noFill/>
        </p:spPr>
        <p:txBody>
          <a:bodyPr wrap="square" rtlCol="0" anchor="ctr">
            <a:spAutoFit/>
          </a:bodyPr>
          <a:lstStyle/>
          <a:p>
            <a:pPr algn="r"/>
            <a:r>
              <a:rPr lang="en-US" altLang="ko-KR" sz="5400" dirty="0" smtClean="0">
                <a:solidFill>
                  <a:schemeClr val="bg1"/>
                </a:solidFill>
                <a:latin typeface="+mj-lt"/>
                <a:cs typeface="Arial" pitchFamily="34" charset="0"/>
              </a:rPr>
              <a:t>Content</a:t>
            </a:r>
            <a:endParaRPr lang="ko-KR" altLang="en-US" sz="5400" dirty="0">
              <a:solidFill>
                <a:schemeClr val="bg1"/>
              </a:solidFill>
              <a:latin typeface="+mj-lt"/>
              <a:cs typeface="Arial" pitchFamily="34" charset="0"/>
            </a:endParaRPr>
          </a:p>
        </p:txBody>
      </p:sp>
      <p:sp>
        <p:nvSpPr>
          <p:cNvPr id="16" name="TextBox 15">
            <a:extLst>
              <a:ext uri="{FF2B5EF4-FFF2-40B4-BE49-F238E27FC236}">
                <a16:creationId xmlns="" xmlns:a16="http://schemas.microsoft.com/office/drawing/2014/main" id="{15E1B5E5-22C6-4CAE-BC59-0EB34CC7C043}"/>
              </a:ext>
            </a:extLst>
          </p:cNvPr>
          <p:cNvSpPr txBox="1"/>
          <p:nvPr/>
        </p:nvSpPr>
        <p:spPr>
          <a:xfrm>
            <a:off x="7100184" y="2821270"/>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Project developed  using C language.</a:t>
            </a:r>
            <a:endParaRPr lang="en-US" altLang="ko-KR" sz="1200" dirty="0">
              <a:solidFill>
                <a:schemeClr val="bg1"/>
              </a:solidFill>
              <a:cs typeface="Arial" pitchFamily="34" charset="0"/>
            </a:endParaRPr>
          </a:p>
        </p:txBody>
      </p:sp>
    </p:spTree>
    <p:extLst>
      <p:ext uri="{BB962C8B-B14F-4D97-AF65-F5344CB8AC3E}">
        <p14:creationId xmlns="" xmlns:p14="http://schemas.microsoft.com/office/powerpoint/2010/main" val="62406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8">
            <a:extLst>
              <a:ext uri="{FF2B5EF4-FFF2-40B4-BE49-F238E27FC236}">
                <a16:creationId xmlns="" xmlns:a16="http://schemas.microsoft.com/office/drawing/2014/main" id="{3A90927D-7A9A-4A79-B137-70363BF52161}"/>
              </a:ext>
            </a:extLst>
          </p:cNvPr>
          <p:cNvSpPr/>
          <p:nvPr/>
        </p:nvSpPr>
        <p:spPr>
          <a:xfrm rot="10800000">
            <a:off x="5891346" y="2168434"/>
            <a:ext cx="6300651" cy="4247332"/>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3" name="TextBox 2">
            <a:extLst>
              <a:ext uri="{FF2B5EF4-FFF2-40B4-BE49-F238E27FC236}">
                <a16:creationId xmlns="" xmlns:a16="http://schemas.microsoft.com/office/drawing/2014/main" id="{042C12F7-AE9B-40D2-A6C4-2F1B6BC860EE}"/>
              </a:ext>
            </a:extLst>
          </p:cNvPr>
          <p:cNvSpPr txBox="1"/>
          <p:nvPr/>
        </p:nvSpPr>
        <p:spPr>
          <a:xfrm>
            <a:off x="6694095" y="703552"/>
            <a:ext cx="4435459" cy="1015663"/>
          </a:xfrm>
          <a:prstGeom prst="rect">
            <a:avLst/>
          </a:prstGeom>
          <a:noFill/>
        </p:spPr>
        <p:txBody>
          <a:bodyPr wrap="square" rtlCol="0" anchor="ctr">
            <a:spAutoFit/>
          </a:bodyPr>
          <a:lstStyle/>
          <a:p>
            <a:pPr algn="r"/>
            <a:r>
              <a:rPr lang="en-US" altLang="ko-KR" sz="6000" dirty="0" smtClean="0">
                <a:solidFill>
                  <a:schemeClr val="bg1"/>
                </a:solidFill>
                <a:latin typeface="+mj-lt"/>
                <a:cs typeface="Arial" pitchFamily="34" charset="0"/>
              </a:rPr>
              <a:t>Introduction</a:t>
            </a:r>
            <a:endParaRPr lang="ko-KR" altLang="en-US" sz="6000" dirty="0">
              <a:solidFill>
                <a:schemeClr val="bg1"/>
              </a:solidFill>
              <a:latin typeface="+mj-lt"/>
              <a:cs typeface="Arial" pitchFamily="34" charset="0"/>
            </a:endParaRPr>
          </a:p>
        </p:txBody>
      </p:sp>
      <p:sp>
        <p:nvSpPr>
          <p:cNvPr id="4" name="Rectangle 3"/>
          <p:cNvSpPr/>
          <p:nvPr/>
        </p:nvSpPr>
        <p:spPr>
          <a:xfrm>
            <a:off x="6805750" y="2348021"/>
            <a:ext cx="4493622" cy="3170099"/>
          </a:xfrm>
          <a:prstGeom prst="rect">
            <a:avLst/>
          </a:prstGeom>
        </p:spPr>
        <p:txBody>
          <a:bodyPr wrap="square">
            <a:spAutoFit/>
          </a:bodyPr>
          <a:lstStyle/>
          <a:p>
            <a:pPr algn="just"/>
            <a:r>
              <a:rPr lang="en-IN" sz="2000" dirty="0" smtClean="0">
                <a:solidFill>
                  <a:schemeClr val="bg1"/>
                </a:solidFill>
              </a:rPr>
              <a:t>Bank Management System is based on a concept of recording customer’s account details. Here the user can perform all the tasks like creating an account, deposit amount, withdraw amount, check balance, close an account and modify an account. There’s no login system for this project. All the main features for banking system are set in this project. </a:t>
            </a:r>
            <a:endParaRPr lang="en-IN" sz="20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solidFill>
                  <a:schemeClr val="tx2"/>
                </a:solidFill>
              </a:rPr>
              <a:t>About Project</a:t>
            </a:r>
            <a:endParaRPr lang="en-US" dirty="0">
              <a:solidFill>
                <a:schemeClr val="tx2"/>
              </a:solidFill>
            </a:endParaRPr>
          </a:p>
        </p:txBody>
      </p:sp>
      <p:sp>
        <p:nvSpPr>
          <p:cNvPr id="3" name="Circle: Hollow 2">
            <a:extLst>
              <a:ext uri="{FF2B5EF4-FFF2-40B4-BE49-F238E27FC236}">
                <a16:creationId xmlns="" xmlns:a16="http://schemas.microsoft.com/office/drawing/2014/main" id="{0DFD082D-0359-4D9E-823B-D129B1455046}"/>
              </a:ext>
            </a:extLst>
          </p:cNvPr>
          <p:cNvSpPr>
            <a:spLocks noChangeAspect="1"/>
          </p:cNvSpPr>
          <p:nvPr/>
        </p:nvSpPr>
        <p:spPr>
          <a:xfrm>
            <a:off x="932176" y="1924678"/>
            <a:ext cx="3657600" cy="3657600"/>
          </a:xfrm>
          <a:prstGeom prst="donut">
            <a:avLst>
              <a:gd name="adj" fmla="val 18423"/>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Oval 3">
            <a:extLst>
              <a:ext uri="{FF2B5EF4-FFF2-40B4-BE49-F238E27FC236}">
                <a16:creationId xmlns="" xmlns:a16="http://schemas.microsoft.com/office/drawing/2014/main" id="{56CFCF99-F3B9-4474-829B-899CF5B7FF49}"/>
              </a:ext>
            </a:extLst>
          </p:cNvPr>
          <p:cNvSpPr/>
          <p:nvPr/>
        </p:nvSpPr>
        <p:spPr>
          <a:xfrm>
            <a:off x="2331735" y="5030352"/>
            <a:ext cx="810105" cy="81010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 xmlns:a16="http://schemas.microsoft.com/office/drawing/2014/main" id="{D5B98831-3A03-4DAB-81C2-D33D4461E64D}"/>
              </a:ext>
            </a:extLst>
          </p:cNvPr>
          <p:cNvSpPr/>
          <p:nvPr/>
        </p:nvSpPr>
        <p:spPr>
          <a:xfrm>
            <a:off x="836504" y="2709965"/>
            <a:ext cx="810105" cy="81010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 xmlns:a16="http://schemas.microsoft.com/office/drawing/2014/main" id="{4AC663E8-E2C5-4B38-89CC-175311272F1B}"/>
              </a:ext>
            </a:extLst>
          </p:cNvPr>
          <p:cNvSpPr/>
          <p:nvPr/>
        </p:nvSpPr>
        <p:spPr>
          <a:xfrm>
            <a:off x="3830885" y="3997472"/>
            <a:ext cx="810105" cy="81010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 xmlns:a16="http://schemas.microsoft.com/office/drawing/2014/main" id="{AF5F278B-51D5-4D89-8F36-45C378C1C993}"/>
              </a:ext>
            </a:extLst>
          </p:cNvPr>
          <p:cNvSpPr/>
          <p:nvPr/>
        </p:nvSpPr>
        <p:spPr>
          <a:xfrm>
            <a:off x="2331735" y="1717497"/>
            <a:ext cx="810105" cy="81010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 xmlns:a16="http://schemas.microsoft.com/office/drawing/2014/main" id="{CC726EAB-5209-47EB-A5D5-0016E2951056}"/>
              </a:ext>
            </a:extLst>
          </p:cNvPr>
          <p:cNvSpPr/>
          <p:nvPr/>
        </p:nvSpPr>
        <p:spPr>
          <a:xfrm>
            <a:off x="836504" y="3997472"/>
            <a:ext cx="810105" cy="810105"/>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 xmlns:a16="http://schemas.microsoft.com/office/drawing/2014/main" id="{4AC37376-6A67-4F23-A111-7ED51A23A3D5}"/>
              </a:ext>
            </a:extLst>
          </p:cNvPr>
          <p:cNvSpPr/>
          <p:nvPr/>
        </p:nvSpPr>
        <p:spPr>
          <a:xfrm>
            <a:off x="3830885" y="2709965"/>
            <a:ext cx="810105" cy="810105"/>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51">
            <a:extLst>
              <a:ext uri="{FF2B5EF4-FFF2-40B4-BE49-F238E27FC236}">
                <a16:creationId xmlns="" xmlns:a16="http://schemas.microsoft.com/office/drawing/2014/main" id="{B7AB50EB-4043-4891-9841-C3677BF7A717}"/>
              </a:ext>
            </a:extLst>
          </p:cNvPr>
          <p:cNvSpPr/>
          <p:nvPr/>
        </p:nvSpPr>
        <p:spPr>
          <a:xfrm>
            <a:off x="1089098" y="4290726"/>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1" name="Oval 7">
            <a:extLst>
              <a:ext uri="{FF2B5EF4-FFF2-40B4-BE49-F238E27FC236}">
                <a16:creationId xmlns="" xmlns:a16="http://schemas.microsoft.com/office/drawing/2014/main" id="{7DC01357-5655-4B4A-A066-8B2450111306}"/>
              </a:ext>
            </a:extLst>
          </p:cNvPr>
          <p:cNvSpPr/>
          <p:nvPr/>
        </p:nvSpPr>
        <p:spPr>
          <a:xfrm>
            <a:off x="2571402" y="5270019"/>
            <a:ext cx="330770" cy="33077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2" name="Rounded Rectangle 27">
            <a:extLst>
              <a:ext uri="{FF2B5EF4-FFF2-40B4-BE49-F238E27FC236}">
                <a16:creationId xmlns="" xmlns:a16="http://schemas.microsoft.com/office/drawing/2014/main" id="{311E0555-BF95-414B-9A2F-E8758E3F036C}"/>
              </a:ext>
            </a:extLst>
          </p:cNvPr>
          <p:cNvSpPr/>
          <p:nvPr/>
        </p:nvSpPr>
        <p:spPr>
          <a:xfrm>
            <a:off x="1082984" y="2993211"/>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3" name="Rounded Rectangle 7">
            <a:extLst>
              <a:ext uri="{FF2B5EF4-FFF2-40B4-BE49-F238E27FC236}">
                <a16:creationId xmlns="" xmlns:a16="http://schemas.microsoft.com/office/drawing/2014/main" id="{19FBD9F3-D4BA-4AD0-87C5-65568F8E8B54}"/>
              </a:ext>
            </a:extLst>
          </p:cNvPr>
          <p:cNvSpPr/>
          <p:nvPr/>
        </p:nvSpPr>
        <p:spPr>
          <a:xfrm>
            <a:off x="2575569" y="1983420"/>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4" name="Round Same Side Corner Rectangle 36">
            <a:extLst>
              <a:ext uri="{FF2B5EF4-FFF2-40B4-BE49-F238E27FC236}">
                <a16:creationId xmlns="" xmlns:a16="http://schemas.microsoft.com/office/drawing/2014/main" id="{B102D8E9-1E4D-4AF8-A1FF-35A9BF3CCAD0}"/>
              </a:ext>
            </a:extLst>
          </p:cNvPr>
          <p:cNvSpPr/>
          <p:nvPr/>
        </p:nvSpPr>
        <p:spPr>
          <a:xfrm>
            <a:off x="4072126" y="2985505"/>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5" name="자유형 176">
            <a:extLst>
              <a:ext uri="{FF2B5EF4-FFF2-40B4-BE49-F238E27FC236}">
                <a16:creationId xmlns="" xmlns:a16="http://schemas.microsoft.com/office/drawing/2014/main" id="{72A4A1BB-7E87-4312-AC48-E8B3F23C2367}"/>
              </a:ext>
            </a:extLst>
          </p:cNvPr>
          <p:cNvSpPr/>
          <p:nvPr/>
        </p:nvSpPr>
        <p:spPr>
          <a:xfrm>
            <a:off x="4049924" y="4207290"/>
            <a:ext cx="372027" cy="390469"/>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6" name="Group 35">
            <a:extLst>
              <a:ext uri="{FF2B5EF4-FFF2-40B4-BE49-F238E27FC236}">
                <a16:creationId xmlns="" xmlns:a16="http://schemas.microsoft.com/office/drawing/2014/main" id="{E3C6BD90-D6E0-4EEE-936B-7AE928CA2694}"/>
              </a:ext>
            </a:extLst>
          </p:cNvPr>
          <p:cNvGrpSpPr/>
          <p:nvPr/>
        </p:nvGrpSpPr>
        <p:grpSpPr>
          <a:xfrm>
            <a:off x="1846576" y="2764819"/>
            <a:ext cx="1828800" cy="1940459"/>
            <a:chOff x="8209276" y="2602894"/>
            <a:chExt cx="1828800" cy="1940459"/>
          </a:xfrm>
        </p:grpSpPr>
        <p:sp>
          <p:nvSpPr>
            <p:cNvPr id="17" name="Oval 16">
              <a:extLst>
                <a:ext uri="{FF2B5EF4-FFF2-40B4-BE49-F238E27FC236}">
                  <a16:creationId xmlns="" xmlns:a16="http://schemas.microsoft.com/office/drawing/2014/main" id="{92D31952-03C0-4F30-963B-23C2954306D0}"/>
                </a:ext>
              </a:extLst>
            </p:cNvPr>
            <p:cNvSpPr/>
            <p:nvPr/>
          </p:nvSpPr>
          <p:spPr>
            <a:xfrm>
              <a:off x="8209276" y="2677153"/>
              <a:ext cx="1828800" cy="18288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 xmlns:a16="http://schemas.microsoft.com/office/drawing/2014/main" id="{5DCFD59E-B0EF-45FB-9CC3-DF8ED186A80D}"/>
                </a:ext>
              </a:extLst>
            </p:cNvPr>
            <p:cNvSpPr/>
            <p:nvPr/>
          </p:nvSpPr>
          <p:spPr>
            <a:xfrm>
              <a:off x="9054271" y="2602894"/>
              <a:ext cx="131813" cy="1318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 xmlns:a16="http://schemas.microsoft.com/office/drawing/2014/main" id="{377DECEA-7015-43DA-A5E1-BB6C37D950AB}"/>
                </a:ext>
              </a:extLst>
            </p:cNvPr>
            <p:cNvSpPr/>
            <p:nvPr/>
          </p:nvSpPr>
          <p:spPr>
            <a:xfrm>
              <a:off x="9823892" y="3963687"/>
              <a:ext cx="131813" cy="131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 xmlns:a16="http://schemas.microsoft.com/office/drawing/2014/main" id="{08A25653-53A0-4EB5-861F-FD8CBF26DF06}"/>
                </a:ext>
              </a:extLst>
            </p:cNvPr>
            <p:cNvSpPr/>
            <p:nvPr/>
          </p:nvSpPr>
          <p:spPr>
            <a:xfrm>
              <a:off x="8237564" y="3963687"/>
              <a:ext cx="131813" cy="131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20">
              <a:extLst>
                <a:ext uri="{FF2B5EF4-FFF2-40B4-BE49-F238E27FC236}">
                  <a16:creationId xmlns="" xmlns:a16="http://schemas.microsoft.com/office/drawing/2014/main" id="{3D56D990-228D-4489-AC47-0D43E912A834}"/>
                </a:ext>
              </a:extLst>
            </p:cNvPr>
            <p:cNvSpPr/>
            <p:nvPr/>
          </p:nvSpPr>
          <p:spPr>
            <a:xfrm>
              <a:off x="9823892" y="3091678"/>
              <a:ext cx="131813" cy="131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21">
              <a:extLst>
                <a:ext uri="{FF2B5EF4-FFF2-40B4-BE49-F238E27FC236}">
                  <a16:creationId xmlns="" xmlns:a16="http://schemas.microsoft.com/office/drawing/2014/main" id="{3EE1EE35-F9BE-496F-A444-8E12A65B1432}"/>
                </a:ext>
              </a:extLst>
            </p:cNvPr>
            <p:cNvSpPr/>
            <p:nvPr/>
          </p:nvSpPr>
          <p:spPr>
            <a:xfrm>
              <a:off x="8237564" y="3091678"/>
              <a:ext cx="131813" cy="131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 xmlns:a16="http://schemas.microsoft.com/office/drawing/2014/main" id="{A67FA4F1-DAA9-4BCC-8A09-384331DC8A8F}"/>
                </a:ext>
              </a:extLst>
            </p:cNvPr>
            <p:cNvSpPr/>
            <p:nvPr/>
          </p:nvSpPr>
          <p:spPr>
            <a:xfrm>
              <a:off x="9054271" y="4411540"/>
              <a:ext cx="131813" cy="1318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4" name="Text Placeholder 1">
            <a:extLst>
              <a:ext uri="{FF2B5EF4-FFF2-40B4-BE49-F238E27FC236}">
                <a16:creationId xmlns="" xmlns:a16="http://schemas.microsoft.com/office/drawing/2014/main" id="{206381AD-4C2B-4745-99B1-0BBCE6131A71}"/>
              </a:ext>
            </a:extLst>
          </p:cNvPr>
          <p:cNvSpPr txBox="1">
            <a:spLocks/>
          </p:cNvSpPr>
          <p:nvPr/>
        </p:nvSpPr>
        <p:spPr>
          <a:xfrm>
            <a:off x="1985553" y="3749041"/>
            <a:ext cx="1533527" cy="728479"/>
          </a:xfrm>
          <a:prstGeom prst="rect">
            <a:avLst/>
          </a:prstGeom>
        </p:spPr>
        <p:txBody>
          <a:bodyPr anchor="ct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smtClean="0">
                <a:ln>
                  <a:noFill/>
                </a:ln>
                <a:solidFill>
                  <a:schemeClr val="accent3"/>
                </a:solidFill>
                <a:effectLst/>
                <a:uLnTx/>
                <a:uFillTx/>
                <a:latin typeface="+mj-lt"/>
                <a:ea typeface="+mn-ea"/>
                <a:cs typeface="Arial" pitchFamily="34" charset="0"/>
              </a:rPr>
              <a:t>BANK</a:t>
            </a:r>
            <a:endParaRPr kumimoji="0" lang="en-US" sz="3200" b="1" i="0" u="none" strike="noStrike" kern="1200" cap="none" spc="0" normalizeH="0" baseline="0" noProof="0" dirty="0">
              <a:ln>
                <a:noFill/>
              </a:ln>
              <a:solidFill>
                <a:schemeClr val="accent3"/>
              </a:solidFill>
              <a:effectLst/>
              <a:uLnTx/>
              <a:uFillTx/>
              <a:latin typeface="+mj-lt"/>
              <a:ea typeface="+mn-ea"/>
              <a:cs typeface="Arial" pitchFamily="34" charset="0"/>
            </a:endParaRPr>
          </a:p>
        </p:txBody>
      </p:sp>
      <p:sp>
        <p:nvSpPr>
          <p:cNvPr id="48" name="Rectangle 47"/>
          <p:cNvSpPr/>
          <p:nvPr/>
        </p:nvSpPr>
        <p:spPr>
          <a:xfrm>
            <a:off x="5447211" y="1814794"/>
            <a:ext cx="5943600" cy="4247317"/>
          </a:xfrm>
          <a:prstGeom prst="rect">
            <a:avLst/>
          </a:prstGeom>
        </p:spPr>
        <p:txBody>
          <a:bodyPr wrap="square">
            <a:spAutoFit/>
          </a:bodyPr>
          <a:lstStyle/>
          <a:p>
            <a:pPr algn="just"/>
            <a:r>
              <a:rPr lang="en-IN" dirty="0" smtClean="0">
                <a:solidFill>
                  <a:schemeClr val="accent1">
                    <a:lumMod val="50000"/>
                  </a:schemeClr>
                </a:solidFill>
              </a:rPr>
              <a:t>Talking about the features of the Bank Management System, a user can create an account by providing the name of the account holder, account number, select amount type whether its Saving account or Current account and providing an initial amount. Then the user can also deposit and withdraw money just by providing his/her account, then the system displays his/her profile and entering an amount. For certain purpose, he/she can also check for the balance inquiry which displays the account holder’s name with account number type and amount. He/she can also check for all the account holder’s list. Another feature is that the user can also close their account by providing their account number and he/she can modify their account detail and type if they want to.</a:t>
            </a:r>
            <a:endParaRPr lang="en-IN" dirty="0">
              <a:solidFill>
                <a:schemeClr val="accent1">
                  <a:lumMod val="50000"/>
                </a:schemeClr>
              </a:solidFill>
            </a:endParaRPr>
          </a:p>
        </p:txBody>
      </p:sp>
      <p:sp>
        <p:nvSpPr>
          <p:cNvPr id="52" name="Block Arc 11">
            <a:extLst>
              <a:ext uri="{FF2B5EF4-FFF2-40B4-BE49-F238E27FC236}">
                <a16:creationId xmlns="" xmlns:a16="http://schemas.microsoft.com/office/drawing/2014/main" id="{6237B46C-EE2F-45F5-A452-AEF5853F7D2C}"/>
              </a:ext>
            </a:extLst>
          </p:cNvPr>
          <p:cNvSpPr/>
          <p:nvPr/>
        </p:nvSpPr>
        <p:spPr>
          <a:xfrm rot="10800000">
            <a:off x="2583828" y="3170146"/>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 xmlns:p14="http://schemas.microsoft.com/office/powerpoint/2010/main" val="543455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3">
            <a:extLst>
              <a:ext uri="{FF2B5EF4-FFF2-40B4-BE49-F238E27FC236}">
                <a16:creationId xmlns="" xmlns:a16="http://schemas.microsoft.com/office/drawing/2014/main" id="{C7673D85-B83A-45A2-9733-03EC5D36BE02}"/>
              </a:ext>
            </a:extLst>
          </p:cNvPr>
          <p:cNvGrpSpPr/>
          <p:nvPr/>
        </p:nvGrpSpPr>
        <p:grpSpPr>
          <a:xfrm>
            <a:off x="4512703" y="2342125"/>
            <a:ext cx="3163784" cy="3171693"/>
            <a:chOff x="4512703" y="2342125"/>
            <a:chExt cx="3163784" cy="3171693"/>
          </a:xfrm>
        </p:grpSpPr>
        <p:sp>
          <p:nvSpPr>
            <p:cNvPr id="4" name="Oval 3">
              <a:extLst>
                <a:ext uri="{FF2B5EF4-FFF2-40B4-BE49-F238E27FC236}">
                  <a16:creationId xmlns="" xmlns:a16="http://schemas.microsoft.com/office/drawing/2014/main" id="{F5E9E98F-508B-4A11-98F6-6E0381AB5E13}"/>
                </a:ext>
              </a:extLst>
            </p:cNvPr>
            <p:cNvSpPr/>
            <p:nvPr/>
          </p:nvSpPr>
          <p:spPr>
            <a:xfrm>
              <a:off x="4512703" y="2342125"/>
              <a:ext cx="3163784" cy="3163784"/>
            </a:xfrm>
            <a:prstGeom prst="ellipse">
              <a:avLst/>
            </a:prstGeom>
            <a:noFill/>
            <a:ln w="158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0" name="Isosceles Triangle 39">
              <a:extLst>
                <a:ext uri="{FF2B5EF4-FFF2-40B4-BE49-F238E27FC236}">
                  <a16:creationId xmlns="" xmlns:a16="http://schemas.microsoft.com/office/drawing/2014/main" id="{95BE80B0-F8FA-4269-A4FF-660A6CC68FDF}"/>
                </a:ext>
              </a:extLst>
            </p:cNvPr>
            <p:cNvSpPr/>
            <p:nvPr/>
          </p:nvSpPr>
          <p:spPr>
            <a:xfrm rot="3735809">
              <a:off x="5381112" y="2372164"/>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 xmlns:a16="http://schemas.microsoft.com/office/drawing/2014/main" id="{0C83A356-14C7-402D-A5DC-591E6094DC2B}"/>
                </a:ext>
              </a:extLst>
            </p:cNvPr>
            <p:cNvSpPr/>
            <p:nvPr/>
          </p:nvSpPr>
          <p:spPr>
            <a:xfrm rot="9640335">
              <a:off x="7437750" y="3237571"/>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 xmlns:a16="http://schemas.microsoft.com/office/drawing/2014/main" id="{462E3616-7259-476E-83F5-DC7C6AF169A6}"/>
                </a:ext>
              </a:extLst>
            </p:cNvPr>
            <p:cNvSpPr/>
            <p:nvPr/>
          </p:nvSpPr>
          <p:spPr>
            <a:xfrm rot="14802930">
              <a:off x="6572340" y="5314379"/>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 xmlns:a16="http://schemas.microsoft.com/office/drawing/2014/main" id="{4E17EBEA-4BC8-4138-A4EE-46F4466144E2}"/>
                </a:ext>
              </a:extLst>
            </p:cNvPr>
            <p:cNvSpPr/>
            <p:nvPr/>
          </p:nvSpPr>
          <p:spPr>
            <a:xfrm rot="20277048">
              <a:off x="4517714" y="4438859"/>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Functions</a:t>
            </a:r>
            <a:endParaRPr lang="en-US" dirty="0"/>
          </a:p>
        </p:txBody>
      </p:sp>
      <p:sp>
        <p:nvSpPr>
          <p:cNvPr id="5" name="Oval 4">
            <a:extLst>
              <a:ext uri="{FF2B5EF4-FFF2-40B4-BE49-F238E27FC236}">
                <a16:creationId xmlns="" xmlns:a16="http://schemas.microsoft.com/office/drawing/2014/main" id="{B663AE4A-4C7C-4BBD-AA95-43EE3AD8D62C}"/>
              </a:ext>
            </a:extLst>
          </p:cNvPr>
          <p:cNvSpPr/>
          <p:nvPr/>
        </p:nvSpPr>
        <p:spPr>
          <a:xfrm>
            <a:off x="5586771" y="1900249"/>
            <a:ext cx="1015648" cy="1015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Oval 5">
            <a:extLst>
              <a:ext uri="{FF2B5EF4-FFF2-40B4-BE49-F238E27FC236}">
                <a16:creationId xmlns="" xmlns:a16="http://schemas.microsoft.com/office/drawing/2014/main" id="{39219104-6D78-4DD0-96E8-F008C69561EA}"/>
              </a:ext>
            </a:extLst>
          </p:cNvPr>
          <p:cNvSpPr/>
          <p:nvPr/>
        </p:nvSpPr>
        <p:spPr>
          <a:xfrm>
            <a:off x="7081926" y="3416193"/>
            <a:ext cx="1015648" cy="1015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Oval 6">
            <a:extLst>
              <a:ext uri="{FF2B5EF4-FFF2-40B4-BE49-F238E27FC236}">
                <a16:creationId xmlns="" xmlns:a16="http://schemas.microsoft.com/office/drawing/2014/main" id="{4C4A1935-A30A-45C7-A748-68E068F255F5}"/>
              </a:ext>
            </a:extLst>
          </p:cNvPr>
          <p:cNvSpPr/>
          <p:nvPr/>
        </p:nvSpPr>
        <p:spPr>
          <a:xfrm>
            <a:off x="4094426" y="3416193"/>
            <a:ext cx="1015648" cy="1015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Oval 7">
            <a:extLst>
              <a:ext uri="{FF2B5EF4-FFF2-40B4-BE49-F238E27FC236}">
                <a16:creationId xmlns="" xmlns:a16="http://schemas.microsoft.com/office/drawing/2014/main" id="{8893550C-B9CB-4C7F-A412-48438498A500}"/>
              </a:ext>
            </a:extLst>
          </p:cNvPr>
          <p:cNvSpPr/>
          <p:nvPr/>
        </p:nvSpPr>
        <p:spPr>
          <a:xfrm>
            <a:off x="5586771" y="4932137"/>
            <a:ext cx="1015648" cy="1015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9" name="Group 9">
            <a:extLst>
              <a:ext uri="{FF2B5EF4-FFF2-40B4-BE49-F238E27FC236}">
                <a16:creationId xmlns="" xmlns:a16="http://schemas.microsoft.com/office/drawing/2014/main" id="{E95BC146-A541-498D-90EE-F225E363E604}"/>
              </a:ext>
            </a:extLst>
          </p:cNvPr>
          <p:cNvGrpSpPr/>
          <p:nvPr/>
        </p:nvGrpSpPr>
        <p:grpSpPr>
          <a:xfrm>
            <a:off x="2291459" y="1772441"/>
            <a:ext cx="2800751" cy="707887"/>
            <a:chOff x="5210294" y="837292"/>
            <a:chExt cx="1750034" cy="707887"/>
          </a:xfrm>
        </p:grpSpPr>
        <p:sp>
          <p:nvSpPr>
            <p:cNvPr id="11" name="TextBox 10">
              <a:extLst>
                <a:ext uri="{FF2B5EF4-FFF2-40B4-BE49-F238E27FC236}">
                  <a16:creationId xmlns="" xmlns:a16="http://schemas.microsoft.com/office/drawing/2014/main" id="{1DD75378-495B-479E-AC0D-3EB2D7AFB92A}"/>
                </a:ext>
              </a:extLst>
            </p:cNvPr>
            <p:cNvSpPr txBox="1"/>
            <p:nvPr/>
          </p:nvSpPr>
          <p:spPr>
            <a:xfrm>
              <a:off x="5210294" y="1052736"/>
              <a:ext cx="1750034" cy="492443"/>
            </a:xfrm>
            <a:prstGeom prst="rect">
              <a:avLst/>
            </a:prstGeom>
            <a:noFill/>
          </p:spPr>
          <p:txBody>
            <a:bodyPr wrap="square" lIns="0" tIns="0" rIns="0" bIns="0" rtlCol="0">
              <a:spAutoFit/>
            </a:bodyPr>
            <a:lstStyle/>
            <a:p>
              <a:pPr algn="r"/>
              <a:r>
                <a:rPr lang="en-US" altLang="ko-KR" sz="1600" dirty="0" smtClean="0">
                  <a:solidFill>
                    <a:schemeClr val="tx1">
                      <a:lumMod val="65000"/>
                      <a:lumOff val="35000"/>
                    </a:schemeClr>
                  </a:solidFill>
                  <a:cs typeface="Arial" pitchFamily="34" charset="0"/>
                </a:rPr>
                <a:t>Create a new account in the bank.</a:t>
              </a:r>
              <a:endParaRPr lang="en-US" altLang="ko-KR" sz="1600" dirty="0">
                <a:solidFill>
                  <a:schemeClr val="tx1">
                    <a:lumMod val="65000"/>
                    <a:lumOff val="35000"/>
                  </a:schemeClr>
                </a:solidFill>
                <a:cs typeface="Arial" pitchFamily="34" charset="0"/>
              </a:endParaRPr>
            </a:p>
          </p:txBody>
        </p:sp>
        <p:sp>
          <p:nvSpPr>
            <p:cNvPr id="12" name="TextBox 11">
              <a:extLst>
                <a:ext uri="{FF2B5EF4-FFF2-40B4-BE49-F238E27FC236}">
                  <a16:creationId xmlns="" xmlns:a16="http://schemas.microsoft.com/office/drawing/2014/main" id="{5CAC0C88-1088-4315-B220-695DB74A142F}"/>
                </a:ext>
              </a:extLst>
            </p:cNvPr>
            <p:cNvSpPr txBox="1"/>
            <p:nvPr/>
          </p:nvSpPr>
          <p:spPr>
            <a:xfrm>
              <a:off x="5218241" y="837292"/>
              <a:ext cx="1742087" cy="276999"/>
            </a:xfrm>
            <a:prstGeom prst="rect">
              <a:avLst/>
            </a:prstGeom>
            <a:noFill/>
          </p:spPr>
          <p:txBody>
            <a:bodyPr wrap="square" lIns="0" tIns="0" rIns="0" bIns="0" rtlCol="0">
              <a:spAutoFit/>
            </a:bodyPr>
            <a:lstStyle/>
            <a:p>
              <a:pPr algn="r"/>
              <a:r>
                <a:rPr lang="en-US" altLang="ko-KR" b="1" dirty="0" smtClean="0">
                  <a:solidFill>
                    <a:schemeClr val="tx1">
                      <a:lumMod val="75000"/>
                      <a:lumOff val="25000"/>
                    </a:schemeClr>
                  </a:solidFill>
                </a:rPr>
                <a:t>Creation()</a:t>
              </a:r>
              <a:endParaRPr lang="en-US" altLang="ko-KR" b="1" dirty="0">
                <a:solidFill>
                  <a:schemeClr val="tx1">
                    <a:lumMod val="75000"/>
                    <a:lumOff val="25000"/>
                  </a:schemeClr>
                </a:solidFill>
              </a:endParaRPr>
            </a:p>
          </p:txBody>
        </p:sp>
      </p:grpSp>
      <p:grpSp>
        <p:nvGrpSpPr>
          <p:cNvPr id="10" name="Group 12">
            <a:extLst>
              <a:ext uri="{FF2B5EF4-FFF2-40B4-BE49-F238E27FC236}">
                <a16:creationId xmlns="" xmlns:a16="http://schemas.microsoft.com/office/drawing/2014/main" id="{88D943B6-D6AF-4280-A13E-100E0CE07061}"/>
              </a:ext>
            </a:extLst>
          </p:cNvPr>
          <p:cNvGrpSpPr/>
          <p:nvPr/>
        </p:nvGrpSpPr>
        <p:grpSpPr>
          <a:xfrm>
            <a:off x="7140026" y="5267789"/>
            <a:ext cx="2801509" cy="707887"/>
            <a:chOff x="5210294" y="837292"/>
            <a:chExt cx="1750034" cy="707887"/>
          </a:xfrm>
        </p:grpSpPr>
        <p:sp>
          <p:nvSpPr>
            <p:cNvPr id="14" name="TextBox 13">
              <a:extLst>
                <a:ext uri="{FF2B5EF4-FFF2-40B4-BE49-F238E27FC236}">
                  <a16:creationId xmlns="" xmlns:a16="http://schemas.microsoft.com/office/drawing/2014/main" id="{F997A2A9-D140-483E-9317-040351682A85}"/>
                </a:ext>
              </a:extLst>
            </p:cNvPr>
            <p:cNvSpPr txBox="1"/>
            <p:nvPr/>
          </p:nvSpPr>
          <p:spPr>
            <a:xfrm>
              <a:off x="5210294" y="1052736"/>
              <a:ext cx="1750034" cy="492443"/>
            </a:xfrm>
            <a:prstGeom prst="rect">
              <a:avLst/>
            </a:prstGeom>
            <a:noFill/>
          </p:spPr>
          <p:txBody>
            <a:bodyPr wrap="square" lIns="0" tIns="0" rIns="0" bIns="0" rtlCol="0">
              <a:spAutoFit/>
            </a:bodyPr>
            <a:lstStyle/>
            <a:p>
              <a:r>
                <a:rPr lang="en-US" altLang="ko-KR" sz="1600" dirty="0" smtClean="0">
                  <a:solidFill>
                    <a:schemeClr val="tx1">
                      <a:lumMod val="65000"/>
                      <a:lumOff val="35000"/>
                    </a:schemeClr>
                  </a:solidFill>
                  <a:cs typeface="Arial" pitchFamily="34" charset="0"/>
                </a:rPr>
                <a:t>Withdraw money from the bank account.</a:t>
              </a:r>
              <a:endParaRPr lang="en-US" altLang="ko-KR" sz="1600" dirty="0">
                <a:solidFill>
                  <a:schemeClr val="tx1">
                    <a:lumMod val="65000"/>
                    <a:lumOff val="35000"/>
                  </a:schemeClr>
                </a:solidFill>
                <a:cs typeface="Arial" pitchFamily="34" charset="0"/>
              </a:endParaRPr>
            </a:p>
          </p:txBody>
        </p:sp>
        <p:sp>
          <p:nvSpPr>
            <p:cNvPr id="15" name="TextBox 14">
              <a:extLst>
                <a:ext uri="{FF2B5EF4-FFF2-40B4-BE49-F238E27FC236}">
                  <a16:creationId xmlns="" xmlns:a16="http://schemas.microsoft.com/office/drawing/2014/main" id="{61A23648-9258-43E4-A37D-1CF6766199A6}"/>
                </a:ext>
              </a:extLst>
            </p:cNvPr>
            <p:cNvSpPr txBox="1"/>
            <p:nvPr/>
          </p:nvSpPr>
          <p:spPr>
            <a:xfrm>
              <a:off x="5218241" y="837292"/>
              <a:ext cx="1742087" cy="276999"/>
            </a:xfrm>
            <a:prstGeom prst="rect">
              <a:avLst/>
            </a:prstGeom>
            <a:noFill/>
          </p:spPr>
          <p:txBody>
            <a:bodyPr wrap="square" lIns="0" tIns="0" rIns="0" bIns="0" rtlCol="0">
              <a:spAutoFit/>
            </a:bodyPr>
            <a:lstStyle/>
            <a:p>
              <a:r>
                <a:rPr lang="en-US" altLang="ko-KR" b="1" dirty="0" smtClean="0">
                  <a:solidFill>
                    <a:schemeClr val="tx1">
                      <a:lumMod val="75000"/>
                      <a:lumOff val="25000"/>
                    </a:schemeClr>
                  </a:solidFill>
                </a:rPr>
                <a:t>Withdraw()</a:t>
              </a:r>
              <a:endParaRPr lang="en-US" altLang="ko-KR" b="1" dirty="0">
                <a:solidFill>
                  <a:schemeClr val="tx1">
                    <a:lumMod val="75000"/>
                    <a:lumOff val="25000"/>
                  </a:schemeClr>
                </a:solidFill>
              </a:endParaRPr>
            </a:p>
          </p:txBody>
        </p:sp>
      </p:grpSp>
      <p:grpSp>
        <p:nvGrpSpPr>
          <p:cNvPr id="13" name="Group 15">
            <a:extLst>
              <a:ext uri="{FF2B5EF4-FFF2-40B4-BE49-F238E27FC236}">
                <a16:creationId xmlns="" xmlns:a16="http://schemas.microsoft.com/office/drawing/2014/main" id="{DA55754E-C198-4695-89F6-E90A2066D660}"/>
              </a:ext>
            </a:extLst>
          </p:cNvPr>
          <p:cNvGrpSpPr/>
          <p:nvPr/>
        </p:nvGrpSpPr>
        <p:grpSpPr>
          <a:xfrm>
            <a:off x="8433841" y="3537494"/>
            <a:ext cx="2801509" cy="707887"/>
            <a:chOff x="5210294" y="837292"/>
            <a:chExt cx="1750034" cy="707887"/>
          </a:xfrm>
        </p:grpSpPr>
        <p:sp>
          <p:nvSpPr>
            <p:cNvPr id="17" name="TextBox 16">
              <a:extLst>
                <a:ext uri="{FF2B5EF4-FFF2-40B4-BE49-F238E27FC236}">
                  <a16:creationId xmlns="" xmlns:a16="http://schemas.microsoft.com/office/drawing/2014/main" id="{CD0C8136-55D9-426A-9125-DFB975B3D560}"/>
                </a:ext>
              </a:extLst>
            </p:cNvPr>
            <p:cNvSpPr txBox="1"/>
            <p:nvPr/>
          </p:nvSpPr>
          <p:spPr>
            <a:xfrm>
              <a:off x="5210294" y="1052736"/>
              <a:ext cx="1750034" cy="492443"/>
            </a:xfrm>
            <a:prstGeom prst="rect">
              <a:avLst/>
            </a:prstGeom>
            <a:noFill/>
          </p:spPr>
          <p:txBody>
            <a:bodyPr wrap="square" lIns="0" tIns="0" rIns="0" bIns="0" rtlCol="0">
              <a:spAutoFit/>
            </a:bodyPr>
            <a:lstStyle/>
            <a:p>
              <a:r>
                <a:rPr lang="en-US" altLang="ko-KR" sz="1600" dirty="0" smtClean="0">
                  <a:solidFill>
                    <a:schemeClr val="tx1">
                      <a:lumMod val="65000"/>
                      <a:lumOff val="35000"/>
                    </a:schemeClr>
                  </a:solidFill>
                  <a:cs typeface="Arial" pitchFamily="34" charset="0"/>
                </a:rPr>
                <a:t>Deposit money into the bank account.</a:t>
              </a:r>
              <a:endParaRPr lang="en-US" altLang="ko-KR" sz="1600" dirty="0">
                <a:solidFill>
                  <a:schemeClr val="tx1">
                    <a:lumMod val="65000"/>
                    <a:lumOff val="35000"/>
                  </a:schemeClr>
                </a:solidFill>
                <a:cs typeface="Arial" pitchFamily="34" charset="0"/>
              </a:endParaRPr>
            </a:p>
          </p:txBody>
        </p:sp>
        <p:sp>
          <p:nvSpPr>
            <p:cNvPr id="18" name="TextBox 17">
              <a:extLst>
                <a:ext uri="{FF2B5EF4-FFF2-40B4-BE49-F238E27FC236}">
                  <a16:creationId xmlns="" xmlns:a16="http://schemas.microsoft.com/office/drawing/2014/main" id="{DD06DE3D-F803-4316-AA80-9A1DF98137D3}"/>
                </a:ext>
              </a:extLst>
            </p:cNvPr>
            <p:cNvSpPr txBox="1"/>
            <p:nvPr/>
          </p:nvSpPr>
          <p:spPr>
            <a:xfrm>
              <a:off x="5218241" y="837292"/>
              <a:ext cx="1742087" cy="276999"/>
            </a:xfrm>
            <a:prstGeom prst="rect">
              <a:avLst/>
            </a:prstGeom>
            <a:noFill/>
          </p:spPr>
          <p:txBody>
            <a:bodyPr wrap="square" lIns="0" tIns="0" rIns="0" bIns="0" rtlCol="0">
              <a:spAutoFit/>
            </a:bodyPr>
            <a:lstStyle/>
            <a:p>
              <a:r>
                <a:rPr lang="en-US" altLang="ko-KR" b="1" dirty="0" smtClean="0">
                  <a:solidFill>
                    <a:schemeClr val="tx1">
                      <a:lumMod val="75000"/>
                      <a:lumOff val="25000"/>
                    </a:schemeClr>
                  </a:solidFill>
                </a:rPr>
                <a:t>Deposit()</a:t>
              </a:r>
              <a:endParaRPr lang="en-US" altLang="ko-KR" b="1" dirty="0">
                <a:solidFill>
                  <a:schemeClr val="tx1">
                    <a:lumMod val="75000"/>
                    <a:lumOff val="25000"/>
                  </a:schemeClr>
                </a:solidFill>
              </a:endParaRPr>
            </a:p>
          </p:txBody>
        </p:sp>
      </p:grpSp>
      <p:grpSp>
        <p:nvGrpSpPr>
          <p:cNvPr id="16" name="Group 18">
            <a:extLst>
              <a:ext uri="{FF2B5EF4-FFF2-40B4-BE49-F238E27FC236}">
                <a16:creationId xmlns="" xmlns:a16="http://schemas.microsoft.com/office/drawing/2014/main" id="{EA592A6E-5280-425C-9672-95B565530BFA}"/>
              </a:ext>
            </a:extLst>
          </p:cNvPr>
          <p:cNvGrpSpPr/>
          <p:nvPr/>
        </p:nvGrpSpPr>
        <p:grpSpPr>
          <a:xfrm>
            <a:off x="956652" y="3537494"/>
            <a:ext cx="2813528" cy="707887"/>
            <a:chOff x="5210294" y="837292"/>
            <a:chExt cx="1750034" cy="707887"/>
          </a:xfrm>
        </p:grpSpPr>
        <p:sp>
          <p:nvSpPr>
            <p:cNvPr id="20" name="TextBox 19">
              <a:extLst>
                <a:ext uri="{FF2B5EF4-FFF2-40B4-BE49-F238E27FC236}">
                  <a16:creationId xmlns="" xmlns:a16="http://schemas.microsoft.com/office/drawing/2014/main" id="{2BCE3AF3-99EC-4846-B8B5-E1988F052D49}"/>
                </a:ext>
              </a:extLst>
            </p:cNvPr>
            <p:cNvSpPr txBox="1"/>
            <p:nvPr/>
          </p:nvSpPr>
          <p:spPr>
            <a:xfrm>
              <a:off x="5210294" y="1052736"/>
              <a:ext cx="1750034" cy="492443"/>
            </a:xfrm>
            <a:prstGeom prst="rect">
              <a:avLst/>
            </a:prstGeom>
            <a:noFill/>
          </p:spPr>
          <p:txBody>
            <a:bodyPr wrap="square" lIns="0" tIns="0" rIns="0" bIns="0" rtlCol="0">
              <a:spAutoFit/>
            </a:bodyPr>
            <a:lstStyle/>
            <a:p>
              <a:pPr algn="r"/>
              <a:r>
                <a:rPr lang="en-US" altLang="ko-KR" sz="1600" dirty="0" smtClean="0">
                  <a:solidFill>
                    <a:schemeClr val="tx1">
                      <a:lumMod val="65000"/>
                      <a:lumOff val="35000"/>
                    </a:schemeClr>
                  </a:solidFill>
                  <a:cs typeface="Arial" pitchFamily="34" charset="0"/>
                </a:rPr>
                <a:t>Display the balance in the account.</a:t>
              </a:r>
              <a:endParaRPr lang="en-US" altLang="ko-KR" sz="1600" dirty="0">
                <a:solidFill>
                  <a:schemeClr val="tx1">
                    <a:lumMod val="65000"/>
                    <a:lumOff val="35000"/>
                  </a:schemeClr>
                </a:solidFill>
                <a:cs typeface="Arial" pitchFamily="34" charset="0"/>
              </a:endParaRPr>
            </a:p>
          </p:txBody>
        </p:sp>
        <p:sp>
          <p:nvSpPr>
            <p:cNvPr id="21" name="TextBox 20">
              <a:extLst>
                <a:ext uri="{FF2B5EF4-FFF2-40B4-BE49-F238E27FC236}">
                  <a16:creationId xmlns="" xmlns:a16="http://schemas.microsoft.com/office/drawing/2014/main" id="{FF31F9EA-A707-48A9-BF83-611DC40C84C6}"/>
                </a:ext>
              </a:extLst>
            </p:cNvPr>
            <p:cNvSpPr txBox="1"/>
            <p:nvPr/>
          </p:nvSpPr>
          <p:spPr>
            <a:xfrm>
              <a:off x="5218241" y="837292"/>
              <a:ext cx="1742087" cy="276999"/>
            </a:xfrm>
            <a:prstGeom prst="rect">
              <a:avLst/>
            </a:prstGeom>
            <a:noFill/>
          </p:spPr>
          <p:txBody>
            <a:bodyPr wrap="square" lIns="0" tIns="0" rIns="0" bIns="0" rtlCol="0">
              <a:spAutoFit/>
            </a:bodyPr>
            <a:lstStyle/>
            <a:p>
              <a:pPr algn="r"/>
              <a:r>
                <a:rPr lang="en-US" altLang="ko-KR" b="1" dirty="0" smtClean="0">
                  <a:solidFill>
                    <a:schemeClr val="tx1">
                      <a:lumMod val="75000"/>
                      <a:lumOff val="25000"/>
                    </a:schemeClr>
                  </a:solidFill>
                </a:rPr>
                <a:t>Balance()</a:t>
              </a:r>
              <a:endParaRPr lang="en-US" altLang="ko-KR" b="1" dirty="0">
                <a:solidFill>
                  <a:schemeClr val="tx1">
                    <a:lumMod val="75000"/>
                    <a:lumOff val="25000"/>
                  </a:schemeClr>
                </a:solidFill>
              </a:endParaRPr>
            </a:p>
          </p:txBody>
        </p:sp>
      </p:grpSp>
      <p:sp>
        <p:nvSpPr>
          <p:cNvPr id="26" name="Trapezoid 18">
            <a:extLst>
              <a:ext uri="{FF2B5EF4-FFF2-40B4-BE49-F238E27FC236}">
                <a16:creationId xmlns="" xmlns:a16="http://schemas.microsoft.com/office/drawing/2014/main" id="{DBB9929F-BE1C-4AA9-B459-86D6FE681773}"/>
              </a:ext>
            </a:extLst>
          </p:cNvPr>
          <p:cNvSpPr/>
          <p:nvPr/>
        </p:nvSpPr>
        <p:spPr>
          <a:xfrm rot="10800000">
            <a:off x="5463278" y="3537494"/>
            <a:ext cx="1280169" cy="708360"/>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cxnSp>
        <p:nvCxnSpPr>
          <p:cNvPr id="27" name="Straight Arrow Connector 26">
            <a:extLst>
              <a:ext uri="{FF2B5EF4-FFF2-40B4-BE49-F238E27FC236}">
                <a16:creationId xmlns="" xmlns:a16="http://schemas.microsoft.com/office/drawing/2014/main" id="{AE833FB4-8511-4594-9863-A050CEFF6F19}"/>
              </a:ext>
            </a:extLst>
          </p:cNvPr>
          <p:cNvCxnSpPr>
            <a:cxnSpLocks/>
          </p:cNvCxnSpPr>
          <p:nvPr/>
        </p:nvCxnSpPr>
        <p:spPr>
          <a:xfrm flipV="1">
            <a:off x="6127271" y="3021514"/>
            <a:ext cx="0" cy="383535"/>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75F98E50-4AA1-4364-B8F4-F3A68657CDA7}"/>
              </a:ext>
            </a:extLst>
          </p:cNvPr>
          <p:cNvCxnSpPr>
            <a:cxnSpLocks/>
          </p:cNvCxnSpPr>
          <p:nvPr/>
        </p:nvCxnSpPr>
        <p:spPr>
          <a:xfrm>
            <a:off x="6103362" y="4431841"/>
            <a:ext cx="0" cy="388035"/>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F7D49B49-9361-4806-98AA-372B9BD391D7}"/>
              </a:ext>
            </a:extLst>
          </p:cNvPr>
          <p:cNvCxnSpPr>
            <a:cxnSpLocks/>
          </p:cNvCxnSpPr>
          <p:nvPr/>
        </p:nvCxnSpPr>
        <p:spPr>
          <a:xfrm flipH="1">
            <a:off x="5173461" y="3924017"/>
            <a:ext cx="413310" cy="0"/>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B28791B7-4D69-41B3-AD73-3BD0EE920B56}"/>
              </a:ext>
            </a:extLst>
          </p:cNvPr>
          <p:cNvCxnSpPr>
            <a:cxnSpLocks/>
          </p:cNvCxnSpPr>
          <p:nvPr/>
        </p:nvCxnSpPr>
        <p:spPr>
          <a:xfrm>
            <a:off x="6602419" y="3924017"/>
            <a:ext cx="435340" cy="0"/>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 Placeholder 1">
            <a:extLst>
              <a:ext uri="{FF2B5EF4-FFF2-40B4-BE49-F238E27FC236}">
                <a16:creationId xmlns="" xmlns:a16="http://schemas.microsoft.com/office/drawing/2014/main" id="{206381AD-4C2B-4745-99B1-0BBCE6131A71}"/>
              </a:ext>
            </a:extLst>
          </p:cNvPr>
          <p:cNvSpPr txBox="1">
            <a:spLocks/>
          </p:cNvSpPr>
          <p:nvPr/>
        </p:nvSpPr>
        <p:spPr>
          <a:xfrm>
            <a:off x="5590902" y="3840480"/>
            <a:ext cx="1011010" cy="362718"/>
          </a:xfrm>
          <a:prstGeom prst="rect">
            <a:avLst/>
          </a:prstGeom>
        </p:spPr>
        <p:txBody>
          <a:bodyPr anchor="ct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smtClean="0">
                <a:ln>
                  <a:noFill/>
                </a:ln>
                <a:solidFill>
                  <a:schemeClr val="accent3"/>
                </a:solidFill>
                <a:effectLst/>
                <a:uLnTx/>
                <a:uFillTx/>
                <a:latin typeface="+mj-lt"/>
                <a:ea typeface="+mn-ea"/>
                <a:cs typeface="Arial" pitchFamily="34" charset="0"/>
              </a:rPr>
              <a:t>BANK</a:t>
            </a:r>
            <a:endParaRPr kumimoji="0" lang="en-US" b="1" i="0" u="none" strike="noStrike" kern="1200" cap="none" spc="0" normalizeH="0" baseline="0" noProof="0" dirty="0">
              <a:ln>
                <a:noFill/>
              </a:ln>
              <a:solidFill>
                <a:schemeClr val="accent3"/>
              </a:solidFill>
              <a:effectLst/>
              <a:uLnTx/>
              <a:uFillTx/>
              <a:latin typeface="+mj-lt"/>
              <a:ea typeface="+mn-ea"/>
              <a:cs typeface="Arial" pitchFamily="34" charset="0"/>
            </a:endParaRPr>
          </a:p>
        </p:txBody>
      </p:sp>
      <p:sp>
        <p:nvSpPr>
          <p:cNvPr id="39" name="Rectangle 21">
            <a:extLst>
              <a:ext uri="{FF2B5EF4-FFF2-40B4-BE49-F238E27FC236}">
                <a16:creationId xmlns="" xmlns:a16="http://schemas.microsoft.com/office/drawing/2014/main" id="{3DFB5373-0015-4A31-8F01-1597E404815D}"/>
              </a:ext>
            </a:extLst>
          </p:cNvPr>
          <p:cNvSpPr/>
          <p:nvPr/>
        </p:nvSpPr>
        <p:spPr>
          <a:xfrm>
            <a:off x="5828404" y="3596393"/>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11">
            <a:extLst>
              <a:ext uri="{FF2B5EF4-FFF2-40B4-BE49-F238E27FC236}">
                <a16:creationId xmlns="" xmlns:a16="http://schemas.microsoft.com/office/drawing/2014/main" id="{6237B46C-EE2F-45F5-A452-AEF5853F7D2C}"/>
              </a:ext>
            </a:extLst>
          </p:cNvPr>
          <p:cNvSpPr/>
          <p:nvPr/>
        </p:nvSpPr>
        <p:spPr>
          <a:xfrm rot="10800000">
            <a:off x="4425690" y="3666533"/>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45" name="Block Arc 31">
            <a:extLst>
              <a:ext uri="{FF2B5EF4-FFF2-40B4-BE49-F238E27FC236}">
                <a16:creationId xmlns="" xmlns:a16="http://schemas.microsoft.com/office/drawing/2014/main" id="{7D9DF903-DA8F-4191-AEDF-7DDF26A64847}"/>
              </a:ext>
            </a:extLst>
          </p:cNvPr>
          <p:cNvSpPr/>
          <p:nvPr/>
        </p:nvSpPr>
        <p:spPr>
          <a:xfrm>
            <a:off x="5876811" y="516378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6" name="Block Arc 10">
            <a:extLst>
              <a:ext uri="{FF2B5EF4-FFF2-40B4-BE49-F238E27FC236}">
                <a16:creationId xmlns="" xmlns:a16="http://schemas.microsoft.com/office/drawing/2014/main" id="{75C14C12-5F78-4BDD-B8A3-69BB465A2216}"/>
              </a:ext>
            </a:extLst>
          </p:cNvPr>
          <p:cNvSpPr/>
          <p:nvPr/>
        </p:nvSpPr>
        <p:spPr>
          <a:xfrm>
            <a:off x="7288506" y="3713808"/>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7" name="Parallelogram 30">
            <a:extLst>
              <a:ext uri="{FF2B5EF4-FFF2-40B4-BE49-F238E27FC236}">
                <a16:creationId xmlns="" xmlns:a16="http://schemas.microsoft.com/office/drawing/2014/main" id="{07A9DF64-EAEC-4F98-A0C9-E2239CA0F425}"/>
              </a:ext>
            </a:extLst>
          </p:cNvPr>
          <p:cNvSpPr/>
          <p:nvPr/>
        </p:nvSpPr>
        <p:spPr>
          <a:xfrm flipH="1">
            <a:off x="5839441" y="2148943"/>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 xmlns:p14="http://schemas.microsoft.com/office/powerpoint/2010/main" val="300440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t>Activities</a:t>
            </a:r>
            <a:endParaRPr lang="en-US" dirty="0"/>
          </a:p>
        </p:txBody>
      </p:sp>
      <p:sp>
        <p:nvSpPr>
          <p:cNvPr id="31" name="Block Arc 30">
            <a:extLst>
              <a:ext uri="{FF2B5EF4-FFF2-40B4-BE49-F238E27FC236}">
                <a16:creationId xmlns="" xmlns:a16="http://schemas.microsoft.com/office/drawing/2014/main" id="{7E6EFF06-1761-4D06-86DA-EAED7784D7DB}"/>
              </a:ext>
            </a:extLst>
          </p:cNvPr>
          <p:cNvSpPr/>
          <p:nvPr/>
        </p:nvSpPr>
        <p:spPr>
          <a:xfrm rot="5400000" flipH="1">
            <a:off x="5291266" y="1783512"/>
            <a:ext cx="3892275" cy="3892275"/>
          </a:xfrm>
          <a:prstGeom prst="blockArc">
            <a:avLst>
              <a:gd name="adj1" fmla="val 11864761"/>
              <a:gd name="adj2" fmla="val 20578708"/>
              <a:gd name="adj3" fmla="val 10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6" name="Group 31">
            <a:extLst>
              <a:ext uri="{FF2B5EF4-FFF2-40B4-BE49-F238E27FC236}">
                <a16:creationId xmlns="" xmlns:a16="http://schemas.microsoft.com/office/drawing/2014/main" id="{EB089F25-081C-458B-BF70-A5A519413AEA}"/>
              </a:ext>
            </a:extLst>
          </p:cNvPr>
          <p:cNvGrpSpPr/>
          <p:nvPr/>
        </p:nvGrpSpPr>
        <p:grpSpPr>
          <a:xfrm flipH="1">
            <a:off x="9134587" y="1649619"/>
            <a:ext cx="2600888" cy="1107996"/>
            <a:chOff x="2551706" y="4283314"/>
            <a:chExt cx="1403938" cy="1107996"/>
          </a:xfrm>
        </p:grpSpPr>
        <p:sp>
          <p:nvSpPr>
            <p:cNvPr id="33" name="TextBox 32">
              <a:extLst>
                <a:ext uri="{FF2B5EF4-FFF2-40B4-BE49-F238E27FC236}">
                  <a16:creationId xmlns="" xmlns:a16="http://schemas.microsoft.com/office/drawing/2014/main" id="{5263D396-57E6-4513-906F-1B91310D4216}"/>
                </a:ext>
              </a:extLst>
            </p:cNvPr>
            <p:cNvSpPr txBox="1"/>
            <p:nvPr/>
          </p:nvSpPr>
          <p:spPr>
            <a:xfrm>
              <a:off x="2551706" y="4560313"/>
              <a:ext cx="1403938" cy="830997"/>
            </a:xfrm>
            <a:prstGeom prst="rect">
              <a:avLst/>
            </a:prstGeom>
            <a:noFill/>
          </p:spPr>
          <p:txBody>
            <a:bodyPr wrap="square" rtlCol="0">
              <a:spAutoFit/>
            </a:bodyPr>
            <a:lstStyle/>
            <a:p>
              <a:r>
                <a:rPr lang="en-IN" sz="1200" dirty="0" smtClean="0">
                  <a:solidFill>
                    <a:schemeClr val="tx1">
                      <a:lumMod val="75000"/>
                      <a:lumOff val="25000"/>
                    </a:schemeClr>
                  </a:solidFill>
                </a:rPr>
                <a:t>The user can also check for the balance inquiry which displays the account holder’s name with account number type and amount.</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 xmlns:a16="http://schemas.microsoft.com/office/drawing/2014/main" id="{7859908D-F650-401F-A27D-F3F310DF60AF}"/>
                </a:ext>
              </a:extLst>
            </p:cNvPr>
            <p:cNvSpPr txBox="1"/>
            <p:nvPr/>
          </p:nvSpPr>
          <p:spPr>
            <a:xfrm>
              <a:off x="2551706" y="4283314"/>
              <a:ext cx="1403938"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Check Balance</a:t>
              </a:r>
              <a:endParaRPr lang="ko-KR" altLang="en-US" sz="1400" b="1" dirty="0">
                <a:solidFill>
                  <a:schemeClr val="tx1">
                    <a:lumMod val="75000"/>
                    <a:lumOff val="25000"/>
                  </a:schemeClr>
                </a:solidFill>
                <a:cs typeface="Arial" pitchFamily="34" charset="0"/>
              </a:endParaRPr>
            </a:p>
          </p:txBody>
        </p:sp>
      </p:grpSp>
      <p:grpSp>
        <p:nvGrpSpPr>
          <p:cNvPr id="27" name="Group 34">
            <a:extLst>
              <a:ext uri="{FF2B5EF4-FFF2-40B4-BE49-F238E27FC236}">
                <a16:creationId xmlns="" xmlns:a16="http://schemas.microsoft.com/office/drawing/2014/main" id="{6A7F4577-32F3-4F89-9D99-099B89E759CD}"/>
              </a:ext>
            </a:extLst>
          </p:cNvPr>
          <p:cNvGrpSpPr/>
          <p:nvPr/>
        </p:nvGrpSpPr>
        <p:grpSpPr>
          <a:xfrm flipH="1">
            <a:off x="9282806" y="3553337"/>
            <a:ext cx="2473990" cy="1292662"/>
            <a:chOff x="2551706" y="4283314"/>
            <a:chExt cx="1403938" cy="1292662"/>
          </a:xfrm>
        </p:grpSpPr>
        <p:sp>
          <p:nvSpPr>
            <p:cNvPr id="36" name="TextBox 35">
              <a:extLst>
                <a:ext uri="{FF2B5EF4-FFF2-40B4-BE49-F238E27FC236}">
                  <a16:creationId xmlns="" xmlns:a16="http://schemas.microsoft.com/office/drawing/2014/main" id="{407F27AA-9B88-4950-9275-0360E64ECDFF}"/>
                </a:ext>
              </a:extLst>
            </p:cNvPr>
            <p:cNvSpPr txBox="1"/>
            <p:nvPr/>
          </p:nvSpPr>
          <p:spPr>
            <a:xfrm>
              <a:off x="2551706" y="4560313"/>
              <a:ext cx="1403938" cy="1015663"/>
            </a:xfrm>
            <a:prstGeom prst="rect">
              <a:avLst/>
            </a:prstGeom>
            <a:noFill/>
          </p:spPr>
          <p:txBody>
            <a:bodyPr wrap="square" rtlCol="0">
              <a:spAutoFit/>
            </a:bodyPr>
            <a:lstStyle/>
            <a:p>
              <a:r>
                <a:rPr lang="en-IN" sz="1200" dirty="0" smtClean="0"/>
                <a:t>The user can also close their account by providing their account number and he/she can modify their account detail and type if they want to.</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 xmlns:a16="http://schemas.microsoft.com/office/drawing/2014/main" id="{9EBCFCCC-73F5-4462-B7E4-43E8E0373F90}"/>
                </a:ext>
              </a:extLst>
            </p:cNvPr>
            <p:cNvSpPr txBox="1"/>
            <p:nvPr/>
          </p:nvSpPr>
          <p:spPr>
            <a:xfrm>
              <a:off x="2551706" y="4283314"/>
              <a:ext cx="1403938"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Modify</a:t>
              </a:r>
              <a:endParaRPr lang="ko-KR" altLang="en-US" sz="1400" b="1" dirty="0">
                <a:solidFill>
                  <a:schemeClr val="tx1">
                    <a:lumMod val="75000"/>
                    <a:lumOff val="25000"/>
                  </a:schemeClr>
                </a:solidFill>
                <a:cs typeface="Arial" pitchFamily="34" charset="0"/>
              </a:endParaRPr>
            </a:p>
          </p:txBody>
        </p:sp>
      </p:grpSp>
      <p:cxnSp>
        <p:nvCxnSpPr>
          <p:cNvPr id="42" name="Elbow Connector 31">
            <a:extLst>
              <a:ext uri="{FF2B5EF4-FFF2-40B4-BE49-F238E27FC236}">
                <a16:creationId xmlns="" xmlns:a16="http://schemas.microsoft.com/office/drawing/2014/main" id="{6CF7647C-C190-43E4-A801-77144BAFDEBA}"/>
              </a:ext>
            </a:extLst>
          </p:cNvPr>
          <p:cNvCxnSpPr/>
          <p:nvPr/>
        </p:nvCxnSpPr>
        <p:spPr>
          <a:xfrm flipV="1">
            <a:off x="8507628" y="4852402"/>
            <a:ext cx="1351177" cy="372892"/>
          </a:xfrm>
          <a:prstGeom prst="bentConnector2">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 xmlns:a16="http://schemas.microsoft.com/office/drawing/2014/main" id="{AEE89AAC-C33A-4D6F-9C6A-5004BC267AAD}"/>
              </a:ext>
            </a:extLst>
          </p:cNvPr>
          <p:cNvSpPr/>
          <p:nvPr/>
        </p:nvSpPr>
        <p:spPr>
          <a:xfrm flipH="1">
            <a:off x="7981390" y="1892052"/>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 xmlns:a16="http://schemas.microsoft.com/office/drawing/2014/main" id="{9D58153F-5BA0-4FD4-B36F-A653BCBF8669}"/>
              </a:ext>
            </a:extLst>
          </p:cNvPr>
          <p:cNvSpPr/>
          <p:nvPr/>
        </p:nvSpPr>
        <p:spPr>
          <a:xfrm flipH="1">
            <a:off x="8288713" y="5031018"/>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46" name="Elbow Connector 40">
            <a:extLst>
              <a:ext uri="{FF2B5EF4-FFF2-40B4-BE49-F238E27FC236}">
                <a16:creationId xmlns="" xmlns:a16="http://schemas.microsoft.com/office/drawing/2014/main" id="{10220865-7264-4158-BAEF-9E645AC8D454}"/>
              </a:ext>
            </a:extLst>
          </p:cNvPr>
          <p:cNvCxnSpPr/>
          <p:nvPr/>
        </p:nvCxnSpPr>
        <p:spPr>
          <a:xfrm rot="10800000" flipH="1">
            <a:off x="8271028" y="1823547"/>
            <a:ext cx="777620" cy="265779"/>
          </a:xfrm>
          <a:prstGeom prst="bentConnector3">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Block Arc 46">
            <a:extLst>
              <a:ext uri="{FF2B5EF4-FFF2-40B4-BE49-F238E27FC236}">
                <a16:creationId xmlns="" xmlns:a16="http://schemas.microsoft.com/office/drawing/2014/main" id="{86405175-75ED-4DB9-8CB5-25067232ABFF}"/>
              </a:ext>
            </a:extLst>
          </p:cNvPr>
          <p:cNvSpPr/>
          <p:nvPr/>
        </p:nvSpPr>
        <p:spPr>
          <a:xfrm rot="16200000" flipH="1">
            <a:off x="3176714" y="1792017"/>
            <a:ext cx="3892275" cy="3892275"/>
          </a:xfrm>
          <a:prstGeom prst="blockArc">
            <a:avLst>
              <a:gd name="adj1" fmla="val 11864761"/>
              <a:gd name="adj2" fmla="val 20597355"/>
              <a:gd name="adj3" fmla="val 10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32" name="Group 47">
            <a:extLst>
              <a:ext uri="{FF2B5EF4-FFF2-40B4-BE49-F238E27FC236}">
                <a16:creationId xmlns="" xmlns:a16="http://schemas.microsoft.com/office/drawing/2014/main" id="{9D4F3770-09FE-40E4-A3D7-38EE4D704E6D}"/>
              </a:ext>
            </a:extLst>
          </p:cNvPr>
          <p:cNvGrpSpPr/>
          <p:nvPr/>
        </p:nvGrpSpPr>
        <p:grpSpPr>
          <a:xfrm flipH="1">
            <a:off x="696226" y="1658124"/>
            <a:ext cx="2512833" cy="1107996"/>
            <a:chOff x="2551706" y="4283314"/>
            <a:chExt cx="1403938" cy="1107996"/>
          </a:xfrm>
        </p:grpSpPr>
        <p:sp>
          <p:nvSpPr>
            <p:cNvPr id="49" name="TextBox 48">
              <a:extLst>
                <a:ext uri="{FF2B5EF4-FFF2-40B4-BE49-F238E27FC236}">
                  <a16:creationId xmlns="" xmlns:a16="http://schemas.microsoft.com/office/drawing/2014/main" id="{228CC14A-DD8D-46B8-B93F-11C0B023A6C3}"/>
                </a:ext>
              </a:extLst>
            </p:cNvPr>
            <p:cNvSpPr txBox="1"/>
            <p:nvPr/>
          </p:nvSpPr>
          <p:spPr>
            <a:xfrm>
              <a:off x="2551706" y="4560313"/>
              <a:ext cx="1403938" cy="830997"/>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A  user can create an account by providing  the name of account holder, account number and select account  type. </a:t>
              </a:r>
              <a:endParaRPr lang="ko-KR" altLang="en-US" sz="1200" dirty="0">
                <a:solidFill>
                  <a:schemeClr val="tx1">
                    <a:lumMod val="75000"/>
                    <a:lumOff val="25000"/>
                  </a:schemeClr>
                </a:solidFill>
                <a:cs typeface="Arial" pitchFamily="34" charset="0"/>
              </a:endParaRPr>
            </a:p>
          </p:txBody>
        </p:sp>
        <p:sp>
          <p:nvSpPr>
            <p:cNvPr id="50" name="TextBox 49">
              <a:extLst>
                <a:ext uri="{FF2B5EF4-FFF2-40B4-BE49-F238E27FC236}">
                  <a16:creationId xmlns="" xmlns:a16="http://schemas.microsoft.com/office/drawing/2014/main" id="{88FC8537-5BA2-4EC2-99FF-4C8AD26CB7B6}"/>
                </a:ext>
              </a:extLst>
            </p:cNvPr>
            <p:cNvSpPr txBox="1"/>
            <p:nvPr/>
          </p:nvSpPr>
          <p:spPr>
            <a:xfrm>
              <a:off x="2551706" y="4283314"/>
              <a:ext cx="1403938" cy="307777"/>
            </a:xfrm>
            <a:prstGeom prst="rect">
              <a:avLst/>
            </a:prstGeom>
            <a:noFill/>
          </p:spPr>
          <p:txBody>
            <a:bodyPr wrap="square" rtlCol="0">
              <a:spAutoFit/>
            </a:bodyPr>
            <a:lstStyle/>
            <a:p>
              <a:pPr algn="r"/>
              <a:r>
                <a:rPr lang="en-US" altLang="ko-KR" sz="1400" b="1" dirty="0" smtClean="0">
                  <a:solidFill>
                    <a:schemeClr val="tx1">
                      <a:lumMod val="75000"/>
                      <a:lumOff val="25000"/>
                    </a:schemeClr>
                  </a:solidFill>
                  <a:cs typeface="Arial" pitchFamily="34" charset="0"/>
                </a:rPr>
                <a:t>Create Account</a:t>
              </a:r>
              <a:endParaRPr lang="ko-KR" altLang="en-US" sz="1400" b="1" dirty="0">
                <a:solidFill>
                  <a:schemeClr val="tx1">
                    <a:lumMod val="75000"/>
                    <a:lumOff val="25000"/>
                  </a:schemeClr>
                </a:solidFill>
                <a:cs typeface="Arial" pitchFamily="34" charset="0"/>
              </a:endParaRPr>
            </a:p>
          </p:txBody>
        </p:sp>
      </p:grpSp>
      <p:grpSp>
        <p:nvGrpSpPr>
          <p:cNvPr id="35" name="Group 50">
            <a:extLst>
              <a:ext uri="{FF2B5EF4-FFF2-40B4-BE49-F238E27FC236}">
                <a16:creationId xmlns="" xmlns:a16="http://schemas.microsoft.com/office/drawing/2014/main" id="{BB6DA080-C002-4252-A9D6-71D2E627C2C2}"/>
              </a:ext>
            </a:extLst>
          </p:cNvPr>
          <p:cNvGrpSpPr/>
          <p:nvPr/>
        </p:nvGrpSpPr>
        <p:grpSpPr>
          <a:xfrm flipH="1">
            <a:off x="518968" y="3339037"/>
            <a:ext cx="2512833" cy="1107996"/>
            <a:chOff x="2551706" y="4283314"/>
            <a:chExt cx="1403938" cy="1107996"/>
          </a:xfrm>
        </p:grpSpPr>
        <p:sp>
          <p:nvSpPr>
            <p:cNvPr id="52" name="TextBox 51">
              <a:extLst>
                <a:ext uri="{FF2B5EF4-FFF2-40B4-BE49-F238E27FC236}">
                  <a16:creationId xmlns="" xmlns:a16="http://schemas.microsoft.com/office/drawing/2014/main" id="{89B5C318-C8D3-4DDF-A70E-6824C9B3C00B}"/>
                </a:ext>
              </a:extLst>
            </p:cNvPr>
            <p:cNvSpPr txBox="1"/>
            <p:nvPr/>
          </p:nvSpPr>
          <p:spPr>
            <a:xfrm>
              <a:off x="2551706" y="4560313"/>
              <a:ext cx="1403938" cy="830997"/>
            </a:xfrm>
            <a:prstGeom prst="rect">
              <a:avLst/>
            </a:prstGeom>
            <a:noFill/>
          </p:spPr>
          <p:txBody>
            <a:bodyPr wrap="square" rtlCol="0">
              <a:spAutoFit/>
            </a:bodyPr>
            <a:lstStyle/>
            <a:p>
              <a:pPr algn="r"/>
              <a:r>
                <a:rPr lang="en-IN" sz="1200" dirty="0" smtClean="0">
                  <a:solidFill>
                    <a:schemeClr val="tx1">
                      <a:lumMod val="75000"/>
                      <a:lumOff val="25000"/>
                    </a:schemeClr>
                  </a:solidFill>
                </a:rPr>
                <a:t>The user can deposit  money just by providing his/her account, then the system displays his/her profile and entering an amount.</a:t>
              </a:r>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 xmlns:a16="http://schemas.microsoft.com/office/drawing/2014/main" id="{C7DEEC61-EAC9-4269-9AC2-8F0E9EB534BD}"/>
                </a:ext>
              </a:extLst>
            </p:cNvPr>
            <p:cNvSpPr txBox="1"/>
            <p:nvPr/>
          </p:nvSpPr>
          <p:spPr>
            <a:xfrm>
              <a:off x="2551706" y="4283314"/>
              <a:ext cx="1403938" cy="307777"/>
            </a:xfrm>
            <a:prstGeom prst="rect">
              <a:avLst/>
            </a:prstGeom>
            <a:noFill/>
          </p:spPr>
          <p:txBody>
            <a:bodyPr wrap="square" rtlCol="0">
              <a:spAutoFit/>
            </a:bodyPr>
            <a:lstStyle/>
            <a:p>
              <a:pPr algn="r"/>
              <a:r>
                <a:rPr lang="en-US" altLang="ko-KR" sz="1400" b="1" dirty="0" smtClean="0">
                  <a:solidFill>
                    <a:schemeClr val="tx1">
                      <a:lumMod val="75000"/>
                      <a:lumOff val="25000"/>
                    </a:schemeClr>
                  </a:solidFill>
                  <a:cs typeface="Arial" pitchFamily="34" charset="0"/>
                </a:rPr>
                <a:t>Deposit Money</a:t>
              </a:r>
              <a:endParaRPr lang="ko-KR" altLang="en-US" sz="1400" b="1" dirty="0">
                <a:solidFill>
                  <a:schemeClr val="tx1">
                    <a:lumMod val="75000"/>
                    <a:lumOff val="25000"/>
                  </a:schemeClr>
                </a:solidFill>
                <a:cs typeface="Arial" pitchFamily="34" charset="0"/>
              </a:endParaRPr>
            </a:p>
          </p:txBody>
        </p:sp>
      </p:grpSp>
      <p:grpSp>
        <p:nvGrpSpPr>
          <p:cNvPr id="38" name="Group 53">
            <a:extLst>
              <a:ext uri="{FF2B5EF4-FFF2-40B4-BE49-F238E27FC236}">
                <a16:creationId xmlns="" xmlns:a16="http://schemas.microsoft.com/office/drawing/2014/main" id="{BB0DA0F9-F584-495C-9F2E-C2B56ED55DC9}"/>
              </a:ext>
            </a:extLst>
          </p:cNvPr>
          <p:cNvGrpSpPr/>
          <p:nvPr/>
        </p:nvGrpSpPr>
        <p:grpSpPr>
          <a:xfrm flipH="1">
            <a:off x="696226" y="5004996"/>
            <a:ext cx="2512833" cy="1292662"/>
            <a:chOff x="2551706" y="4283314"/>
            <a:chExt cx="1403938" cy="1292662"/>
          </a:xfrm>
        </p:grpSpPr>
        <p:sp>
          <p:nvSpPr>
            <p:cNvPr id="55" name="TextBox 54">
              <a:extLst>
                <a:ext uri="{FF2B5EF4-FFF2-40B4-BE49-F238E27FC236}">
                  <a16:creationId xmlns="" xmlns:a16="http://schemas.microsoft.com/office/drawing/2014/main" id="{5C123000-0762-48A2-BDDA-4526C7E40150}"/>
                </a:ext>
              </a:extLst>
            </p:cNvPr>
            <p:cNvSpPr txBox="1"/>
            <p:nvPr/>
          </p:nvSpPr>
          <p:spPr>
            <a:xfrm>
              <a:off x="2551706" y="4560313"/>
              <a:ext cx="1403938" cy="1015663"/>
            </a:xfrm>
            <a:prstGeom prst="rect">
              <a:avLst/>
            </a:prstGeom>
            <a:noFill/>
          </p:spPr>
          <p:txBody>
            <a:bodyPr wrap="square" rtlCol="0">
              <a:spAutoFit/>
            </a:bodyPr>
            <a:lstStyle/>
            <a:p>
              <a:pPr algn="r"/>
              <a:r>
                <a:rPr lang="en-IN" sz="1200" dirty="0" smtClean="0">
                  <a:solidFill>
                    <a:schemeClr val="tx1">
                      <a:lumMod val="75000"/>
                      <a:lumOff val="25000"/>
                    </a:schemeClr>
                  </a:solidFill>
                </a:rPr>
                <a:t>The user can  also withdraw money just by providing his/her account, then the system displays his/her profile and entering an amount.</a:t>
              </a:r>
              <a:endParaRPr lang="ko-KR" altLang="en-US" sz="1200" dirty="0">
                <a:solidFill>
                  <a:schemeClr val="tx1">
                    <a:lumMod val="75000"/>
                    <a:lumOff val="25000"/>
                  </a:schemeClr>
                </a:solidFill>
                <a:cs typeface="Arial" pitchFamily="34" charset="0"/>
              </a:endParaRPr>
            </a:p>
          </p:txBody>
        </p:sp>
        <p:sp>
          <p:nvSpPr>
            <p:cNvPr id="56" name="TextBox 55">
              <a:extLst>
                <a:ext uri="{FF2B5EF4-FFF2-40B4-BE49-F238E27FC236}">
                  <a16:creationId xmlns="" xmlns:a16="http://schemas.microsoft.com/office/drawing/2014/main" id="{98385591-05EC-403E-A03C-E79A94071398}"/>
                </a:ext>
              </a:extLst>
            </p:cNvPr>
            <p:cNvSpPr txBox="1"/>
            <p:nvPr/>
          </p:nvSpPr>
          <p:spPr>
            <a:xfrm>
              <a:off x="2551706" y="4283314"/>
              <a:ext cx="1403938" cy="307777"/>
            </a:xfrm>
            <a:prstGeom prst="rect">
              <a:avLst/>
            </a:prstGeom>
            <a:noFill/>
          </p:spPr>
          <p:txBody>
            <a:bodyPr wrap="square" rtlCol="0">
              <a:spAutoFit/>
            </a:bodyPr>
            <a:lstStyle/>
            <a:p>
              <a:pPr algn="r"/>
              <a:r>
                <a:rPr lang="en-US" altLang="ko-KR" sz="1400" b="1" dirty="0" smtClean="0">
                  <a:solidFill>
                    <a:schemeClr val="tx1">
                      <a:lumMod val="75000"/>
                      <a:lumOff val="25000"/>
                    </a:schemeClr>
                  </a:solidFill>
                  <a:cs typeface="Arial" pitchFamily="34" charset="0"/>
                </a:rPr>
                <a:t>Withdraw Money</a:t>
              </a:r>
              <a:endParaRPr lang="ko-KR" altLang="en-US" sz="1400" b="1" dirty="0">
                <a:solidFill>
                  <a:schemeClr val="tx1">
                    <a:lumMod val="75000"/>
                    <a:lumOff val="25000"/>
                  </a:schemeClr>
                </a:solidFill>
                <a:cs typeface="Arial" pitchFamily="34" charset="0"/>
              </a:endParaRPr>
            </a:p>
          </p:txBody>
        </p:sp>
      </p:grpSp>
      <p:cxnSp>
        <p:nvCxnSpPr>
          <p:cNvPr id="57" name="Elbow Connector 30">
            <a:extLst>
              <a:ext uri="{FF2B5EF4-FFF2-40B4-BE49-F238E27FC236}">
                <a16:creationId xmlns="" xmlns:a16="http://schemas.microsoft.com/office/drawing/2014/main" id="{C8515CCE-1629-4958-A5F7-C3A925F275C6}"/>
              </a:ext>
            </a:extLst>
          </p:cNvPr>
          <p:cNvCxnSpPr>
            <a:cxnSpLocks/>
          </p:cNvCxnSpPr>
          <p:nvPr/>
        </p:nvCxnSpPr>
        <p:spPr>
          <a:xfrm flipH="1">
            <a:off x="1601833" y="2946760"/>
            <a:ext cx="1623929" cy="377323"/>
          </a:xfrm>
          <a:prstGeom prst="bentConnector3">
            <a:avLst>
              <a:gd name="adj1" fmla="val 100894"/>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 xmlns:a16="http://schemas.microsoft.com/office/drawing/2014/main" id="{87F89FFE-66EC-4485-9451-E1DAF4C0B31E}"/>
              </a:ext>
            </a:extLst>
          </p:cNvPr>
          <p:cNvSpPr/>
          <p:nvPr/>
        </p:nvSpPr>
        <p:spPr>
          <a:xfrm flipH="1">
            <a:off x="3950783" y="1900557"/>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Oval 58">
            <a:extLst>
              <a:ext uri="{FF2B5EF4-FFF2-40B4-BE49-F238E27FC236}">
                <a16:creationId xmlns="" xmlns:a16="http://schemas.microsoft.com/office/drawing/2014/main" id="{8F11F221-15D2-440B-9051-63C45A7C5E97}"/>
              </a:ext>
            </a:extLst>
          </p:cNvPr>
          <p:cNvSpPr/>
          <p:nvPr/>
        </p:nvSpPr>
        <p:spPr>
          <a:xfrm flipH="1">
            <a:off x="3190199" y="2772748"/>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Oval 59">
            <a:extLst>
              <a:ext uri="{FF2B5EF4-FFF2-40B4-BE49-F238E27FC236}">
                <a16:creationId xmlns="" xmlns:a16="http://schemas.microsoft.com/office/drawing/2014/main" id="{C0B6A679-6A71-43A7-9D52-6DF394551E70}"/>
              </a:ext>
            </a:extLst>
          </p:cNvPr>
          <p:cNvSpPr/>
          <p:nvPr/>
        </p:nvSpPr>
        <p:spPr>
          <a:xfrm flipH="1">
            <a:off x="3950783" y="5229364"/>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1" name="Elbow Connector 39">
            <a:extLst>
              <a:ext uri="{FF2B5EF4-FFF2-40B4-BE49-F238E27FC236}">
                <a16:creationId xmlns="" xmlns:a16="http://schemas.microsoft.com/office/drawing/2014/main" id="{AF68C440-D1C0-49F6-9A8A-546DC112A370}"/>
              </a:ext>
            </a:extLst>
          </p:cNvPr>
          <p:cNvCxnSpPr/>
          <p:nvPr/>
        </p:nvCxnSpPr>
        <p:spPr>
          <a:xfrm rot="10800000">
            <a:off x="3273902" y="5143105"/>
            <a:ext cx="777620" cy="265779"/>
          </a:xfrm>
          <a:prstGeom prst="bentConnector3">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41">
            <a:extLst>
              <a:ext uri="{FF2B5EF4-FFF2-40B4-BE49-F238E27FC236}">
                <a16:creationId xmlns="" xmlns:a16="http://schemas.microsoft.com/office/drawing/2014/main" id="{447C8EFC-708C-4E72-BD15-BADDC610D8A2}"/>
              </a:ext>
            </a:extLst>
          </p:cNvPr>
          <p:cNvCxnSpPr/>
          <p:nvPr/>
        </p:nvCxnSpPr>
        <p:spPr>
          <a:xfrm rot="10800000">
            <a:off x="3273903" y="1832052"/>
            <a:ext cx="777620" cy="265779"/>
          </a:xfrm>
          <a:prstGeom prst="bentConnector3">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 xmlns:a16="http://schemas.microsoft.com/office/drawing/2014/main" id="{1C71485D-069D-4115-8E71-5B5A8E5A551C}"/>
              </a:ext>
            </a:extLst>
          </p:cNvPr>
          <p:cNvGrpSpPr/>
          <p:nvPr/>
        </p:nvGrpSpPr>
        <p:grpSpPr>
          <a:xfrm>
            <a:off x="5264332" y="1841864"/>
            <a:ext cx="1776548" cy="4171310"/>
            <a:chOff x="8501432" y="77155"/>
            <a:chExt cx="2685350" cy="6803354"/>
          </a:xfrm>
        </p:grpSpPr>
        <p:sp>
          <p:nvSpPr>
            <p:cNvPr id="64" name="Freeform: Shape 58">
              <a:extLst>
                <a:ext uri="{FF2B5EF4-FFF2-40B4-BE49-F238E27FC236}">
                  <a16:creationId xmlns="" xmlns:a16="http://schemas.microsoft.com/office/drawing/2014/main" id="{0FA5A79A-5EEE-4EA0-BE6B-B1D5E98AC179}"/>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5" name="Freeform: Shape 59">
              <a:extLst>
                <a:ext uri="{FF2B5EF4-FFF2-40B4-BE49-F238E27FC236}">
                  <a16:creationId xmlns="" xmlns:a16="http://schemas.microsoft.com/office/drawing/2014/main" id="{186B4D4D-F9B6-4D60-9220-DC9274964878}"/>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6" name="Freeform: Shape 60">
              <a:extLst>
                <a:ext uri="{FF2B5EF4-FFF2-40B4-BE49-F238E27FC236}">
                  <a16:creationId xmlns="" xmlns:a16="http://schemas.microsoft.com/office/drawing/2014/main" id="{D0737161-293C-490C-8AD4-3A72A4BF5AC1}"/>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7" name="Freeform: Shape 61">
              <a:extLst>
                <a:ext uri="{FF2B5EF4-FFF2-40B4-BE49-F238E27FC236}">
                  <a16:creationId xmlns="" xmlns:a16="http://schemas.microsoft.com/office/drawing/2014/main" id="{457718DC-3937-457E-B04F-11F06120962F}"/>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68" name="Freeform: Shape 62">
              <a:extLst>
                <a:ext uri="{FF2B5EF4-FFF2-40B4-BE49-F238E27FC236}">
                  <a16:creationId xmlns="" xmlns:a16="http://schemas.microsoft.com/office/drawing/2014/main" id="{297443DA-F080-40C4-88C9-81BF9C0A4241}"/>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a:p>
          </p:txBody>
        </p:sp>
        <p:sp>
          <p:nvSpPr>
            <p:cNvPr id="69" name="Freeform: Shape 63">
              <a:extLst>
                <a:ext uri="{FF2B5EF4-FFF2-40B4-BE49-F238E27FC236}">
                  <a16:creationId xmlns="" xmlns:a16="http://schemas.microsoft.com/office/drawing/2014/main" id="{8CAEEEED-ED45-43F2-9298-9CB5C551E47B}"/>
                </a:ext>
              </a:extLst>
            </p:cNvPr>
            <p:cNvSpPr/>
            <p:nvPr/>
          </p:nvSpPr>
          <p:spPr>
            <a:xfrm>
              <a:off x="8876498" y="2106020"/>
              <a:ext cx="1427033" cy="4304495"/>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403D3D"/>
            </a:solidFill>
            <a:ln w="23341" cap="flat">
              <a:noFill/>
              <a:prstDash val="solid"/>
              <a:miter/>
            </a:ln>
          </p:spPr>
          <p:txBody>
            <a:bodyPr rtlCol="0" anchor="ctr"/>
            <a:lstStyle/>
            <a:p>
              <a:endParaRPr lang="en-US"/>
            </a:p>
          </p:txBody>
        </p:sp>
        <p:sp>
          <p:nvSpPr>
            <p:cNvPr id="70" name="Freeform: Shape 64">
              <a:extLst>
                <a:ext uri="{FF2B5EF4-FFF2-40B4-BE49-F238E27FC236}">
                  <a16:creationId xmlns="" xmlns:a16="http://schemas.microsoft.com/office/drawing/2014/main" id="{1811CAFF-3884-4705-9144-A3238104745A}"/>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71" name="Freeform: Shape 65">
              <a:extLst>
                <a:ext uri="{FF2B5EF4-FFF2-40B4-BE49-F238E27FC236}">
                  <a16:creationId xmlns="" xmlns:a16="http://schemas.microsoft.com/office/drawing/2014/main" id="{1C1151DF-B2C3-4F94-95DF-1F9C6F43AD7E}"/>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72" name="Freeform: Shape 66">
              <a:extLst>
                <a:ext uri="{FF2B5EF4-FFF2-40B4-BE49-F238E27FC236}">
                  <a16:creationId xmlns="" xmlns:a16="http://schemas.microsoft.com/office/drawing/2014/main" id="{DB44E664-52EC-452C-8209-1B39F18BBF07}"/>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a:p>
          </p:txBody>
        </p:sp>
        <p:sp>
          <p:nvSpPr>
            <p:cNvPr id="73" name="Freeform: Shape 67">
              <a:extLst>
                <a:ext uri="{FF2B5EF4-FFF2-40B4-BE49-F238E27FC236}">
                  <a16:creationId xmlns="" xmlns:a16="http://schemas.microsoft.com/office/drawing/2014/main" id="{6D14C0D5-BE7A-4912-A934-3D2EB74661F1}"/>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a:p>
          </p:txBody>
        </p:sp>
        <p:sp>
          <p:nvSpPr>
            <p:cNvPr id="74" name="Freeform: Shape 68">
              <a:extLst>
                <a:ext uri="{FF2B5EF4-FFF2-40B4-BE49-F238E27FC236}">
                  <a16:creationId xmlns="" xmlns:a16="http://schemas.microsoft.com/office/drawing/2014/main" id="{0D2B7706-7A60-41DC-A548-B9D8F1AE3C55}"/>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75" name="Freeform: Shape 69">
              <a:extLst>
                <a:ext uri="{FF2B5EF4-FFF2-40B4-BE49-F238E27FC236}">
                  <a16:creationId xmlns="" xmlns:a16="http://schemas.microsoft.com/office/drawing/2014/main" id="{17A7915C-EA47-4D09-A607-0668D5705C38}"/>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76" name="Freeform: Shape 70">
              <a:extLst>
                <a:ext uri="{FF2B5EF4-FFF2-40B4-BE49-F238E27FC236}">
                  <a16:creationId xmlns="" xmlns:a16="http://schemas.microsoft.com/office/drawing/2014/main" id="{B6924A1B-7946-4C74-B038-E08866B32C75}"/>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77" name="Freeform: Shape 71">
              <a:extLst>
                <a:ext uri="{FF2B5EF4-FFF2-40B4-BE49-F238E27FC236}">
                  <a16:creationId xmlns="" xmlns:a16="http://schemas.microsoft.com/office/drawing/2014/main" id="{B5B85A94-8507-4B90-9478-1EAE3BF86449}"/>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a:p>
          </p:txBody>
        </p:sp>
        <p:sp>
          <p:nvSpPr>
            <p:cNvPr id="78" name="Freeform: Shape 72">
              <a:extLst>
                <a:ext uri="{FF2B5EF4-FFF2-40B4-BE49-F238E27FC236}">
                  <a16:creationId xmlns="" xmlns:a16="http://schemas.microsoft.com/office/drawing/2014/main" id="{C4551A66-FC1F-439C-B72C-529D9FFAD147}"/>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a:p>
          </p:txBody>
        </p:sp>
        <p:sp>
          <p:nvSpPr>
            <p:cNvPr id="79" name="Freeform: Shape 73">
              <a:extLst>
                <a:ext uri="{FF2B5EF4-FFF2-40B4-BE49-F238E27FC236}">
                  <a16:creationId xmlns="" xmlns:a16="http://schemas.microsoft.com/office/drawing/2014/main" id="{9FF06D48-A9EB-468B-BC79-5DC17CC33F94}"/>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a:p>
          </p:txBody>
        </p:sp>
        <p:grpSp>
          <p:nvGrpSpPr>
            <p:cNvPr id="80" name="Group 74">
              <a:extLst>
                <a:ext uri="{FF2B5EF4-FFF2-40B4-BE49-F238E27FC236}">
                  <a16:creationId xmlns="" xmlns:a16="http://schemas.microsoft.com/office/drawing/2014/main" id="{2C23AA28-9CDF-4D8F-A99F-2DC40673AD8D}"/>
                </a:ext>
              </a:extLst>
            </p:cNvPr>
            <p:cNvGrpSpPr/>
            <p:nvPr/>
          </p:nvGrpSpPr>
          <p:grpSpPr>
            <a:xfrm>
              <a:off x="8963351" y="2835327"/>
              <a:ext cx="1121835" cy="315595"/>
              <a:chOff x="8963351" y="2835327"/>
              <a:chExt cx="1121835" cy="315595"/>
            </a:xfrm>
          </p:grpSpPr>
          <p:sp>
            <p:nvSpPr>
              <p:cNvPr id="92" name="Freeform: Shape 86">
                <a:extLst>
                  <a:ext uri="{FF2B5EF4-FFF2-40B4-BE49-F238E27FC236}">
                    <a16:creationId xmlns="" xmlns:a16="http://schemas.microsoft.com/office/drawing/2014/main" id="{B075009F-013B-4557-9C29-71211CB95975}"/>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93" name="Freeform: Shape 87">
                <a:extLst>
                  <a:ext uri="{FF2B5EF4-FFF2-40B4-BE49-F238E27FC236}">
                    <a16:creationId xmlns="" xmlns:a16="http://schemas.microsoft.com/office/drawing/2014/main" id="{F902EC6E-0776-4322-9D98-2F79CCAD7953}"/>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94" name="Freeform: Shape 88">
                <a:extLst>
                  <a:ext uri="{FF2B5EF4-FFF2-40B4-BE49-F238E27FC236}">
                    <a16:creationId xmlns="" xmlns:a16="http://schemas.microsoft.com/office/drawing/2014/main" id="{44465026-7B6C-4F2F-8452-1C7521ECFC43}"/>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95" name="Freeform: Shape 89">
                <a:extLst>
                  <a:ext uri="{FF2B5EF4-FFF2-40B4-BE49-F238E27FC236}">
                    <a16:creationId xmlns="" xmlns:a16="http://schemas.microsoft.com/office/drawing/2014/main" id="{5ED79D45-A1A2-4115-B3BD-5EAD04061EC6}"/>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96" name="Freeform: Shape 90">
                <a:extLst>
                  <a:ext uri="{FF2B5EF4-FFF2-40B4-BE49-F238E27FC236}">
                    <a16:creationId xmlns="" xmlns:a16="http://schemas.microsoft.com/office/drawing/2014/main" id="{F4E3C672-359E-47B4-9181-BEF73AB8AC8F}"/>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97" name="Freeform: Shape 91">
                <a:extLst>
                  <a:ext uri="{FF2B5EF4-FFF2-40B4-BE49-F238E27FC236}">
                    <a16:creationId xmlns="" xmlns:a16="http://schemas.microsoft.com/office/drawing/2014/main" id="{C69E0464-86A0-4BC5-AD4C-4556C9FA6134}"/>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81" name="Freeform: Shape 75">
              <a:extLst>
                <a:ext uri="{FF2B5EF4-FFF2-40B4-BE49-F238E27FC236}">
                  <a16:creationId xmlns="" xmlns:a16="http://schemas.microsoft.com/office/drawing/2014/main" id="{2B4C8516-98E1-462B-AC2A-61802E699461}"/>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82" name="Freeform: Shape 76">
              <a:extLst>
                <a:ext uri="{FF2B5EF4-FFF2-40B4-BE49-F238E27FC236}">
                  <a16:creationId xmlns="" xmlns:a16="http://schemas.microsoft.com/office/drawing/2014/main" id="{5C7B0780-E1AD-426A-8B7D-8583A0E1B477}"/>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83" name="Freeform: Shape 77">
              <a:extLst>
                <a:ext uri="{FF2B5EF4-FFF2-40B4-BE49-F238E27FC236}">
                  <a16:creationId xmlns="" xmlns:a16="http://schemas.microsoft.com/office/drawing/2014/main" id="{966D8C89-E7CD-45CA-B58A-2C2BC5BF9CAE}"/>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84" name="Freeform: Shape 78">
              <a:extLst>
                <a:ext uri="{FF2B5EF4-FFF2-40B4-BE49-F238E27FC236}">
                  <a16:creationId xmlns="" xmlns:a16="http://schemas.microsoft.com/office/drawing/2014/main" id="{FC1C92CA-D875-40CA-A15E-7E358F3B7DFA}"/>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a:p>
          </p:txBody>
        </p:sp>
        <p:sp>
          <p:nvSpPr>
            <p:cNvPr id="85" name="Freeform: Shape 79">
              <a:extLst>
                <a:ext uri="{FF2B5EF4-FFF2-40B4-BE49-F238E27FC236}">
                  <a16:creationId xmlns="" xmlns:a16="http://schemas.microsoft.com/office/drawing/2014/main" id="{CC184B84-C389-457C-9DAB-53FAE0920A79}"/>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a:p>
          </p:txBody>
        </p:sp>
        <p:sp>
          <p:nvSpPr>
            <p:cNvPr id="86" name="Freeform: Shape 80">
              <a:extLst>
                <a:ext uri="{FF2B5EF4-FFF2-40B4-BE49-F238E27FC236}">
                  <a16:creationId xmlns="" xmlns:a16="http://schemas.microsoft.com/office/drawing/2014/main" id="{1DD3138C-591C-46EA-94E2-9C884A958DE6}"/>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87" name="Freeform: Shape 81">
              <a:extLst>
                <a:ext uri="{FF2B5EF4-FFF2-40B4-BE49-F238E27FC236}">
                  <a16:creationId xmlns="" xmlns:a16="http://schemas.microsoft.com/office/drawing/2014/main" id="{FDE31D51-10CA-40B2-A40B-78612A39FED8}"/>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a:p>
          </p:txBody>
        </p:sp>
        <p:sp>
          <p:nvSpPr>
            <p:cNvPr id="88" name="Freeform: Shape 82">
              <a:extLst>
                <a:ext uri="{FF2B5EF4-FFF2-40B4-BE49-F238E27FC236}">
                  <a16:creationId xmlns="" xmlns:a16="http://schemas.microsoft.com/office/drawing/2014/main" id="{FDAE1213-F519-4224-B4D6-06793E2EE4FE}"/>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89" name="Freeform: Shape 83">
              <a:extLst>
                <a:ext uri="{FF2B5EF4-FFF2-40B4-BE49-F238E27FC236}">
                  <a16:creationId xmlns="" xmlns:a16="http://schemas.microsoft.com/office/drawing/2014/main" id="{8B061E5D-92E5-4FF2-ABFF-BF1FE118B7BC}"/>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a:p>
          </p:txBody>
        </p:sp>
        <p:sp>
          <p:nvSpPr>
            <p:cNvPr id="90" name="Freeform: Shape 84">
              <a:extLst>
                <a:ext uri="{FF2B5EF4-FFF2-40B4-BE49-F238E27FC236}">
                  <a16:creationId xmlns="" xmlns:a16="http://schemas.microsoft.com/office/drawing/2014/main" id="{82F63ACE-AFB5-4BA0-BDC6-859169F99AAD}"/>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a:p>
          </p:txBody>
        </p:sp>
        <p:sp>
          <p:nvSpPr>
            <p:cNvPr id="91" name="Freeform: Shape 85">
              <a:extLst>
                <a:ext uri="{FF2B5EF4-FFF2-40B4-BE49-F238E27FC236}">
                  <a16:creationId xmlns="" xmlns:a16="http://schemas.microsoft.com/office/drawing/2014/main" id="{15DE3548-D4EC-4412-95DC-D0CC3A129E31}"/>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2"/>
            </a:solidFill>
            <a:ln w="23341" cap="flat">
              <a:noFill/>
              <a:prstDash val="solid"/>
              <a:miter/>
            </a:ln>
          </p:spPr>
          <p:txBody>
            <a:bodyPr rtlCol="0" anchor="ctr"/>
            <a:lstStyle/>
            <a:p>
              <a:endParaRPr lang="en-US"/>
            </a:p>
          </p:txBody>
        </p:sp>
      </p:grpSp>
    </p:spTree>
    <p:extLst>
      <p:ext uri="{BB962C8B-B14F-4D97-AF65-F5344CB8AC3E}">
        <p14:creationId xmlns="" xmlns:p14="http://schemas.microsoft.com/office/powerpoint/2010/main" val="3265416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ED2AD421-A594-4ACD-BB17-3581F30B3BE5}"/>
              </a:ext>
            </a:extLst>
          </p:cNvPr>
          <p:cNvGrpSpPr/>
          <p:nvPr/>
        </p:nvGrpSpPr>
        <p:grpSpPr>
          <a:xfrm>
            <a:off x="0" y="1801904"/>
            <a:ext cx="9471341" cy="4824805"/>
            <a:chOff x="-548507" y="477868"/>
            <a:chExt cx="11570449" cy="6357177"/>
          </a:xfrm>
        </p:grpSpPr>
        <p:sp>
          <p:nvSpPr>
            <p:cNvPr id="4" name="Freeform: Shape 11">
              <a:extLst>
                <a:ext uri="{FF2B5EF4-FFF2-40B4-BE49-F238E27FC236}">
                  <a16:creationId xmlns:a16="http://schemas.microsoft.com/office/drawing/2014/main" xmlns="" id="{857BB090-3781-45AF-A217-AE1A9BDD4DD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12">
              <a:extLst>
                <a:ext uri="{FF2B5EF4-FFF2-40B4-BE49-F238E27FC236}">
                  <a16:creationId xmlns:a16="http://schemas.microsoft.com/office/drawing/2014/main" xmlns="" id="{487A3CA3-C4CC-48AC-976D-FF69185D4E1F}"/>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13">
              <a:extLst>
                <a:ext uri="{FF2B5EF4-FFF2-40B4-BE49-F238E27FC236}">
                  <a16:creationId xmlns:a16="http://schemas.microsoft.com/office/drawing/2014/main" xmlns="" id="{B2378ED6-F758-4400-8402-80156F94FB9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14">
              <a:extLst>
                <a:ext uri="{FF2B5EF4-FFF2-40B4-BE49-F238E27FC236}">
                  <a16:creationId xmlns:a16="http://schemas.microsoft.com/office/drawing/2014/main" xmlns="" id="{7D06535C-4A2B-466F-8BE7-65E90418C9C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15">
              <a:extLst>
                <a:ext uri="{FF2B5EF4-FFF2-40B4-BE49-F238E27FC236}">
                  <a16:creationId xmlns:a16="http://schemas.microsoft.com/office/drawing/2014/main" xmlns="" id="{C04F87EE-BF7B-4D85-8833-2DEA4F2D925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16">
              <a:extLst>
                <a:ext uri="{FF2B5EF4-FFF2-40B4-BE49-F238E27FC236}">
                  <a16:creationId xmlns:a16="http://schemas.microsoft.com/office/drawing/2014/main" xmlns="" id="{0EBFA903-EC45-4296-BE35-59758D56CDE9}"/>
                </a:ext>
              </a:extLst>
            </p:cNvPr>
            <p:cNvGrpSpPr/>
            <p:nvPr/>
          </p:nvGrpSpPr>
          <p:grpSpPr>
            <a:xfrm>
              <a:off x="1606" y="6382978"/>
              <a:ext cx="413937" cy="115242"/>
              <a:chOff x="5955" y="6353672"/>
              <a:chExt cx="413937" cy="115242"/>
            </a:xfrm>
          </p:grpSpPr>
          <p:sp>
            <p:nvSpPr>
              <p:cNvPr id="14" name="Rectangle: Rounded Corners 21">
                <a:extLst>
                  <a:ext uri="{FF2B5EF4-FFF2-40B4-BE49-F238E27FC236}">
                    <a16:creationId xmlns:a16="http://schemas.microsoft.com/office/drawing/2014/main" xmlns="" id="{A8000B2E-FAA4-4DE8-BDFE-B69DED15852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2">
                <a:extLst>
                  <a:ext uri="{FF2B5EF4-FFF2-40B4-BE49-F238E27FC236}">
                    <a16:creationId xmlns:a16="http://schemas.microsoft.com/office/drawing/2014/main" xmlns="" id="{EB5B7C9F-E97F-4374-9978-15C99A65F24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7">
              <a:extLst>
                <a:ext uri="{FF2B5EF4-FFF2-40B4-BE49-F238E27FC236}">
                  <a16:creationId xmlns:a16="http://schemas.microsoft.com/office/drawing/2014/main" xmlns="" id="{F63D75BF-8D39-43CF-80B7-8E5DA60C214D}"/>
                </a:ext>
              </a:extLst>
            </p:cNvPr>
            <p:cNvGrpSpPr/>
            <p:nvPr/>
          </p:nvGrpSpPr>
          <p:grpSpPr>
            <a:xfrm>
              <a:off x="9855291" y="6381600"/>
              <a:ext cx="885989" cy="115242"/>
              <a:chOff x="5955" y="6353672"/>
              <a:chExt cx="413937" cy="115242"/>
            </a:xfrm>
          </p:grpSpPr>
          <p:sp>
            <p:nvSpPr>
              <p:cNvPr id="12" name="Rectangle: Rounded Corners 19">
                <a:extLst>
                  <a:ext uri="{FF2B5EF4-FFF2-40B4-BE49-F238E27FC236}">
                    <a16:creationId xmlns:a16="http://schemas.microsoft.com/office/drawing/2014/main" xmlns="" id="{1AEDEAAD-6F48-4B49-A588-7F9E760E7B9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0">
                <a:extLst>
                  <a:ext uri="{FF2B5EF4-FFF2-40B4-BE49-F238E27FC236}">
                    <a16:creationId xmlns:a16="http://schemas.microsoft.com/office/drawing/2014/main" xmlns="" id="{26D9EC33-0335-47F5-A483-F8C6C8B9DAB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8">
              <a:extLst>
                <a:ext uri="{FF2B5EF4-FFF2-40B4-BE49-F238E27FC236}">
                  <a16:creationId xmlns:a16="http://schemas.microsoft.com/office/drawing/2014/main" xmlns="" id="{DD60C8A1-6698-4F0B-A359-80E27986973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1026" name="Picture 2" descr="C:\Users\Veer Singh\Desktop\Screenshot-bankmanagementc.png"/>
          <p:cNvPicPr>
            <a:picLocks noChangeAspect="1" noChangeArrowheads="1"/>
          </p:cNvPicPr>
          <p:nvPr/>
        </p:nvPicPr>
        <p:blipFill>
          <a:blip r:embed="rId2"/>
          <a:srcRect/>
          <a:stretch>
            <a:fillRect/>
          </a:stretch>
        </p:blipFill>
        <p:spPr bwMode="auto">
          <a:xfrm>
            <a:off x="1452282" y="2164976"/>
            <a:ext cx="6575612" cy="3667335"/>
          </a:xfrm>
          <a:prstGeom prst="rect">
            <a:avLst/>
          </a:prstGeom>
          <a:noFill/>
        </p:spPr>
      </p:pic>
      <p:grpSp>
        <p:nvGrpSpPr>
          <p:cNvPr id="17" name="Group 16">
            <a:extLst>
              <a:ext uri="{FF2B5EF4-FFF2-40B4-BE49-F238E27FC236}">
                <a16:creationId xmlns:a16="http://schemas.microsoft.com/office/drawing/2014/main" xmlns="" id="{626E2E02-64BD-4169-A614-FA66BF5B698B}"/>
              </a:ext>
            </a:extLst>
          </p:cNvPr>
          <p:cNvGrpSpPr/>
          <p:nvPr/>
        </p:nvGrpSpPr>
        <p:grpSpPr>
          <a:xfrm>
            <a:off x="8834717" y="941292"/>
            <a:ext cx="3076303" cy="3993772"/>
            <a:chOff x="8606304" y="2313703"/>
            <a:chExt cx="3463288" cy="4339288"/>
          </a:xfrm>
        </p:grpSpPr>
        <p:grpSp>
          <p:nvGrpSpPr>
            <p:cNvPr id="18" name="Group 48">
              <a:extLst>
                <a:ext uri="{FF2B5EF4-FFF2-40B4-BE49-F238E27FC236}">
                  <a16:creationId xmlns:a16="http://schemas.microsoft.com/office/drawing/2014/main" xmlns="" id="{A74F33D9-6D3E-469C-B5E6-1EEF71C8A329}"/>
                </a:ext>
              </a:extLst>
            </p:cNvPr>
            <p:cNvGrpSpPr/>
            <p:nvPr/>
          </p:nvGrpSpPr>
          <p:grpSpPr>
            <a:xfrm>
              <a:off x="8606304" y="4750154"/>
              <a:ext cx="3463288" cy="1902837"/>
              <a:chOff x="-548507" y="477868"/>
              <a:chExt cx="11570449" cy="6357177"/>
            </a:xfrm>
          </p:grpSpPr>
          <p:sp>
            <p:nvSpPr>
              <p:cNvPr id="23" name="Freeform: Shape 49">
                <a:extLst>
                  <a:ext uri="{FF2B5EF4-FFF2-40B4-BE49-F238E27FC236}">
                    <a16:creationId xmlns:a16="http://schemas.microsoft.com/office/drawing/2014/main" xmlns="" id="{A15CA5B2-E5F6-490F-9592-3805EB08C7D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4" name="Freeform: Shape 50">
                <a:extLst>
                  <a:ext uri="{FF2B5EF4-FFF2-40B4-BE49-F238E27FC236}">
                    <a16:creationId xmlns:a16="http://schemas.microsoft.com/office/drawing/2014/main" xmlns="" id="{6CD52039-C517-40AA-9504-E70ACFFBDCC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5" name="Freeform: Shape 51">
                <a:extLst>
                  <a:ext uri="{FF2B5EF4-FFF2-40B4-BE49-F238E27FC236}">
                    <a16:creationId xmlns:a16="http://schemas.microsoft.com/office/drawing/2014/main" xmlns="" id="{5C2DD39E-DC5F-48B7-8AFD-B662A20F46B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6" name="Freeform: Shape 52">
                <a:extLst>
                  <a:ext uri="{FF2B5EF4-FFF2-40B4-BE49-F238E27FC236}">
                    <a16:creationId xmlns:a16="http://schemas.microsoft.com/office/drawing/2014/main" xmlns="" id="{C474017B-EE7C-4F7E-9FEE-1876971131A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7" name="Freeform: Shape 53">
                <a:extLst>
                  <a:ext uri="{FF2B5EF4-FFF2-40B4-BE49-F238E27FC236}">
                    <a16:creationId xmlns:a16="http://schemas.microsoft.com/office/drawing/2014/main" xmlns="" id="{A7F49C14-8859-46FF-95F2-7B03B4EE87C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8" name="Group 54">
                <a:extLst>
                  <a:ext uri="{FF2B5EF4-FFF2-40B4-BE49-F238E27FC236}">
                    <a16:creationId xmlns:a16="http://schemas.microsoft.com/office/drawing/2014/main" xmlns="" id="{4C2286A0-6B82-406D-BA12-0C9334FA6CC7}"/>
                  </a:ext>
                </a:extLst>
              </p:cNvPr>
              <p:cNvGrpSpPr/>
              <p:nvPr/>
            </p:nvGrpSpPr>
            <p:grpSpPr>
              <a:xfrm>
                <a:off x="1606" y="6382978"/>
                <a:ext cx="413937" cy="115242"/>
                <a:chOff x="5955" y="6353672"/>
                <a:chExt cx="413937" cy="115242"/>
              </a:xfrm>
            </p:grpSpPr>
            <p:sp>
              <p:nvSpPr>
                <p:cNvPr id="33" name="Rectangle: Rounded Corners 59">
                  <a:extLst>
                    <a:ext uri="{FF2B5EF4-FFF2-40B4-BE49-F238E27FC236}">
                      <a16:creationId xmlns:a16="http://schemas.microsoft.com/office/drawing/2014/main" xmlns="" id="{355AA021-D052-4ED9-9011-618FF2595FD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60">
                  <a:extLst>
                    <a:ext uri="{FF2B5EF4-FFF2-40B4-BE49-F238E27FC236}">
                      <a16:creationId xmlns:a16="http://schemas.microsoft.com/office/drawing/2014/main" xmlns="" id="{6F3925EF-604F-4ED3-997E-44B278BA270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55">
                <a:extLst>
                  <a:ext uri="{FF2B5EF4-FFF2-40B4-BE49-F238E27FC236}">
                    <a16:creationId xmlns:a16="http://schemas.microsoft.com/office/drawing/2014/main" xmlns="" id="{511E5C30-2404-4585-9027-1C9237A195D8}"/>
                  </a:ext>
                </a:extLst>
              </p:cNvPr>
              <p:cNvGrpSpPr/>
              <p:nvPr/>
            </p:nvGrpSpPr>
            <p:grpSpPr>
              <a:xfrm>
                <a:off x="9855291" y="6381600"/>
                <a:ext cx="885989" cy="115242"/>
                <a:chOff x="5955" y="6353672"/>
                <a:chExt cx="413937" cy="115242"/>
              </a:xfrm>
            </p:grpSpPr>
            <p:sp>
              <p:nvSpPr>
                <p:cNvPr id="31" name="Rectangle: Rounded Corners 57">
                  <a:extLst>
                    <a:ext uri="{FF2B5EF4-FFF2-40B4-BE49-F238E27FC236}">
                      <a16:creationId xmlns:a16="http://schemas.microsoft.com/office/drawing/2014/main" xmlns="" id="{67191180-8392-457A-96CA-26B15B81995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58">
                  <a:extLst>
                    <a:ext uri="{FF2B5EF4-FFF2-40B4-BE49-F238E27FC236}">
                      <a16:creationId xmlns:a16="http://schemas.microsoft.com/office/drawing/2014/main" xmlns="" id="{F76300A7-A5D0-4916-88B5-AEA5C346B6A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56">
                <a:extLst>
                  <a:ext uri="{FF2B5EF4-FFF2-40B4-BE49-F238E27FC236}">
                    <a16:creationId xmlns:a16="http://schemas.microsoft.com/office/drawing/2014/main" xmlns="" id="{777EF98B-82D2-4BFA-BBA7-6480C24B511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9" name="자유형: 도형 56">
              <a:extLst>
                <a:ext uri="{FF2B5EF4-FFF2-40B4-BE49-F238E27FC236}">
                  <a16:creationId xmlns:a16="http://schemas.microsoft.com/office/drawing/2014/main" xmlns="" id="{B95B6A3E-7DC3-49C1-87F7-90F923611347}"/>
                </a:ext>
              </a:extLst>
            </p:cNvPr>
            <p:cNvSpPr/>
            <p:nvPr/>
          </p:nvSpPr>
          <p:spPr>
            <a:xfrm>
              <a:off x="9103848" y="3842800"/>
              <a:ext cx="2489220" cy="2531903"/>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20" name="자유형: 도형 55">
              <a:extLst>
                <a:ext uri="{FF2B5EF4-FFF2-40B4-BE49-F238E27FC236}">
                  <a16:creationId xmlns:a16="http://schemas.microsoft.com/office/drawing/2014/main" xmlns="" id="{5E9FDD35-93A6-4A71-8D82-5E5A2B839F26}"/>
                </a:ext>
              </a:extLst>
            </p:cNvPr>
            <p:cNvSpPr/>
            <p:nvPr/>
          </p:nvSpPr>
          <p:spPr>
            <a:xfrm>
              <a:off x="9108759" y="3824942"/>
              <a:ext cx="2479398"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21" name="Oval 17">
              <a:extLst>
                <a:ext uri="{FF2B5EF4-FFF2-40B4-BE49-F238E27FC236}">
                  <a16:creationId xmlns:a16="http://schemas.microsoft.com/office/drawing/2014/main" xmlns="" id="{E7FBF37F-DB47-4730-A1A5-3A3AAAD33BE2}"/>
                </a:ext>
              </a:extLst>
            </p:cNvPr>
            <p:cNvSpPr/>
            <p:nvPr/>
          </p:nvSpPr>
          <p:spPr>
            <a:xfrm>
              <a:off x="9854521" y="2313703"/>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2" name="TextBox 21">
              <a:extLst>
                <a:ext uri="{FF2B5EF4-FFF2-40B4-BE49-F238E27FC236}">
                  <a16:creationId xmlns:a16="http://schemas.microsoft.com/office/drawing/2014/main" xmlns="" id="{84C6D534-5B6D-4E11-81AF-71158286742E}"/>
                </a:ext>
              </a:extLst>
            </p:cNvPr>
            <p:cNvSpPr txBox="1"/>
            <p:nvPr/>
          </p:nvSpPr>
          <p:spPr>
            <a:xfrm>
              <a:off x="9642497" y="5807354"/>
              <a:ext cx="1411922" cy="434725"/>
            </a:xfrm>
            <a:prstGeom prst="rect">
              <a:avLst/>
            </a:prstGeom>
            <a:solidFill>
              <a:schemeClr val="accent1"/>
            </a:solidFill>
          </p:spPr>
          <p:txBody>
            <a:bodyPr wrap="square" rtlCol="0" anchor="ctr">
              <a:spAutoFit/>
            </a:bodyPr>
            <a:lstStyle/>
            <a:p>
              <a:pPr algn="ctr"/>
              <a:r>
                <a:rPr lang="en-US" altLang="ko-KR" sz="2000" b="1" dirty="0">
                  <a:solidFill>
                    <a:schemeClr val="bg1"/>
                  </a:solidFill>
                  <a:cs typeface="Arial" pitchFamily="34" charset="0"/>
                </a:rPr>
                <a:t>START</a:t>
              </a:r>
              <a:endParaRPr lang="ko-KR" altLang="en-US" sz="2000" b="1" dirty="0">
                <a:solidFill>
                  <a:schemeClr val="bg1"/>
                </a:solidFill>
                <a:cs typeface="Arial" pitchFamily="34" charset="0"/>
              </a:endParaRPr>
            </a:p>
          </p:txBody>
        </p:sp>
      </p:grpSp>
      <p:sp>
        <p:nvSpPr>
          <p:cNvPr id="35" name="Oval 27">
            <a:extLst>
              <a:ext uri="{FF2B5EF4-FFF2-40B4-BE49-F238E27FC236}">
                <a16:creationId xmlns:a16="http://schemas.microsoft.com/office/drawing/2014/main" xmlns="" id="{7DB6E0EE-B33A-443E-887E-C319F0DAF534}"/>
              </a:ext>
            </a:extLst>
          </p:cNvPr>
          <p:cNvSpPr/>
          <p:nvPr/>
        </p:nvSpPr>
        <p:spPr>
          <a:xfrm>
            <a:off x="238382" y="16566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xfrm>
            <a:off x="976675" y="883798"/>
            <a:ext cx="7736254" cy="724247"/>
          </a:xfrm>
          <a:prstGeom prst="rect">
            <a:avLst/>
          </a:prstGeom>
        </p:spPr>
        <p:txBody>
          <a:bodyPr/>
          <a:lstStyle/>
          <a:p>
            <a:r>
              <a:rPr lang="en-US" dirty="0" smtClean="0"/>
              <a:t>A look to our program…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 xmlns:a16="http://schemas.microsoft.com/office/drawing/2014/main" id="{020C8F30-9C91-4D39-A29C-BCE4134E41E9}"/>
              </a:ext>
            </a:extLst>
          </p:cNvPr>
          <p:cNvSpPr txBox="1"/>
          <p:nvPr/>
        </p:nvSpPr>
        <p:spPr>
          <a:xfrm>
            <a:off x="-4762" y="502388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5" name="Group 4">
            <a:extLst>
              <a:ext uri="{FF2B5EF4-FFF2-40B4-BE49-F238E27FC236}">
                <a16:creationId xmlns=""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 xmlns:a16="http://schemas.microsoft.com/office/drawing/2014/main" id="{C04EA634-8988-45C1-85E2-AF0B27F4A83E}"/>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 xmlns:a16="http://schemas.microsoft.com/office/drawing/2014/main" id="{CC4C736D-D4E2-4A6E-AA8F-A39527332EED}"/>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 xmlns:a16="http://schemas.microsoft.com/office/drawing/2014/main" id="{F3568D6C-739E-4E50-A44F-D75A571CD193}"/>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 xmlns:a16="http://schemas.microsoft.com/office/drawing/2014/main" id="{EBA573B1-77EB-4AC0-8EBD-1465AB9FB4E4}"/>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 xmlns:a16="http://schemas.microsoft.com/office/drawing/2014/main" id="{DA10EB0C-9DDA-4075-8757-A5A0E29DAF88}"/>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 xmlns:a16="http://schemas.microsoft.com/office/drawing/2014/main" id="{1EA331E6-CA97-412D-8FE9-C2A5CB52D369}"/>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 xmlns:a16="http://schemas.microsoft.com/office/drawing/2014/main" id="{BEFAFF58-7C0C-4719-940D-9F5B7CFFC068}"/>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 xmlns:a16="http://schemas.microsoft.com/office/drawing/2014/main" id="{12D800E5-985C-4788-AF1F-0565AA8BB2D3}"/>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 xmlns:p14="http://schemas.microsoft.com/office/powerpoint/2010/main" val="1832103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329</Words>
  <Application>Microsoft Office PowerPoint</Application>
  <PresentationFormat>Custom</PresentationFormat>
  <Paragraphs>49</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Cover and End Slide Master</vt:lpstr>
      <vt:lpstr>Contents Slide Master</vt:lpstr>
      <vt:lpstr>Section Break Slide Master</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Veer Singh</cp:lastModifiedBy>
  <cp:revision>173</cp:revision>
  <dcterms:created xsi:type="dcterms:W3CDTF">2019-01-14T06:35:35Z</dcterms:created>
  <dcterms:modified xsi:type="dcterms:W3CDTF">2019-12-31T12:24:32Z</dcterms:modified>
</cp:coreProperties>
</file>