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42"/>
  </p:notesMasterIdLst>
  <p:handoutMasterIdLst>
    <p:handoutMasterId r:id="rId43"/>
  </p:handoutMasterIdLst>
  <p:sldIdLst>
    <p:sldId id="384" r:id="rId2"/>
    <p:sldId id="280" r:id="rId3"/>
    <p:sldId id="395" r:id="rId4"/>
    <p:sldId id="442" r:id="rId5"/>
    <p:sldId id="443" r:id="rId6"/>
    <p:sldId id="444" r:id="rId7"/>
    <p:sldId id="447" r:id="rId8"/>
    <p:sldId id="448" r:id="rId9"/>
    <p:sldId id="449" r:id="rId10"/>
    <p:sldId id="445" r:id="rId11"/>
    <p:sldId id="446" r:id="rId12"/>
    <p:sldId id="450"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 id="463" r:id="rId26"/>
    <p:sldId id="464" r:id="rId27"/>
    <p:sldId id="465" r:id="rId28"/>
    <p:sldId id="466" r:id="rId29"/>
    <p:sldId id="467" r:id="rId30"/>
    <p:sldId id="468" r:id="rId31"/>
    <p:sldId id="469" r:id="rId32"/>
    <p:sldId id="470" r:id="rId33"/>
    <p:sldId id="471" r:id="rId34"/>
    <p:sldId id="472" r:id="rId35"/>
    <p:sldId id="473" r:id="rId36"/>
    <p:sldId id="474" r:id="rId37"/>
    <p:sldId id="475" r:id="rId38"/>
    <p:sldId id="476" r:id="rId39"/>
    <p:sldId id="477" r:id="rId40"/>
    <p:sldId id="479" r:id="rId41"/>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9300"/>
    <a:srgbClr val="FF40FF"/>
    <a:srgbClr val="EF0705"/>
    <a:srgbClr val="F7941D"/>
    <a:srgbClr val="942092"/>
    <a:srgbClr val="E39F16"/>
    <a:srgbClr val="118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5" autoAdjust="0"/>
    <p:restoredTop sz="89815" autoAdjust="0"/>
  </p:normalViewPr>
  <p:slideViewPr>
    <p:cSldViewPr>
      <p:cViewPr varScale="1">
        <p:scale>
          <a:sx n="82" d="100"/>
          <a:sy n="82" d="100"/>
        </p:scale>
        <p:origin x="752" y="168"/>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5/9/23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5/9/23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2633127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17261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690283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302766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245874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316187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79781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214578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852574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727200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314156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2850277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23</a:t>
            </a:fld>
            <a:endParaRPr lang="en-US"/>
          </a:p>
        </p:txBody>
      </p:sp>
    </p:spTree>
    <p:extLst>
      <p:ext uri="{BB962C8B-B14F-4D97-AF65-F5344CB8AC3E}">
        <p14:creationId xmlns:p14="http://schemas.microsoft.com/office/powerpoint/2010/main" val="3305200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24</a:t>
            </a:fld>
            <a:endParaRPr lang="en-US"/>
          </a:p>
        </p:txBody>
      </p:sp>
    </p:spTree>
    <p:extLst>
      <p:ext uri="{BB962C8B-B14F-4D97-AF65-F5344CB8AC3E}">
        <p14:creationId xmlns:p14="http://schemas.microsoft.com/office/powerpoint/2010/main" val="3289004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25</a:t>
            </a:fld>
            <a:endParaRPr lang="en-US"/>
          </a:p>
        </p:txBody>
      </p:sp>
    </p:spTree>
    <p:extLst>
      <p:ext uri="{BB962C8B-B14F-4D97-AF65-F5344CB8AC3E}">
        <p14:creationId xmlns:p14="http://schemas.microsoft.com/office/powerpoint/2010/main" val="996535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26</a:t>
            </a:fld>
            <a:endParaRPr lang="en-US"/>
          </a:p>
        </p:txBody>
      </p:sp>
    </p:spTree>
    <p:extLst>
      <p:ext uri="{BB962C8B-B14F-4D97-AF65-F5344CB8AC3E}">
        <p14:creationId xmlns:p14="http://schemas.microsoft.com/office/powerpoint/2010/main" val="553559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27</a:t>
            </a:fld>
            <a:endParaRPr lang="en-US"/>
          </a:p>
        </p:txBody>
      </p:sp>
    </p:spTree>
    <p:extLst>
      <p:ext uri="{BB962C8B-B14F-4D97-AF65-F5344CB8AC3E}">
        <p14:creationId xmlns:p14="http://schemas.microsoft.com/office/powerpoint/2010/main" val="1318350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28</a:t>
            </a:fld>
            <a:endParaRPr lang="en-US"/>
          </a:p>
        </p:txBody>
      </p:sp>
    </p:spTree>
    <p:extLst>
      <p:ext uri="{BB962C8B-B14F-4D97-AF65-F5344CB8AC3E}">
        <p14:creationId xmlns:p14="http://schemas.microsoft.com/office/powerpoint/2010/main" val="74514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29</a:t>
            </a:fld>
            <a:endParaRPr lang="en-US"/>
          </a:p>
        </p:txBody>
      </p:sp>
    </p:spTree>
    <p:extLst>
      <p:ext uri="{BB962C8B-B14F-4D97-AF65-F5344CB8AC3E}">
        <p14:creationId xmlns:p14="http://schemas.microsoft.com/office/powerpoint/2010/main" val="1214578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30</a:t>
            </a:fld>
            <a:endParaRPr lang="en-US"/>
          </a:p>
        </p:txBody>
      </p:sp>
    </p:spTree>
    <p:extLst>
      <p:ext uri="{BB962C8B-B14F-4D97-AF65-F5344CB8AC3E}">
        <p14:creationId xmlns:p14="http://schemas.microsoft.com/office/powerpoint/2010/main" val="62779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31</a:t>
            </a:fld>
            <a:endParaRPr lang="en-US"/>
          </a:p>
        </p:txBody>
      </p:sp>
    </p:spTree>
    <p:extLst>
      <p:ext uri="{BB962C8B-B14F-4D97-AF65-F5344CB8AC3E}">
        <p14:creationId xmlns:p14="http://schemas.microsoft.com/office/powerpoint/2010/main" val="4062205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32</a:t>
            </a:fld>
            <a:endParaRPr lang="en-US"/>
          </a:p>
        </p:txBody>
      </p:sp>
    </p:spTree>
    <p:extLst>
      <p:ext uri="{BB962C8B-B14F-4D97-AF65-F5344CB8AC3E}">
        <p14:creationId xmlns:p14="http://schemas.microsoft.com/office/powerpoint/2010/main" val="61446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222380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33</a:t>
            </a:fld>
            <a:endParaRPr lang="en-US"/>
          </a:p>
        </p:txBody>
      </p:sp>
    </p:spTree>
    <p:extLst>
      <p:ext uri="{BB962C8B-B14F-4D97-AF65-F5344CB8AC3E}">
        <p14:creationId xmlns:p14="http://schemas.microsoft.com/office/powerpoint/2010/main" val="4042201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34</a:t>
            </a:fld>
            <a:endParaRPr lang="en-US"/>
          </a:p>
        </p:txBody>
      </p:sp>
    </p:spTree>
    <p:extLst>
      <p:ext uri="{BB962C8B-B14F-4D97-AF65-F5344CB8AC3E}">
        <p14:creationId xmlns:p14="http://schemas.microsoft.com/office/powerpoint/2010/main" val="2879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35</a:t>
            </a:fld>
            <a:endParaRPr lang="en-US"/>
          </a:p>
        </p:txBody>
      </p:sp>
    </p:spTree>
    <p:extLst>
      <p:ext uri="{BB962C8B-B14F-4D97-AF65-F5344CB8AC3E}">
        <p14:creationId xmlns:p14="http://schemas.microsoft.com/office/powerpoint/2010/main" val="3386504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36</a:t>
            </a:fld>
            <a:endParaRPr lang="en-US"/>
          </a:p>
        </p:txBody>
      </p:sp>
    </p:spTree>
    <p:extLst>
      <p:ext uri="{BB962C8B-B14F-4D97-AF65-F5344CB8AC3E}">
        <p14:creationId xmlns:p14="http://schemas.microsoft.com/office/powerpoint/2010/main" val="3987631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37</a:t>
            </a:fld>
            <a:endParaRPr lang="en-US"/>
          </a:p>
        </p:txBody>
      </p:sp>
    </p:spTree>
    <p:extLst>
      <p:ext uri="{BB962C8B-B14F-4D97-AF65-F5344CB8AC3E}">
        <p14:creationId xmlns:p14="http://schemas.microsoft.com/office/powerpoint/2010/main" val="2127321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38</a:t>
            </a:fld>
            <a:endParaRPr lang="en-US"/>
          </a:p>
        </p:txBody>
      </p:sp>
    </p:spTree>
    <p:extLst>
      <p:ext uri="{BB962C8B-B14F-4D97-AF65-F5344CB8AC3E}">
        <p14:creationId xmlns:p14="http://schemas.microsoft.com/office/powerpoint/2010/main" val="3231388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39</a:t>
            </a:fld>
            <a:endParaRPr lang="en-US"/>
          </a:p>
        </p:txBody>
      </p:sp>
    </p:spTree>
    <p:extLst>
      <p:ext uri="{BB962C8B-B14F-4D97-AF65-F5344CB8AC3E}">
        <p14:creationId xmlns:p14="http://schemas.microsoft.com/office/powerpoint/2010/main" val="2017873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40</a:t>
            </a:fld>
            <a:endParaRPr lang="en-US"/>
          </a:p>
        </p:txBody>
      </p:sp>
    </p:spTree>
    <p:extLst>
      <p:ext uri="{BB962C8B-B14F-4D97-AF65-F5344CB8AC3E}">
        <p14:creationId xmlns:p14="http://schemas.microsoft.com/office/powerpoint/2010/main" val="367572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81758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83178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304509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94568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300671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352501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5/9/23</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5/9/23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alpha val="59000"/>
              </a:srgbClr>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5/9/23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6BBEE1-A86B-5A9F-905C-71F0DC33D429}"/>
              </a:ext>
            </a:extLst>
          </p:cNvPr>
          <p:cNvSpPr txBox="1"/>
          <p:nvPr/>
        </p:nvSpPr>
        <p:spPr>
          <a:xfrm>
            <a:off x="2286000" y="838200"/>
            <a:ext cx="7848600" cy="739690"/>
          </a:xfrm>
          <a:prstGeom prst="rect">
            <a:avLst/>
          </a:prstGeom>
          <a:noFill/>
        </p:spPr>
        <p:txBody>
          <a:bodyPr wrap="square" rtlCol="0">
            <a:spAutoFit/>
          </a:bodyPr>
          <a:lstStyle/>
          <a:p>
            <a:pPr algn="ctr">
              <a:lnSpc>
                <a:spcPct val="150000"/>
              </a:lnSpc>
              <a:spcAft>
                <a:spcPts val="800"/>
              </a:spcAft>
            </a:pPr>
            <a:r>
              <a:rPr lang="en-IN" sz="3200" b="1" dirty="0">
                <a:solidFill>
                  <a:srgbClr val="00B050"/>
                </a:solidFill>
                <a:effectLst/>
                <a:latin typeface="Cambria" panose="02040503050406030204" pitchFamily="18" charset="0"/>
                <a:ea typeface="Calibri" panose="020F0502020204030204" pitchFamily="34" charset="0"/>
                <a:cs typeface="Times New Roman" panose="02020603050405020304" pitchFamily="18" charset="0"/>
              </a:rPr>
              <a:t>A6514–Deep Learning</a:t>
            </a:r>
            <a:endParaRPr lang="en-IN" sz="3200" dirty="0">
              <a:solidFill>
                <a:srgbClr val="00B050"/>
              </a:solidFill>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DA75330-0B7A-FB30-C46E-12DDE4CE2952}"/>
              </a:ext>
            </a:extLst>
          </p:cNvPr>
          <p:cNvSpPr txBox="1"/>
          <p:nvPr/>
        </p:nvSpPr>
        <p:spPr>
          <a:xfrm>
            <a:off x="4191000" y="2133600"/>
            <a:ext cx="3175678" cy="1131785"/>
          </a:xfrm>
          <a:prstGeom prst="rect">
            <a:avLst/>
          </a:prstGeom>
          <a:noFill/>
        </p:spPr>
        <p:txBody>
          <a:bodyPr wrap="none" rtlCol="0">
            <a:spAutoFit/>
          </a:bodyPr>
          <a:lstStyle/>
          <a:p>
            <a:pPr>
              <a:lnSpc>
                <a:spcPct val="150000"/>
              </a:lnSpc>
            </a:pPr>
            <a:r>
              <a:rPr lang="en-US" b="1" dirty="0">
                <a:solidFill>
                  <a:srgbClr val="0432FF"/>
                </a:solidFill>
                <a:latin typeface="Cambria" panose="02040503050406030204" pitchFamily="18" charset="0"/>
              </a:rPr>
              <a:t>III </a:t>
            </a:r>
            <a:r>
              <a:rPr lang="en-US" b="1" dirty="0" err="1">
                <a:solidFill>
                  <a:srgbClr val="0432FF"/>
                </a:solidFill>
                <a:latin typeface="Cambria" panose="02040503050406030204" pitchFamily="18" charset="0"/>
              </a:rPr>
              <a:t>B.Tech</a:t>
            </a:r>
            <a:r>
              <a:rPr lang="en-US" b="1" dirty="0">
                <a:solidFill>
                  <a:srgbClr val="0432FF"/>
                </a:solidFill>
                <a:latin typeface="Cambria" panose="02040503050406030204" pitchFamily="18" charset="0"/>
              </a:rPr>
              <a:t> II Semester</a:t>
            </a:r>
          </a:p>
          <a:p>
            <a:pPr>
              <a:lnSpc>
                <a:spcPct val="150000"/>
              </a:lnSpc>
            </a:pPr>
            <a:r>
              <a:rPr lang="en-US" b="1" dirty="0">
                <a:solidFill>
                  <a:srgbClr val="0432FF"/>
                </a:solidFill>
                <a:latin typeface="Cambria" panose="02040503050406030204" pitchFamily="18" charset="0"/>
              </a:rPr>
              <a:t>Regulation: VCE-R20</a:t>
            </a:r>
          </a:p>
        </p:txBody>
      </p:sp>
      <p:sp>
        <p:nvSpPr>
          <p:cNvPr id="10" name="TextBox 9">
            <a:extLst>
              <a:ext uri="{FF2B5EF4-FFF2-40B4-BE49-F238E27FC236}">
                <a16:creationId xmlns:a16="http://schemas.microsoft.com/office/drawing/2014/main" id="{B8712D9C-5E56-23DB-A22E-5B75AE8FAFFD}"/>
              </a:ext>
            </a:extLst>
          </p:cNvPr>
          <p:cNvSpPr txBox="1"/>
          <p:nvPr/>
        </p:nvSpPr>
        <p:spPr>
          <a:xfrm>
            <a:off x="8458200" y="4267200"/>
            <a:ext cx="2981329" cy="830997"/>
          </a:xfrm>
          <a:prstGeom prst="rect">
            <a:avLst/>
          </a:prstGeom>
          <a:noFill/>
        </p:spPr>
        <p:txBody>
          <a:bodyPr wrap="none" rtlCol="0">
            <a:spAutoFit/>
          </a:bodyPr>
          <a:lstStyle/>
          <a:p>
            <a:r>
              <a:rPr lang="en-US" b="1" dirty="0" err="1">
                <a:solidFill>
                  <a:srgbClr val="F7941D"/>
                </a:solidFill>
                <a:latin typeface="Cambria" panose="02040503050406030204" pitchFamily="18" charset="0"/>
              </a:rPr>
              <a:t>Dr.G.Suryanarayana</a:t>
            </a:r>
            <a:endParaRPr lang="en-US" b="1" dirty="0">
              <a:solidFill>
                <a:srgbClr val="F7941D"/>
              </a:solidFill>
              <a:latin typeface="Cambria" panose="02040503050406030204" pitchFamily="18" charset="0"/>
            </a:endParaRPr>
          </a:p>
          <a:p>
            <a:r>
              <a:rPr lang="en-US" b="1" dirty="0">
                <a:solidFill>
                  <a:srgbClr val="F7941D"/>
                </a:solidFill>
                <a:latin typeface="Cambria" panose="02040503050406030204" pitchFamily="18" charset="0"/>
              </a:rPr>
              <a:t>                  CSE</a:t>
            </a:r>
          </a:p>
        </p:txBody>
      </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9FB50-1A7B-D223-C35D-3671CF1050A5}"/>
              </a:ext>
            </a:extLst>
          </p:cNvPr>
          <p:cNvSpPr txBox="1"/>
          <p:nvPr/>
        </p:nvSpPr>
        <p:spPr>
          <a:xfrm>
            <a:off x="533400" y="533400"/>
            <a:ext cx="6172200" cy="523220"/>
          </a:xfrm>
          <a:prstGeom prst="rect">
            <a:avLst/>
          </a:prstGeom>
          <a:noFill/>
        </p:spPr>
        <p:txBody>
          <a:bodyPr wrap="square">
            <a:spAutoFit/>
          </a:bodyPr>
          <a:lstStyle/>
          <a:p>
            <a:pPr marL="457200" indent="-457200">
              <a:buFont typeface="Wingdings" pitchFamily="2" charset="2"/>
              <a:buChar char="q"/>
            </a:pPr>
            <a:r>
              <a:rPr lang="en-IN" sz="28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Introduction to Vectorization:</a:t>
            </a:r>
            <a:endParaRPr lang="en-IN" sz="2800" b="1" dirty="0">
              <a:solidFill>
                <a:srgbClr val="F7941D"/>
              </a:solidFill>
              <a:latin typeface="Cambria" panose="02040503050406030204" pitchFamily="18" charset="0"/>
            </a:endParaRPr>
          </a:p>
        </p:txBody>
      </p:sp>
      <p:sp>
        <p:nvSpPr>
          <p:cNvPr id="4" name="TextBox 3">
            <a:extLst>
              <a:ext uri="{FF2B5EF4-FFF2-40B4-BE49-F238E27FC236}">
                <a16:creationId xmlns:a16="http://schemas.microsoft.com/office/drawing/2014/main" id="{5945D90E-A92B-2E64-A01C-1CCA86A6D2A0}"/>
              </a:ext>
            </a:extLst>
          </p:cNvPr>
          <p:cNvSpPr txBox="1"/>
          <p:nvPr/>
        </p:nvSpPr>
        <p:spPr>
          <a:xfrm>
            <a:off x="762000" y="1235386"/>
            <a:ext cx="10668000" cy="2193614"/>
          </a:xfrm>
          <a:prstGeom prst="rect">
            <a:avLst/>
          </a:prstGeom>
          <a:noFill/>
        </p:spPr>
        <p:txBody>
          <a:bodyPr wrap="square">
            <a:spAutoFit/>
          </a:bodyPr>
          <a:lstStyle/>
          <a:p>
            <a:pPr algn="just">
              <a:lnSpc>
                <a:spcPct val="200000"/>
              </a:lnSpc>
            </a:pPr>
            <a:r>
              <a:rPr lang="en-IN" sz="2400" dirty="0">
                <a:solidFill>
                  <a:srgbClr val="0432FF"/>
                </a:solidFill>
                <a:effectLst/>
                <a:latin typeface="Cambria" panose="02040503050406030204" pitchFamily="18" charset="0"/>
              </a:rPr>
              <a:t>The process of converting raw data into vectors in </a:t>
            </a:r>
            <a:r>
              <a:rPr lang="en-IN" sz="2400" b="1" dirty="0">
                <a:solidFill>
                  <a:srgbClr val="FF40FF"/>
                </a:solidFill>
                <a:effectLst/>
                <a:latin typeface="Cambria" panose="02040503050406030204" pitchFamily="18" charset="0"/>
              </a:rPr>
              <a:t>two phases</a:t>
            </a:r>
            <a:r>
              <a:rPr lang="en-IN" sz="2400" dirty="0">
                <a:solidFill>
                  <a:srgbClr val="0432FF"/>
                </a:solidFill>
                <a:effectLst/>
                <a:latin typeface="Cambria" panose="02040503050406030204" pitchFamily="18" charset="0"/>
              </a:rPr>
              <a:t>: </a:t>
            </a:r>
            <a:endParaRPr lang="en-IN" dirty="0">
              <a:solidFill>
                <a:srgbClr val="0432FF"/>
              </a:solidFill>
              <a:latin typeface="Cambria" panose="02040503050406030204" pitchFamily="18" charset="0"/>
            </a:endParaRPr>
          </a:p>
          <a:p>
            <a:pPr>
              <a:lnSpc>
                <a:spcPct val="200000"/>
              </a:lnSpc>
            </a:pPr>
            <a:r>
              <a:rPr lang="en-IN" sz="2400" b="1" dirty="0">
                <a:solidFill>
                  <a:srgbClr val="FF9300"/>
                </a:solidFill>
                <a:effectLst/>
                <a:latin typeface="Cambria" panose="02040503050406030204" pitchFamily="18" charset="0"/>
              </a:rPr>
              <a:t>1. Vectorization </a:t>
            </a:r>
            <a:r>
              <a:rPr lang="en-IN" b="1" dirty="0">
                <a:solidFill>
                  <a:srgbClr val="C1560F"/>
                </a:solidFill>
                <a:latin typeface="Cambria" panose="02040503050406030204" pitchFamily="18" charset="0"/>
              </a:rPr>
              <a:t>-</a:t>
            </a:r>
            <a:r>
              <a:rPr lang="en-IN" sz="2400" b="1" dirty="0">
                <a:solidFill>
                  <a:srgbClr val="0432FF"/>
                </a:solidFill>
                <a:effectLst/>
                <a:latin typeface="Cambria" panose="02040503050406030204" pitchFamily="18" charset="0"/>
              </a:rPr>
              <a:t>Convert different types of data attributes to numeric.</a:t>
            </a:r>
            <a:br>
              <a:rPr lang="en-IN" sz="2400" b="1" dirty="0">
                <a:solidFill>
                  <a:srgbClr val="0432FF"/>
                </a:solidFill>
                <a:effectLst/>
                <a:latin typeface="Cambria" panose="02040503050406030204" pitchFamily="18" charset="0"/>
              </a:rPr>
            </a:br>
            <a:r>
              <a:rPr lang="en-IN" sz="2400" b="1" dirty="0">
                <a:solidFill>
                  <a:srgbClr val="FF9300"/>
                </a:solidFill>
                <a:effectLst/>
                <a:latin typeface="Cambria" panose="02040503050406030204" pitchFamily="18" charset="0"/>
              </a:rPr>
              <a:t>2. Normalization </a:t>
            </a:r>
            <a:r>
              <a:rPr lang="en-IN" b="1" dirty="0">
                <a:solidFill>
                  <a:srgbClr val="C1560F"/>
                </a:solidFill>
                <a:latin typeface="Cambria" panose="02040503050406030204" pitchFamily="18" charset="0"/>
              </a:rPr>
              <a:t>-</a:t>
            </a:r>
            <a:r>
              <a:rPr lang="en-IN" sz="2400" b="1" dirty="0">
                <a:solidFill>
                  <a:srgbClr val="0432FF"/>
                </a:solidFill>
                <a:effectLst/>
                <a:latin typeface="Cambria" panose="02040503050406030204" pitchFamily="18" charset="0"/>
              </a:rPr>
              <a:t>Convert all attributes to a common scale</a:t>
            </a:r>
            <a:r>
              <a:rPr lang="en-IN" sz="2400" dirty="0">
                <a:solidFill>
                  <a:srgbClr val="C1560F"/>
                </a:solidFill>
                <a:effectLst/>
                <a:latin typeface="Cambria" panose="02040503050406030204" pitchFamily="18" charset="0"/>
              </a:rPr>
              <a:t>.</a:t>
            </a:r>
            <a:endParaRPr lang="en-IN" dirty="0">
              <a:latin typeface="Cambria" panose="02040503050406030204" pitchFamily="18" charset="0"/>
            </a:endParaRPr>
          </a:p>
        </p:txBody>
      </p:sp>
    </p:spTree>
    <p:extLst>
      <p:ext uri="{BB962C8B-B14F-4D97-AF65-F5344CB8AC3E}">
        <p14:creationId xmlns:p14="http://schemas.microsoft.com/office/powerpoint/2010/main" val="278371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9FB50-1A7B-D223-C35D-3671CF1050A5}"/>
              </a:ext>
            </a:extLst>
          </p:cNvPr>
          <p:cNvSpPr txBox="1"/>
          <p:nvPr/>
        </p:nvSpPr>
        <p:spPr>
          <a:xfrm>
            <a:off x="533400" y="381000"/>
            <a:ext cx="7086600" cy="523220"/>
          </a:xfrm>
          <a:prstGeom prst="rect">
            <a:avLst/>
          </a:prstGeom>
          <a:noFill/>
        </p:spPr>
        <p:txBody>
          <a:bodyPr wrap="square">
            <a:spAutoFit/>
          </a:bodyPr>
          <a:lstStyle/>
          <a:p>
            <a:pPr marL="457200" indent="-457200">
              <a:buFont typeface="Wingdings" pitchFamily="2" charset="2"/>
              <a:buChar char="q"/>
            </a:pPr>
            <a:r>
              <a:rPr lang="en-IN" sz="28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Introduction to Vectorization:</a:t>
            </a:r>
            <a:endParaRPr lang="en-IN" sz="2800" b="1" dirty="0">
              <a:solidFill>
                <a:srgbClr val="F7941D"/>
              </a:solidFill>
              <a:latin typeface="Cambria" panose="02040503050406030204" pitchFamily="18" charset="0"/>
            </a:endParaRPr>
          </a:p>
        </p:txBody>
      </p:sp>
      <p:sp>
        <p:nvSpPr>
          <p:cNvPr id="4" name="TextBox 3">
            <a:extLst>
              <a:ext uri="{FF2B5EF4-FFF2-40B4-BE49-F238E27FC236}">
                <a16:creationId xmlns:a16="http://schemas.microsoft.com/office/drawing/2014/main" id="{5945D90E-A92B-2E64-A01C-1CCA86A6D2A0}"/>
              </a:ext>
            </a:extLst>
          </p:cNvPr>
          <p:cNvSpPr txBox="1"/>
          <p:nvPr/>
        </p:nvSpPr>
        <p:spPr>
          <a:xfrm>
            <a:off x="533400" y="1066800"/>
            <a:ext cx="11125200" cy="4409605"/>
          </a:xfrm>
          <a:prstGeom prst="rect">
            <a:avLst/>
          </a:prstGeom>
          <a:noFill/>
        </p:spPr>
        <p:txBody>
          <a:bodyPr wrap="square">
            <a:spAutoFit/>
          </a:bodyPr>
          <a:lstStyle/>
          <a:p>
            <a:pPr algn="just">
              <a:lnSpc>
                <a:spcPct val="200000"/>
              </a:lnSpc>
            </a:pPr>
            <a:r>
              <a:rPr lang="en-IN" sz="2400" b="1" dirty="0">
                <a:solidFill>
                  <a:srgbClr val="0432FF"/>
                </a:solidFill>
                <a:effectLst/>
                <a:latin typeface="Cambria" panose="02040503050406030204" pitchFamily="18" charset="0"/>
              </a:rPr>
              <a:t>The major considerations when building models from raw data: </a:t>
            </a:r>
            <a:endParaRPr lang="en-IN" b="1" dirty="0">
              <a:solidFill>
                <a:srgbClr val="0432FF"/>
              </a:solidFill>
              <a:latin typeface="Cambria" panose="02040503050406030204" pitchFamily="18" charset="0"/>
            </a:endParaRPr>
          </a:p>
          <a:p>
            <a:pPr marL="342900" indent="-342900">
              <a:lnSpc>
                <a:spcPct val="200000"/>
              </a:lnSpc>
              <a:buFont typeface="Wingdings" pitchFamily="2" charset="2"/>
              <a:buChar char="Ø"/>
            </a:pPr>
            <a:r>
              <a:rPr lang="en-IN" sz="2400" dirty="0">
                <a:solidFill>
                  <a:srgbClr val="0432FF"/>
                </a:solidFill>
                <a:effectLst/>
                <a:latin typeface="Cambria" panose="02040503050406030204" pitchFamily="18" charset="0"/>
              </a:rPr>
              <a:t>What kind of source data are we dealing with?</a:t>
            </a:r>
          </a:p>
          <a:p>
            <a:pPr marL="342900" indent="-342900">
              <a:lnSpc>
                <a:spcPct val="200000"/>
              </a:lnSpc>
              <a:buFont typeface="Wingdings" pitchFamily="2" charset="2"/>
              <a:buChar char="Ø"/>
            </a:pPr>
            <a:r>
              <a:rPr lang="en-IN" sz="2400" dirty="0">
                <a:solidFill>
                  <a:srgbClr val="0432FF"/>
                </a:solidFill>
                <a:effectLst/>
                <a:latin typeface="Cambria" panose="02040503050406030204" pitchFamily="18" charset="0"/>
              </a:rPr>
              <a:t>What type of model do we want to train with this data?</a:t>
            </a:r>
          </a:p>
          <a:p>
            <a:pPr marL="342900" indent="-342900">
              <a:lnSpc>
                <a:spcPct val="200000"/>
              </a:lnSpc>
              <a:buFont typeface="Wingdings" pitchFamily="2" charset="2"/>
              <a:buChar char="Ø"/>
            </a:pPr>
            <a:r>
              <a:rPr lang="en-IN" sz="2400" dirty="0">
                <a:solidFill>
                  <a:srgbClr val="0432FF"/>
                </a:solidFill>
                <a:effectLst/>
                <a:latin typeface="Cambria" panose="02040503050406030204" pitchFamily="18" charset="0"/>
              </a:rPr>
              <a:t>What’s our approach to vectorizing the data?</a:t>
            </a:r>
            <a:endParaRPr lang="en-IN" dirty="0">
              <a:solidFill>
                <a:srgbClr val="0432FF"/>
              </a:solidFill>
              <a:latin typeface="Cambria" panose="02040503050406030204" pitchFamily="18" charset="0"/>
            </a:endParaRPr>
          </a:p>
          <a:p>
            <a:pPr marL="342900" indent="-342900">
              <a:lnSpc>
                <a:spcPct val="200000"/>
              </a:lnSpc>
              <a:buFont typeface="Wingdings" pitchFamily="2" charset="2"/>
              <a:buChar char="Ø"/>
            </a:pPr>
            <a:r>
              <a:rPr lang="en-IN" sz="2400" dirty="0">
                <a:solidFill>
                  <a:srgbClr val="0432FF"/>
                </a:solidFill>
                <a:effectLst/>
                <a:latin typeface="Cambria" panose="02040503050406030204" pitchFamily="18" charset="0"/>
              </a:rPr>
              <a:t>Are we going to hand-encode the features or use an algorithmic approach?</a:t>
            </a:r>
          </a:p>
          <a:p>
            <a:pPr marL="342900" indent="-342900">
              <a:lnSpc>
                <a:spcPct val="200000"/>
              </a:lnSpc>
              <a:buFont typeface="Wingdings" pitchFamily="2" charset="2"/>
              <a:buChar char="Ø"/>
            </a:pPr>
            <a:r>
              <a:rPr lang="en-IN" sz="2400" dirty="0">
                <a:solidFill>
                  <a:srgbClr val="0432FF"/>
                </a:solidFill>
                <a:effectLst/>
                <a:latin typeface="Cambria" panose="02040503050406030204" pitchFamily="18" charset="0"/>
              </a:rPr>
              <a:t>Raw text tends to be more cumbersome to deal with, so how do we handle it?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317648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533400" y="609600"/>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7" name="TextBox 6">
            <a:extLst>
              <a:ext uri="{FF2B5EF4-FFF2-40B4-BE49-F238E27FC236}">
                <a16:creationId xmlns:a16="http://schemas.microsoft.com/office/drawing/2014/main" id="{733168FE-AABD-29A0-28BF-0A12728D2CE7}"/>
              </a:ext>
            </a:extLst>
          </p:cNvPr>
          <p:cNvSpPr txBox="1"/>
          <p:nvPr/>
        </p:nvSpPr>
        <p:spPr>
          <a:xfrm>
            <a:off x="1066800" y="1371600"/>
            <a:ext cx="6098582" cy="1685783"/>
          </a:xfrm>
          <a:prstGeom prst="rect">
            <a:avLst/>
          </a:prstGeom>
          <a:noFill/>
        </p:spPr>
        <p:txBody>
          <a:bodyPr wrap="square">
            <a:spAutoFit/>
          </a:bodyPr>
          <a:lstStyle/>
          <a:p>
            <a:pPr>
              <a:lnSpc>
                <a:spcPct val="150000"/>
              </a:lnSpc>
            </a:pPr>
            <a:r>
              <a:rPr lang="en-IN" sz="2400" b="1" dirty="0">
                <a:solidFill>
                  <a:srgbClr val="C00000"/>
                </a:solidFill>
                <a:effectLst/>
                <a:latin typeface="Cambria" panose="02040503050406030204" pitchFamily="18" charset="0"/>
              </a:rPr>
              <a:t>Columnar source data can be </a:t>
            </a:r>
            <a:endParaRPr lang="en-IN" b="1" dirty="0">
              <a:solidFill>
                <a:srgbClr val="C00000"/>
              </a:solidFill>
              <a:latin typeface="Cambria" panose="02040503050406030204" pitchFamily="18" charset="0"/>
            </a:endParaRPr>
          </a:p>
          <a:p>
            <a:pPr marL="342900" indent="-342900">
              <a:lnSpc>
                <a:spcPct val="150000"/>
              </a:lnSpc>
              <a:buFont typeface="Wingdings" pitchFamily="2" charset="2"/>
              <a:buChar char="ü"/>
            </a:pPr>
            <a:r>
              <a:rPr lang="en-IN" sz="2400" dirty="0">
                <a:solidFill>
                  <a:srgbClr val="0432FF"/>
                </a:solidFill>
                <a:effectLst/>
                <a:latin typeface="Cambria" panose="02040503050406030204" pitchFamily="18" charset="0"/>
              </a:rPr>
              <a:t>An exported table from a RDBMS </a:t>
            </a:r>
          </a:p>
          <a:p>
            <a:pPr marL="342900" indent="-342900">
              <a:lnSpc>
                <a:spcPct val="150000"/>
              </a:lnSpc>
              <a:buFont typeface="Wingdings" pitchFamily="2" charset="2"/>
              <a:buChar char="ü"/>
            </a:pPr>
            <a:r>
              <a:rPr lang="en-IN" sz="2400" dirty="0">
                <a:solidFill>
                  <a:srgbClr val="0432FF"/>
                </a:solidFill>
                <a:effectLst/>
                <a:latin typeface="Cambria" panose="02040503050406030204" pitchFamily="18" charset="0"/>
              </a:rPr>
              <a:t>An excel/csv file </a:t>
            </a:r>
            <a:endParaRPr lang="en-IN" dirty="0">
              <a:solidFill>
                <a:srgbClr val="0432FF"/>
              </a:solidFill>
              <a:latin typeface="Cambria" panose="02040503050406030204" pitchFamily="18" charset="0"/>
            </a:endParaRPr>
          </a:p>
        </p:txBody>
      </p:sp>
      <p:sp>
        <p:nvSpPr>
          <p:cNvPr id="9" name="TextBox 8">
            <a:extLst>
              <a:ext uri="{FF2B5EF4-FFF2-40B4-BE49-F238E27FC236}">
                <a16:creationId xmlns:a16="http://schemas.microsoft.com/office/drawing/2014/main" id="{BC740407-9CF7-AFC5-444A-5ADB6AAD142F}"/>
              </a:ext>
            </a:extLst>
          </p:cNvPr>
          <p:cNvSpPr txBox="1"/>
          <p:nvPr/>
        </p:nvSpPr>
        <p:spPr>
          <a:xfrm>
            <a:off x="914400" y="3200400"/>
            <a:ext cx="10591800" cy="1697068"/>
          </a:xfrm>
          <a:prstGeom prst="rect">
            <a:avLst/>
          </a:prstGeom>
          <a:noFill/>
        </p:spPr>
        <p:txBody>
          <a:bodyPr wrap="square">
            <a:spAutoFit/>
          </a:bodyPr>
          <a:lstStyle/>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Each </a:t>
            </a:r>
            <a:r>
              <a:rPr lang="en-IN" sz="2400" b="1" dirty="0">
                <a:solidFill>
                  <a:srgbClr val="0432FF"/>
                </a:solidFill>
                <a:effectLst/>
                <a:latin typeface="Cambria" panose="02040503050406030204" pitchFamily="18" charset="0"/>
              </a:rPr>
              <a:t>column</a:t>
            </a:r>
            <a:r>
              <a:rPr lang="en-IN" sz="2400" dirty="0">
                <a:solidFill>
                  <a:srgbClr val="0432FF"/>
                </a:solidFill>
                <a:effectLst/>
                <a:latin typeface="Cambria" panose="02040503050406030204" pitchFamily="18" charset="0"/>
              </a:rPr>
              <a:t> in the table of data to be an </a:t>
            </a:r>
            <a:r>
              <a:rPr lang="en-IN" sz="2400" b="1" dirty="0">
                <a:solidFill>
                  <a:srgbClr val="0432FF"/>
                </a:solidFill>
                <a:effectLst/>
                <a:latin typeface="Cambria" panose="02040503050406030204" pitchFamily="18" charset="0"/>
              </a:rPr>
              <a:t>“attribute” </a:t>
            </a:r>
            <a:r>
              <a:rPr lang="en-IN" sz="2400" dirty="0">
                <a:solidFill>
                  <a:srgbClr val="0432FF"/>
                </a:solidFill>
                <a:effectLst/>
                <a:latin typeface="Cambria" panose="02040503050406030204" pitchFamily="18" charset="0"/>
              </a:rPr>
              <a:t>of the data. </a:t>
            </a:r>
          </a:p>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Each </a:t>
            </a:r>
            <a:r>
              <a:rPr lang="en-IN" sz="2400" b="1" dirty="0">
                <a:solidFill>
                  <a:srgbClr val="0432FF"/>
                </a:solidFill>
                <a:effectLst/>
                <a:latin typeface="Cambria" panose="02040503050406030204" pitchFamily="18" charset="0"/>
              </a:rPr>
              <a:t>attribute</a:t>
            </a:r>
            <a:r>
              <a:rPr lang="en-IN" sz="2400" dirty="0">
                <a:solidFill>
                  <a:srgbClr val="0432FF"/>
                </a:solidFill>
                <a:effectLst/>
                <a:latin typeface="Cambria" panose="02040503050406030204" pitchFamily="18" charset="0"/>
              </a:rPr>
              <a:t> of the dataset can further be classified as a </a:t>
            </a:r>
            <a:r>
              <a:rPr lang="en-IN" sz="2400" b="1" dirty="0">
                <a:solidFill>
                  <a:srgbClr val="0432FF"/>
                </a:solidFill>
                <a:effectLst/>
                <a:latin typeface="Cambria" panose="02040503050406030204" pitchFamily="18" charset="0"/>
              </a:rPr>
              <a:t>type of attribute</a:t>
            </a:r>
            <a:r>
              <a:rPr lang="en-IN" sz="2400" dirty="0">
                <a:solidFill>
                  <a:srgbClr val="0432FF"/>
                </a:solidFill>
                <a:effectLst/>
                <a:latin typeface="Cambria" panose="02040503050406030204" pitchFamily="18" charset="0"/>
              </a:rPr>
              <a:t>.</a:t>
            </a:r>
            <a:br>
              <a:rPr lang="en-IN" sz="2400" dirty="0">
                <a:effectLst/>
                <a:latin typeface="Calibri,Bold"/>
              </a:rPr>
            </a:br>
            <a:endParaRPr lang="en-IN" dirty="0"/>
          </a:p>
        </p:txBody>
      </p:sp>
    </p:spTree>
    <p:extLst>
      <p:ext uri="{BB962C8B-B14F-4D97-AF65-F5344CB8AC3E}">
        <p14:creationId xmlns:p14="http://schemas.microsoft.com/office/powerpoint/2010/main" val="4585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533400" y="609600"/>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FAD03EB5-B4B9-774E-963B-C3953A013138}"/>
              </a:ext>
            </a:extLst>
          </p:cNvPr>
          <p:cNvSpPr txBox="1"/>
          <p:nvPr/>
        </p:nvSpPr>
        <p:spPr>
          <a:xfrm>
            <a:off x="485642" y="1210909"/>
            <a:ext cx="7386234" cy="1685783"/>
          </a:xfrm>
          <a:prstGeom prst="rect">
            <a:avLst/>
          </a:prstGeom>
          <a:noFill/>
        </p:spPr>
        <p:txBody>
          <a:bodyPr wrap="square">
            <a:spAutoFit/>
          </a:bodyPr>
          <a:lstStyle/>
          <a:p>
            <a:pPr marL="342900" indent="-342900">
              <a:lnSpc>
                <a:spcPct val="150000"/>
              </a:lnSpc>
              <a:buFont typeface="Wingdings" pitchFamily="2" charset="2"/>
              <a:buChar char="Ø"/>
            </a:pPr>
            <a:r>
              <a:rPr lang="en-US" dirty="0">
                <a:solidFill>
                  <a:srgbClr val="0432FF"/>
                </a:solidFill>
                <a:latin typeface="Cambria" panose="02040503050406030204" pitchFamily="18" charset="0"/>
              </a:rPr>
              <a:t>Collection of </a:t>
            </a:r>
            <a:r>
              <a:rPr lang="en-US" b="1" i="1" dirty="0">
                <a:solidFill>
                  <a:srgbClr val="CC6600"/>
                </a:solidFill>
                <a:latin typeface="Cambria" panose="02040503050406030204" pitchFamily="18" charset="0"/>
              </a:rPr>
              <a:t>data objects </a:t>
            </a:r>
            <a:r>
              <a:rPr lang="en-US" dirty="0">
                <a:solidFill>
                  <a:srgbClr val="0432FF"/>
                </a:solidFill>
                <a:latin typeface="Cambria" panose="02040503050406030204" pitchFamily="18" charset="0"/>
              </a:rPr>
              <a:t>and their </a:t>
            </a:r>
            <a:r>
              <a:rPr lang="en-US" b="1" i="1" dirty="0">
                <a:solidFill>
                  <a:srgbClr val="CC6600"/>
                </a:solidFill>
                <a:latin typeface="Cambria" panose="02040503050406030204" pitchFamily="18" charset="0"/>
              </a:rPr>
              <a:t>attributes</a:t>
            </a:r>
            <a:endParaRPr lang="en-US" dirty="0">
              <a:latin typeface="Cambria" panose="02040503050406030204" pitchFamily="18" charset="0"/>
            </a:endParaRPr>
          </a:p>
          <a:p>
            <a:pPr marL="342900" indent="-342900">
              <a:lnSpc>
                <a:spcPct val="150000"/>
              </a:lnSpc>
              <a:buFont typeface="Wingdings" pitchFamily="2" charset="2"/>
              <a:buChar char="Ø"/>
            </a:pPr>
            <a:r>
              <a:rPr lang="en-US" dirty="0">
                <a:solidFill>
                  <a:srgbClr val="0432FF"/>
                </a:solidFill>
                <a:latin typeface="Cambria" panose="02040503050406030204" pitchFamily="18" charset="0"/>
              </a:rPr>
              <a:t>An</a:t>
            </a:r>
            <a:r>
              <a:rPr lang="en-US" dirty="0">
                <a:latin typeface="Cambria" panose="02040503050406030204" pitchFamily="18" charset="0"/>
              </a:rPr>
              <a:t> </a:t>
            </a:r>
            <a:r>
              <a:rPr lang="en-US" b="1" i="1" dirty="0">
                <a:solidFill>
                  <a:srgbClr val="CC6600"/>
                </a:solidFill>
                <a:latin typeface="Cambria" panose="02040503050406030204" pitchFamily="18" charset="0"/>
              </a:rPr>
              <a:t>attribute</a:t>
            </a:r>
            <a:r>
              <a:rPr lang="en-US" dirty="0">
                <a:latin typeface="Cambria" panose="02040503050406030204" pitchFamily="18" charset="0"/>
              </a:rPr>
              <a:t> </a:t>
            </a:r>
            <a:r>
              <a:rPr lang="en-US" dirty="0">
                <a:solidFill>
                  <a:srgbClr val="0432FF"/>
                </a:solidFill>
                <a:latin typeface="Cambria" panose="02040503050406030204" pitchFamily="18" charset="0"/>
              </a:rPr>
              <a:t>is a property </a:t>
            </a:r>
            <a:r>
              <a:rPr lang="en-US" dirty="0">
                <a:latin typeface="Cambria" panose="02040503050406030204" pitchFamily="18" charset="0"/>
              </a:rPr>
              <a:t>or</a:t>
            </a:r>
            <a:r>
              <a:rPr lang="en-US" dirty="0">
                <a:solidFill>
                  <a:srgbClr val="0432FF"/>
                </a:solidFill>
                <a:latin typeface="Cambria" panose="02040503050406030204" pitchFamily="18" charset="0"/>
              </a:rPr>
              <a:t> characteristic of an object</a:t>
            </a:r>
          </a:p>
        </p:txBody>
      </p:sp>
      <p:grpSp>
        <p:nvGrpSpPr>
          <p:cNvPr id="5" name="Group 16">
            <a:extLst>
              <a:ext uri="{FF2B5EF4-FFF2-40B4-BE49-F238E27FC236}">
                <a16:creationId xmlns:a16="http://schemas.microsoft.com/office/drawing/2014/main" id="{3D2DFA16-21FC-77D1-223D-FAD2431FC091}"/>
              </a:ext>
            </a:extLst>
          </p:cNvPr>
          <p:cNvGrpSpPr>
            <a:grpSpLocks/>
          </p:cNvGrpSpPr>
          <p:nvPr/>
        </p:nvGrpSpPr>
        <p:grpSpPr bwMode="auto">
          <a:xfrm>
            <a:off x="7608806" y="1388763"/>
            <a:ext cx="4168062" cy="5027612"/>
            <a:chOff x="3403" y="1104"/>
            <a:chExt cx="2213" cy="2640"/>
          </a:xfrm>
        </p:grpSpPr>
        <p:graphicFrame>
          <p:nvGraphicFramePr>
            <p:cNvPr id="6" name="Object 10">
              <a:extLst>
                <a:ext uri="{FF2B5EF4-FFF2-40B4-BE49-F238E27FC236}">
                  <a16:creationId xmlns:a16="http://schemas.microsoft.com/office/drawing/2014/main" id="{07B79058-64C3-B05B-20AC-7A031952DDCE}"/>
                </a:ext>
              </a:extLst>
            </p:cNvPr>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name="Document" r:id="rId3" imgW="5405628" imgH="5779008" progId="Word.Document.8">
                    <p:embed/>
                  </p:oleObj>
                </mc:Choice>
                <mc:Fallback>
                  <p:oleObj name="Document" r:id="rId3" imgW="5405628" imgH="5779008" progId="Word.Document.8">
                    <p:embed/>
                    <p:pic>
                      <p:nvPicPr>
                        <p:cNvPr id="410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12">
              <a:extLst>
                <a:ext uri="{FF2B5EF4-FFF2-40B4-BE49-F238E27FC236}">
                  <a16:creationId xmlns:a16="http://schemas.microsoft.com/office/drawing/2014/main" id="{209547FB-1F9D-CD2B-52E3-74A6D04D606B}"/>
                </a:ext>
              </a:extLst>
            </p:cNvPr>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 name="Text Box 17">
            <a:extLst>
              <a:ext uri="{FF2B5EF4-FFF2-40B4-BE49-F238E27FC236}">
                <a16:creationId xmlns:a16="http://schemas.microsoft.com/office/drawing/2014/main" id="{7CABD49D-7C09-5BDF-7EAC-47EE99D9BC65}"/>
              </a:ext>
            </a:extLst>
          </p:cNvPr>
          <p:cNvSpPr txBox="1">
            <a:spLocks noChangeArrowheads="1"/>
          </p:cNvSpPr>
          <p:nvPr/>
        </p:nvSpPr>
        <p:spPr bwMode="auto">
          <a:xfrm rot="16200000">
            <a:off x="6177675" y="3958750"/>
            <a:ext cx="12815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dirty="0">
                <a:solidFill>
                  <a:srgbClr val="FF0000"/>
                </a:solidFill>
              </a:rPr>
              <a:t>Objects</a:t>
            </a:r>
          </a:p>
        </p:txBody>
      </p:sp>
      <p:sp>
        <p:nvSpPr>
          <p:cNvPr id="12" name="Text Box 14">
            <a:extLst>
              <a:ext uri="{FF2B5EF4-FFF2-40B4-BE49-F238E27FC236}">
                <a16:creationId xmlns:a16="http://schemas.microsoft.com/office/drawing/2014/main" id="{25D08605-985E-4543-E287-A089BC1BAD7A}"/>
              </a:ext>
            </a:extLst>
          </p:cNvPr>
          <p:cNvSpPr txBox="1">
            <a:spLocks noChangeArrowheads="1"/>
          </p:cNvSpPr>
          <p:nvPr/>
        </p:nvSpPr>
        <p:spPr bwMode="auto">
          <a:xfrm>
            <a:off x="8938496" y="872827"/>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dirty="0">
                <a:solidFill>
                  <a:srgbClr val="FF0000"/>
                </a:solidFill>
              </a:rPr>
              <a:t>Attributes</a:t>
            </a:r>
          </a:p>
        </p:txBody>
      </p:sp>
      <p:sp>
        <p:nvSpPr>
          <p:cNvPr id="13" name="AutoShape 15">
            <a:extLst>
              <a:ext uri="{FF2B5EF4-FFF2-40B4-BE49-F238E27FC236}">
                <a16:creationId xmlns:a16="http://schemas.microsoft.com/office/drawing/2014/main" id="{0C5D5B38-B3F6-030E-7518-9E8FDB016B06}"/>
              </a:ext>
            </a:extLst>
          </p:cNvPr>
          <p:cNvSpPr>
            <a:spLocks/>
          </p:cNvSpPr>
          <p:nvPr/>
        </p:nvSpPr>
        <p:spPr bwMode="auto">
          <a:xfrm>
            <a:off x="7211930" y="2040797"/>
            <a:ext cx="396876" cy="4236016"/>
          </a:xfrm>
          <a:prstGeom prst="leftBrace">
            <a:avLst>
              <a:gd name="adj1" fmla="val 8329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Box 13">
            <a:extLst>
              <a:ext uri="{FF2B5EF4-FFF2-40B4-BE49-F238E27FC236}">
                <a16:creationId xmlns:a16="http://schemas.microsoft.com/office/drawing/2014/main" id="{81E48176-F622-84FA-F533-AA6B64B43416}"/>
              </a:ext>
            </a:extLst>
          </p:cNvPr>
          <p:cNvSpPr txBox="1"/>
          <p:nvPr/>
        </p:nvSpPr>
        <p:spPr>
          <a:xfrm>
            <a:off x="793052" y="3189864"/>
            <a:ext cx="5372100" cy="2793778"/>
          </a:xfrm>
          <a:prstGeom prst="rect">
            <a:avLst/>
          </a:prstGeom>
          <a:noFill/>
        </p:spPr>
        <p:txBody>
          <a:bodyPr wrap="square">
            <a:spAutoFit/>
          </a:bodyPr>
          <a:lstStyle/>
          <a:p>
            <a:pPr marL="342900" indent="-342900">
              <a:lnSpc>
                <a:spcPct val="150000"/>
              </a:lnSpc>
              <a:buFont typeface="Wingdings" pitchFamily="2" charset="2"/>
              <a:buChar char="v"/>
            </a:pPr>
            <a:r>
              <a:rPr lang="en-IN" b="1" dirty="0">
                <a:solidFill>
                  <a:srgbClr val="0432FF"/>
                </a:solidFill>
                <a:latin typeface="Cambria" panose="02040503050406030204" pitchFamily="18" charset="0"/>
              </a:rPr>
              <a:t>F</a:t>
            </a:r>
            <a:r>
              <a:rPr lang="en-IN" sz="2400" b="1" dirty="0">
                <a:solidFill>
                  <a:srgbClr val="0432FF"/>
                </a:solidFill>
                <a:effectLst/>
                <a:latin typeface="Cambria" panose="02040503050406030204" pitchFamily="18" charset="0"/>
              </a:rPr>
              <a:t>our types </a:t>
            </a:r>
            <a:r>
              <a:rPr lang="en-IN" sz="2400" dirty="0">
                <a:solidFill>
                  <a:srgbClr val="0432FF"/>
                </a:solidFill>
                <a:effectLst/>
                <a:latin typeface="Cambria" panose="02040503050406030204" pitchFamily="18" charset="0"/>
              </a:rPr>
              <a:t>of attributes in data:</a:t>
            </a:r>
            <a:r>
              <a:rPr lang="en-IN" sz="2400" dirty="0">
                <a:effectLst/>
                <a:latin typeface="Cambria" panose="02040503050406030204" pitchFamily="18" charset="0"/>
              </a:rPr>
              <a:t> </a:t>
            </a:r>
            <a:endParaRPr lang="en-IN" dirty="0">
              <a:latin typeface="Cambria" panose="02040503050406030204" pitchFamily="18" charset="0"/>
            </a:endParaRPr>
          </a:p>
          <a:p>
            <a:pPr marL="457200" indent="-457200">
              <a:lnSpc>
                <a:spcPct val="150000"/>
              </a:lnSpc>
              <a:buAutoNum type="arabicPeriod"/>
            </a:pPr>
            <a:r>
              <a:rPr lang="en-IN" sz="2400" b="1" dirty="0">
                <a:solidFill>
                  <a:srgbClr val="FF0000"/>
                </a:solidFill>
                <a:effectLst/>
                <a:latin typeface="Cambria" panose="02040503050406030204" pitchFamily="18" charset="0"/>
              </a:rPr>
              <a:t>Nominal     </a:t>
            </a:r>
          </a:p>
          <a:p>
            <a:pPr marL="457200" indent="-457200">
              <a:lnSpc>
                <a:spcPct val="150000"/>
              </a:lnSpc>
              <a:buAutoNum type="arabicPeriod"/>
            </a:pPr>
            <a:r>
              <a:rPr lang="en-IN" sz="2400" b="1" dirty="0">
                <a:solidFill>
                  <a:srgbClr val="FF0000"/>
                </a:solidFill>
                <a:effectLst/>
                <a:latin typeface="Cambria" panose="02040503050406030204" pitchFamily="18" charset="0"/>
              </a:rPr>
              <a:t>Ordinal    </a:t>
            </a:r>
          </a:p>
          <a:p>
            <a:pPr marL="457200" indent="-457200">
              <a:lnSpc>
                <a:spcPct val="150000"/>
              </a:lnSpc>
              <a:buAutoNum type="arabicPeriod"/>
            </a:pPr>
            <a:r>
              <a:rPr lang="en-IN" sz="2400" b="1" dirty="0">
                <a:solidFill>
                  <a:srgbClr val="FF0000"/>
                </a:solidFill>
                <a:effectLst/>
                <a:latin typeface="Cambria" panose="02040503050406030204" pitchFamily="18" charset="0"/>
              </a:rPr>
              <a:t>Interval    </a:t>
            </a:r>
          </a:p>
          <a:p>
            <a:pPr marL="457200" indent="-457200">
              <a:lnSpc>
                <a:spcPct val="150000"/>
              </a:lnSpc>
              <a:buAutoNum type="arabicPeriod"/>
            </a:pPr>
            <a:r>
              <a:rPr lang="en-IN" sz="2400" b="1" dirty="0">
                <a:solidFill>
                  <a:srgbClr val="FF0000"/>
                </a:solidFill>
                <a:effectLst/>
                <a:latin typeface="Cambria" panose="02040503050406030204" pitchFamily="18" charset="0"/>
              </a:rPr>
              <a:t>Ratio </a:t>
            </a:r>
            <a:endParaRPr lang="en-IN"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84051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533400" y="304800"/>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40318F35-F4BC-B426-77B5-43E27565EB24}"/>
              </a:ext>
            </a:extLst>
          </p:cNvPr>
          <p:cNvSpPr txBox="1"/>
          <p:nvPr/>
        </p:nvSpPr>
        <p:spPr>
          <a:xfrm>
            <a:off x="685800" y="1066800"/>
            <a:ext cx="10515600" cy="5096395"/>
          </a:xfrm>
          <a:prstGeom prst="rect">
            <a:avLst/>
          </a:prstGeom>
          <a:noFill/>
        </p:spPr>
        <p:txBody>
          <a:bodyPr wrap="square">
            <a:spAutoFit/>
          </a:bodyPr>
          <a:lstStyle/>
          <a:p>
            <a:pPr marL="342900" indent="-342900">
              <a:lnSpc>
                <a:spcPct val="150000"/>
              </a:lnSpc>
              <a:buFont typeface="Wingdings" pitchFamily="2" charset="2"/>
              <a:buChar char="v"/>
            </a:pPr>
            <a:r>
              <a:rPr lang="en-US" b="1" i="1" dirty="0">
                <a:solidFill>
                  <a:srgbClr val="CC6600"/>
                </a:solidFill>
                <a:latin typeface="Cambria" panose="02040503050406030204" pitchFamily="18" charset="0"/>
              </a:rPr>
              <a:t>Attribute values</a:t>
            </a:r>
            <a:r>
              <a:rPr lang="en-US" b="1" i="1" dirty="0">
                <a:latin typeface="Cambria" panose="02040503050406030204" pitchFamily="18" charset="0"/>
              </a:rPr>
              <a:t> </a:t>
            </a:r>
            <a:r>
              <a:rPr lang="en-US" dirty="0">
                <a:solidFill>
                  <a:srgbClr val="0432FF"/>
                </a:solidFill>
                <a:latin typeface="Cambria" panose="02040503050406030204" pitchFamily="18" charset="0"/>
              </a:rPr>
              <a:t>are numbers or symbols assigned to an attribute for a particular object</a:t>
            </a:r>
          </a:p>
          <a:p>
            <a:pPr marL="342900" indent="-342900">
              <a:lnSpc>
                <a:spcPct val="150000"/>
              </a:lnSpc>
              <a:buFont typeface="Wingdings" pitchFamily="2" charset="2"/>
              <a:buChar char="v"/>
            </a:pPr>
            <a:r>
              <a:rPr lang="en-US" dirty="0">
                <a:solidFill>
                  <a:srgbClr val="FF0000"/>
                </a:solidFill>
                <a:latin typeface="Cambria" panose="02040503050406030204" pitchFamily="18" charset="0"/>
              </a:rPr>
              <a:t>Distinction between </a:t>
            </a:r>
            <a:r>
              <a:rPr lang="en-US" b="1" dirty="0">
                <a:solidFill>
                  <a:srgbClr val="FF0000"/>
                </a:solidFill>
                <a:latin typeface="Cambria" panose="02040503050406030204" pitchFamily="18" charset="0"/>
              </a:rPr>
              <a:t>attributes</a:t>
            </a:r>
            <a:r>
              <a:rPr lang="en-US" dirty="0">
                <a:solidFill>
                  <a:srgbClr val="FF0000"/>
                </a:solidFill>
                <a:latin typeface="Cambria" panose="02040503050406030204" pitchFamily="18" charset="0"/>
              </a:rPr>
              <a:t> and </a:t>
            </a:r>
            <a:r>
              <a:rPr lang="en-US" b="1" dirty="0">
                <a:solidFill>
                  <a:srgbClr val="FF0000"/>
                </a:solidFill>
                <a:latin typeface="Cambria" panose="02040503050406030204" pitchFamily="18" charset="0"/>
              </a:rPr>
              <a:t>attribute values</a:t>
            </a:r>
          </a:p>
          <a:p>
            <a:pPr marL="952393" lvl="1" indent="-342900">
              <a:lnSpc>
                <a:spcPct val="150000"/>
              </a:lnSpc>
              <a:buFont typeface="Wingdings" pitchFamily="2" charset="2"/>
              <a:buChar char="ü"/>
            </a:pPr>
            <a:r>
              <a:rPr lang="en-US" dirty="0">
                <a:solidFill>
                  <a:srgbClr val="0432FF"/>
                </a:solidFill>
                <a:latin typeface="Cambria" panose="02040503050406030204" pitchFamily="18" charset="0"/>
              </a:rPr>
              <a:t>Same attribute can be mapped to different attribute values</a:t>
            </a:r>
          </a:p>
          <a:p>
            <a:pPr lvl="2">
              <a:lnSpc>
                <a:spcPct val="150000"/>
              </a:lnSpc>
            </a:pPr>
            <a:r>
              <a:rPr lang="en-US" dirty="0">
                <a:latin typeface="Cambria" panose="02040503050406030204" pitchFamily="18" charset="0"/>
              </a:rPr>
              <a:t> </a:t>
            </a:r>
            <a:r>
              <a:rPr lang="en-US" sz="2200" dirty="0">
                <a:solidFill>
                  <a:srgbClr val="FF0000"/>
                </a:solidFill>
                <a:latin typeface="Cambria" panose="02040503050406030204" pitchFamily="18" charset="0"/>
              </a:rPr>
              <a:t>Example: </a:t>
            </a:r>
            <a:r>
              <a:rPr lang="en-US" sz="2200" dirty="0">
                <a:latin typeface="Cambria" panose="02040503050406030204" pitchFamily="18" charset="0"/>
              </a:rPr>
              <a:t>height can be measured in </a:t>
            </a:r>
            <a:r>
              <a:rPr lang="en-US" sz="2200" b="1" dirty="0">
                <a:latin typeface="Cambria" panose="02040503050406030204" pitchFamily="18" charset="0"/>
              </a:rPr>
              <a:t>feet</a:t>
            </a:r>
            <a:r>
              <a:rPr lang="en-US" sz="2200" dirty="0">
                <a:latin typeface="Cambria" panose="02040503050406030204" pitchFamily="18" charset="0"/>
              </a:rPr>
              <a:t> or </a:t>
            </a:r>
            <a:r>
              <a:rPr lang="en-US" sz="2200" b="1" dirty="0">
                <a:latin typeface="Cambria" panose="02040503050406030204" pitchFamily="18" charset="0"/>
              </a:rPr>
              <a:t>meters</a:t>
            </a:r>
          </a:p>
          <a:p>
            <a:pPr marL="952393" lvl="1" indent="-342900">
              <a:lnSpc>
                <a:spcPct val="150000"/>
              </a:lnSpc>
              <a:buFont typeface="Wingdings" pitchFamily="2" charset="2"/>
              <a:buChar char="ü"/>
            </a:pPr>
            <a:r>
              <a:rPr lang="en-US" dirty="0">
                <a:solidFill>
                  <a:srgbClr val="0432FF"/>
                </a:solidFill>
                <a:latin typeface="Cambria" panose="02040503050406030204" pitchFamily="18" charset="0"/>
              </a:rPr>
              <a:t>Different attributes can be mapped to the same set of values</a:t>
            </a:r>
          </a:p>
          <a:p>
            <a:pPr lvl="2">
              <a:lnSpc>
                <a:spcPct val="150000"/>
              </a:lnSpc>
            </a:pPr>
            <a:r>
              <a:rPr lang="en-US" dirty="0">
                <a:latin typeface="Cambria" panose="02040503050406030204" pitchFamily="18" charset="0"/>
              </a:rPr>
              <a:t> </a:t>
            </a:r>
            <a:r>
              <a:rPr lang="en-US" sz="2200" dirty="0">
                <a:solidFill>
                  <a:srgbClr val="FF0000"/>
                </a:solidFill>
                <a:latin typeface="Cambria" panose="02040503050406030204" pitchFamily="18" charset="0"/>
              </a:rPr>
              <a:t>Example: </a:t>
            </a:r>
            <a:r>
              <a:rPr lang="en-US" sz="2200" dirty="0">
                <a:latin typeface="Cambria" panose="02040503050406030204" pitchFamily="18" charset="0"/>
              </a:rPr>
              <a:t>Attribute values for ID and age are integers</a:t>
            </a:r>
          </a:p>
          <a:p>
            <a:pPr marL="1066693" lvl="1" indent="-457200" algn="just">
              <a:lnSpc>
                <a:spcPct val="150000"/>
              </a:lnSpc>
              <a:buFont typeface="Wingdings" pitchFamily="2" charset="2"/>
              <a:buChar char="ü"/>
            </a:pPr>
            <a:r>
              <a:rPr lang="en-US" sz="2600" dirty="0">
                <a:solidFill>
                  <a:srgbClr val="0432FF"/>
                </a:solidFill>
                <a:latin typeface="Cambria" panose="02040503050406030204" pitchFamily="18" charset="0"/>
              </a:rPr>
              <a:t>But properties of attribute can be different than the properties of the values used to represent the attribute</a:t>
            </a:r>
          </a:p>
        </p:txBody>
      </p:sp>
    </p:spTree>
    <p:extLst>
      <p:ext uri="{BB962C8B-B14F-4D97-AF65-F5344CB8AC3E}">
        <p14:creationId xmlns:p14="http://schemas.microsoft.com/office/powerpoint/2010/main" val="2257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381000" y="240224"/>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graphicFrame>
        <p:nvGraphicFramePr>
          <p:cNvPr id="2" name="Object 1033">
            <a:extLst>
              <a:ext uri="{FF2B5EF4-FFF2-40B4-BE49-F238E27FC236}">
                <a16:creationId xmlns:a16="http://schemas.microsoft.com/office/drawing/2014/main" id="{D3C1E71F-BC43-8684-906D-C5F7D4D2B12A}"/>
              </a:ext>
            </a:extLst>
          </p:cNvPr>
          <p:cNvGraphicFramePr>
            <a:graphicFrameLocks noChangeAspect="1"/>
          </p:cNvGraphicFramePr>
          <p:nvPr>
            <p:extLst>
              <p:ext uri="{D42A27DB-BD31-4B8C-83A1-F6EECF244321}">
                <p14:modId xmlns:p14="http://schemas.microsoft.com/office/powerpoint/2010/main" val="1318569264"/>
              </p:ext>
            </p:extLst>
          </p:nvPr>
        </p:nvGraphicFramePr>
        <p:xfrm>
          <a:off x="533400" y="838200"/>
          <a:ext cx="11049000" cy="5867400"/>
        </p:xfrm>
        <a:graphic>
          <a:graphicData uri="http://schemas.openxmlformats.org/presentationml/2006/ole">
            <mc:AlternateContent xmlns:mc="http://schemas.openxmlformats.org/markup-compatibility/2006">
              <mc:Choice xmlns:v="urn:schemas-microsoft-com:vml" Requires="v">
                <p:oleObj name="Document" r:id="rId3" imgW="8572080" imgH="5375817" progId="Word.Document.8">
                  <p:embed/>
                </p:oleObj>
              </mc:Choice>
              <mc:Fallback>
                <p:oleObj name="Document" r:id="rId3" imgW="8572080" imgH="5375817" progId="Word.Document.8">
                  <p:embed/>
                  <p:pic>
                    <p:nvPicPr>
                      <p:cNvPr id="10242"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11049000" cy="5867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154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284136"/>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5" name="TextBox 4">
            <a:extLst>
              <a:ext uri="{FF2B5EF4-FFF2-40B4-BE49-F238E27FC236}">
                <a16:creationId xmlns:a16="http://schemas.microsoft.com/office/drawing/2014/main" id="{1810968A-5C44-245E-CCB8-9441BE111CAA}"/>
              </a:ext>
            </a:extLst>
          </p:cNvPr>
          <p:cNvSpPr txBox="1"/>
          <p:nvPr/>
        </p:nvSpPr>
        <p:spPr>
          <a:xfrm>
            <a:off x="800100" y="745801"/>
            <a:ext cx="10591800" cy="6117765"/>
          </a:xfrm>
          <a:prstGeom prst="rect">
            <a:avLst/>
          </a:prstGeom>
          <a:noFill/>
        </p:spPr>
        <p:txBody>
          <a:bodyPr wrap="square">
            <a:spAutoFit/>
          </a:bodyPr>
          <a:lstStyle/>
          <a:p>
            <a:pPr>
              <a:lnSpc>
                <a:spcPct val="150000"/>
              </a:lnSpc>
            </a:pPr>
            <a:r>
              <a:rPr lang="en-IN" sz="2400" b="1" dirty="0">
                <a:solidFill>
                  <a:srgbClr val="FF0000"/>
                </a:solidFill>
                <a:effectLst/>
                <a:latin typeface="Cambria" panose="02040503050406030204" pitchFamily="18" charset="0"/>
              </a:rPr>
              <a:t>1. Nominal Attributes: </a:t>
            </a:r>
            <a:endParaRPr lang="en-IN" b="1" dirty="0">
              <a:solidFill>
                <a:srgbClr val="FF0000"/>
              </a:solidFill>
              <a:latin typeface="Cambria" panose="02040503050406030204" pitchFamily="18" charset="0"/>
            </a:endParaRPr>
          </a:p>
          <a:p>
            <a:pPr marL="342900" indent="-342900">
              <a:lnSpc>
                <a:spcPct val="150000"/>
              </a:lnSpc>
              <a:buFont typeface="Wingdings" pitchFamily="2" charset="2"/>
              <a:buChar char="Ø"/>
            </a:pPr>
            <a:r>
              <a:rPr lang="en-IN" sz="2400" dirty="0">
                <a:solidFill>
                  <a:srgbClr val="0432FF"/>
                </a:solidFill>
                <a:effectLst/>
                <a:latin typeface="Cambria" panose="02040503050406030204" pitchFamily="18" charset="0"/>
              </a:rPr>
              <a:t>Nominal attributes are sometimes referred to as enumerated, categorical, and/or discrete.   </a:t>
            </a:r>
            <a:r>
              <a:rPr lang="en-IN" sz="2400" dirty="0">
                <a:solidFill>
                  <a:srgbClr val="FF0000"/>
                </a:solidFill>
                <a:effectLst/>
                <a:latin typeface="Cambria" panose="02040503050406030204" pitchFamily="18" charset="0"/>
              </a:rPr>
              <a:t>(</a:t>
            </a:r>
            <a:r>
              <a:rPr lang="en-IN" dirty="0">
                <a:solidFill>
                  <a:srgbClr val="FF0000"/>
                </a:solidFill>
                <a:latin typeface="Cambria" panose="02040503050406030204" pitchFamily="18" charset="0"/>
              </a:rPr>
              <a:t>Ex :</a:t>
            </a:r>
            <a:r>
              <a:rPr lang="en-IN" sz="2400" dirty="0">
                <a:solidFill>
                  <a:srgbClr val="FF0000"/>
                </a:solidFill>
                <a:effectLst/>
                <a:latin typeface="Cambria" panose="02040503050406030204" pitchFamily="18" charset="0"/>
              </a:rPr>
              <a:t>“sunny,” “overcast,” and “rainy”). </a:t>
            </a:r>
            <a:endParaRPr lang="en-IN" dirty="0">
              <a:solidFill>
                <a:srgbClr val="FF0000"/>
              </a:solidFill>
              <a:latin typeface="Cambria" panose="02040503050406030204" pitchFamily="18" charset="0"/>
            </a:endParaRPr>
          </a:p>
          <a:p>
            <a:pPr marL="342900" indent="-342900">
              <a:lnSpc>
                <a:spcPct val="150000"/>
              </a:lnSpc>
              <a:buFont typeface="Wingdings" pitchFamily="2" charset="2"/>
              <a:buChar char="Ø"/>
            </a:pPr>
            <a:r>
              <a:rPr lang="en-IN" sz="2400" dirty="0">
                <a:solidFill>
                  <a:srgbClr val="0432FF"/>
                </a:solidFill>
                <a:effectLst/>
                <a:latin typeface="Cambria" panose="02040503050406030204" pitchFamily="18" charset="0"/>
              </a:rPr>
              <a:t>The term categorical means that these attributes are set in a finite set of possibilities. They have values that are distinct symbols, and these values serve as labels. </a:t>
            </a:r>
            <a:endParaRPr lang="en-IN" dirty="0">
              <a:solidFill>
                <a:srgbClr val="0432FF"/>
              </a:solidFill>
              <a:latin typeface="Cambria" panose="02040503050406030204" pitchFamily="18" charset="0"/>
            </a:endParaRPr>
          </a:p>
          <a:p>
            <a:pPr marL="342900" indent="-342900">
              <a:lnSpc>
                <a:spcPct val="150000"/>
              </a:lnSpc>
              <a:buFont typeface="Wingdings" pitchFamily="2" charset="2"/>
              <a:buChar char="Ø"/>
            </a:pPr>
            <a:r>
              <a:rPr lang="en-IN" sz="2400" b="1" dirty="0">
                <a:solidFill>
                  <a:srgbClr val="0432FF"/>
                </a:solidFill>
                <a:effectLst/>
                <a:latin typeface="Cambria" panose="02040503050406030204" pitchFamily="18" charset="0"/>
              </a:rPr>
              <a:t>Nominal attributes or labels have no relation to one another</a:t>
            </a:r>
            <a:r>
              <a:rPr lang="en-IN" sz="2400" dirty="0">
                <a:solidFill>
                  <a:srgbClr val="0432FF"/>
                </a:solidFill>
                <a:effectLst/>
                <a:latin typeface="Cambria" panose="02040503050406030204" pitchFamily="18" charset="0"/>
              </a:rPr>
              <a:t>, </a:t>
            </a:r>
            <a:r>
              <a:rPr lang="en-IN" sz="2400" b="1" dirty="0">
                <a:solidFill>
                  <a:srgbClr val="0432FF"/>
                </a:solidFill>
                <a:effectLst/>
                <a:latin typeface="Cambria" panose="02040503050406030204" pitchFamily="18" charset="0"/>
              </a:rPr>
              <a:t>nor is any order implied. </a:t>
            </a:r>
            <a:endParaRPr lang="en-IN" b="1" dirty="0">
              <a:solidFill>
                <a:srgbClr val="0432FF"/>
              </a:solidFill>
              <a:latin typeface="Cambria" panose="02040503050406030204" pitchFamily="18" charset="0"/>
            </a:endParaRPr>
          </a:p>
          <a:p>
            <a:pPr marL="342900" indent="-342900">
              <a:lnSpc>
                <a:spcPct val="150000"/>
              </a:lnSpc>
              <a:buFont typeface="Wingdings" pitchFamily="2" charset="2"/>
              <a:buChar char="Ø"/>
            </a:pPr>
            <a:r>
              <a:rPr lang="en-IN" sz="2400" dirty="0">
                <a:solidFill>
                  <a:srgbClr val="0432FF"/>
                </a:solidFill>
                <a:effectLst/>
                <a:latin typeface="Cambria" panose="02040503050406030204" pitchFamily="18" charset="0"/>
              </a:rPr>
              <a:t>Nominal attributes provide only enough information to distinguish one object from another </a:t>
            </a:r>
            <a:r>
              <a:rPr lang="en-IN" sz="2400" b="1" dirty="0">
                <a:solidFill>
                  <a:srgbClr val="FF0000"/>
                </a:solidFill>
                <a:effectLst/>
                <a:latin typeface="Cambria" panose="02040503050406030204" pitchFamily="18" charset="0"/>
              </a:rPr>
              <a:t>(=, ≠)</a:t>
            </a:r>
            <a:br>
              <a:rPr lang="en-IN" sz="2400" dirty="0">
                <a:solidFill>
                  <a:srgbClr val="0432FF"/>
                </a:solidFill>
                <a:effectLst/>
                <a:latin typeface="Cambria" panose="02040503050406030204" pitchFamily="18" charset="0"/>
              </a:rPr>
            </a:br>
            <a:r>
              <a:rPr lang="en-IN" sz="2400" dirty="0">
                <a:solidFill>
                  <a:srgbClr val="FF0000"/>
                </a:solidFill>
                <a:effectLst/>
                <a:latin typeface="Cambria" panose="02040503050406030204" pitchFamily="18" charset="0"/>
              </a:rPr>
              <a:t>Examples: </a:t>
            </a:r>
            <a:r>
              <a:rPr lang="en-IN" sz="2400" dirty="0">
                <a:solidFill>
                  <a:srgbClr val="0432FF"/>
                </a:solidFill>
                <a:effectLst/>
                <a:latin typeface="Cambria" panose="02040503050406030204" pitchFamily="18" charset="0"/>
              </a:rPr>
              <a:t>zip codes, employee’s ID numbers.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254969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388363"/>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3.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D8EC0F69-DCF0-74E1-B9F4-BC87BEE81ADC}"/>
              </a:ext>
            </a:extLst>
          </p:cNvPr>
          <p:cNvSpPr txBox="1"/>
          <p:nvPr/>
        </p:nvSpPr>
        <p:spPr>
          <a:xfrm>
            <a:off x="746501" y="1114733"/>
            <a:ext cx="10287000" cy="461665"/>
          </a:xfrm>
          <a:prstGeom prst="rect">
            <a:avLst/>
          </a:prstGeom>
          <a:noFill/>
        </p:spPr>
        <p:txBody>
          <a:bodyPr wrap="square">
            <a:spAutoFit/>
          </a:bodyPr>
          <a:lstStyle/>
          <a:p>
            <a:pPr marL="342900" indent="-342900">
              <a:buFont typeface="Wingdings" pitchFamily="2" charset="2"/>
              <a:buChar char="Ø"/>
            </a:pPr>
            <a:r>
              <a:rPr lang="en-IN" sz="2400" dirty="0">
                <a:solidFill>
                  <a:srgbClr val="0432FF"/>
                </a:solidFill>
                <a:effectLst/>
                <a:latin typeface="Cambria" panose="02040503050406030204" pitchFamily="18" charset="0"/>
              </a:rPr>
              <a:t>For nominal columns “one-hot representation” of the column value is used.</a:t>
            </a:r>
          </a:p>
        </p:txBody>
      </p:sp>
      <p:sp>
        <p:nvSpPr>
          <p:cNvPr id="7" name="TextBox 6">
            <a:extLst>
              <a:ext uri="{FF2B5EF4-FFF2-40B4-BE49-F238E27FC236}">
                <a16:creationId xmlns:a16="http://schemas.microsoft.com/office/drawing/2014/main" id="{86D87D37-CD37-7AF5-6AAA-4B42E6122F69}"/>
              </a:ext>
            </a:extLst>
          </p:cNvPr>
          <p:cNvSpPr txBox="1"/>
          <p:nvPr/>
        </p:nvSpPr>
        <p:spPr>
          <a:xfrm>
            <a:off x="1127501" y="1677856"/>
            <a:ext cx="9906000" cy="1131785"/>
          </a:xfrm>
          <a:prstGeom prst="rect">
            <a:avLst/>
          </a:prstGeom>
          <a:noFill/>
        </p:spPr>
        <p:txBody>
          <a:bodyPr wrap="square">
            <a:spAutoFit/>
          </a:bodyPr>
          <a:lstStyle/>
          <a:p>
            <a:pPr algn="just">
              <a:lnSpc>
                <a:spcPct val="150000"/>
              </a:lnSpc>
            </a:pPr>
            <a:r>
              <a:rPr lang="en-IN" sz="2400" dirty="0">
                <a:solidFill>
                  <a:srgbClr val="FF0000"/>
                </a:solidFill>
                <a:effectLst/>
                <a:latin typeface="Cambria" panose="02040503050406030204" pitchFamily="18" charset="0"/>
              </a:rPr>
              <a:t>Eg-1: </a:t>
            </a:r>
            <a:r>
              <a:rPr lang="en-IN" dirty="0">
                <a:solidFill>
                  <a:srgbClr val="0432FF"/>
                </a:solidFill>
                <a:latin typeface="Cambria" panose="02040503050406030204" pitchFamily="18" charset="0"/>
              </a:rPr>
              <a:t>R</a:t>
            </a:r>
            <a:r>
              <a:rPr lang="en-IN" sz="2400" dirty="0">
                <a:solidFill>
                  <a:srgbClr val="0432FF"/>
                </a:solidFill>
                <a:effectLst/>
                <a:latin typeface="Cambria" panose="02040503050406030204" pitchFamily="18" charset="0"/>
              </a:rPr>
              <a:t>epresentations for two records for which the first record has a value of “sunny,” and the second record has a value of “rainy.”</a:t>
            </a:r>
            <a:endParaRPr lang="en-IN" dirty="0">
              <a:solidFill>
                <a:srgbClr val="0432FF"/>
              </a:solidFill>
              <a:latin typeface="Cambria" panose="02040503050406030204" pitchFamily="18" charset="0"/>
            </a:endParaRPr>
          </a:p>
        </p:txBody>
      </p:sp>
      <p:sp>
        <p:nvSpPr>
          <p:cNvPr id="9" name="TextBox 8">
            <a:extLst>
              <a:ext uri="{FF2B5EF4-FFF2-40B4-BE49-F238E27FC236}">
                <a16:creationId xmlns:a16="http://schemas.microsoft.com/office/drawing/2014/main" id="{33C064F9-6590-87B7-45EE-10DD31C70FEA}"/>
              </a:ext>
            </a:extLst>
          </p:cNvPr>
          <p:cNvSpPr txBox="1"/>
          <p:nvPr/>
        </p:nvSpPr>
        <p:spPr>
          <a:xfrm>
            <a:off x="1390973" y="3074346"/>
            <a:ext cx="8305800" cy="461665"/>
          </a:xfrm>
          <a:prstGeom prst="rect">
            <a:avLst/>
          </a:prstGeom>
          <a:noFill/>
        </p:spPr>
        <p:txBody>
          <a:bodyPr wrap="square">
            <a:spAutoFit/>
          </a:bodyPr>
          <a:lstStyle/>
          <a:p>
            <a:pPr marL="342900" indent="-342900">
              <a:buFont typeface="Wingdings" pitchFamily="2" charset="2"/>
              <a:buChar char="ü"/>
            </a:pPr>
            <a:r>
              <a:rPr lang="en-IN" sz="2400" dirty="0">
                <a:solidFill>
                  <a:srgbClr val="0432FF"/>
                </a:solidFill>
                <a:effectLst/>
                <a:latin typeface="Cambria" panose="02040503050406030204" pitchFamily="18" charset="0"/>
              </a:rPr>
              <a:t>The one-hot representation in feature vector is </a:t>
            </a:r>
            <a:endParaRPr lang="en-US" dirty="0"/>
          </a:p>
        </p:txBody>
      </p:sp>
      <p:pic>
        <p:nvPicPr>
          <p:cNvPr id="14" name="Picture 13">
            <a:extLst>
              <a:ext uri="{FF2B5EF4-FFF2-40B4-BE49-F238E27FC236}">
                <a16:creationId xmlns:a16="http://schemas.microsoft.com/office/drawing/2014/main" id="{EA669C59-4BB7-677E-7C29-12CB180E311E}"/>
              </a:ext>
            </a:extLst>
          </p:cNvPr>
          <p:cNvPicPr>
            <a:picLocks noChangeAspect="1"/>
          </p:cNvPicPr>
          <p:nvPr/>
        </p:nvPicPr>
        <p:blipFill>
          <a:blip r:embed="rId3"/>
          <a:stretch>
            <a:fillRect/>
          </a:stretch>
        </p:blipFill>
        <p:spPr>
          <a:xfrm>
            <a:off x="1467173" y="3886200"/>
            <a:ext cx="8153400" cy="2063340"/>
          </a:xfrm>
          <a:prstGeom prst="rect">
            <a:avLst/>
          </a:prstGeom>
        </p:spPr>
      </p:pic>
    </p:spTree>
    <p:extLst>
      <p:ext uri="{BB962C8B-B14F-4D97-AF65-F5344CB8AC3E}">
        <p14:creationId xmlns:p14="http://schemas.microsoft.com/office/powerpoint/2010/main" val="121269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284136"/>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FD78627D-D2C1-DEC9-40CE-426107239C8D}"/>
              </a:ext>
            </a:extLst>
          </p:cNvPr>
          <p:cNvSpPr txBox="1"/>
          <p:nvPr/>
        </p:nvSpPr>
        <p:spPr>
          <a:xfrm>
            <a:off x="763936" y="1066800"/>
            <a:ext cx="10818463" cy="5194435"/>
          </a:xfrm>
          <a:prstGeom prst="rect">
            <a:avLst/>
          </a:prstGeom>
          <a:noFill/>
        </p:spPr>
        <p:txBody>
          <a:bodyPr wrap="square">
            <a:spAutoFit/>
          </a:bodyPr>
          <a:lstStyle/>
          <a:p>
            <a:r>
              <a:rPr lang="en-IN" sz="2400" b="1" dirty="0">
                <a:solidFill>
                  <a:srgbClr val="FF0000"/>
                </a:solidFill>
                <a:effectLst/>
                <a:latin typeface="Cambria" panose="02040503050406030204" pitchFamily="18" charset="0"/>
              </a:rPr>
              <a:t>2. Ordinal Attributes: </a:t>
            </a:r>
            <a:endParaRPr lang="en-IN" b="1" dirty="0">
              <a:solidFill>
                <a:srgbClr val="FF0000"/>
              </a:solidFill>
              <a:latin typeface="Cambria" panose="02040503050406030204" pitchFamily="18" charset="0"/>
            </a:endParaRPr>
          </a:p>
          <a:p>
            <a:endParaRPr lang="en-IN" b="1" dirty="0">
              <a:solidFill>
                <a:srgbClr val="FF0000"/>
              </a:solidFill>
              <a:latin typeface="Cambria" panose="02040503050406030204" pitchFamily="18" charset="0"/>
            </a:endParaRPr>
          </a:p>
          <a:p>
            <a:pPr algn="just">
              <a:lnSpc>
                <a:spcPct val="150000"/>
              </a:lnSpc>
            </a:pPr>
            <a:r>
              <a:rPr lang="en-IN" sz="2400" dirty="0">
                <a:solidFill>
                  <a:srgbClr val="0432FF"/>
                </a:solidFill>
                <a:effectLst/>
                <a:latin typeface="Wingdings" pitchFamily="2" charset="2"/>
              </a:rPr>
              <a:t> </a:t>
            </a:r>
            <a:r>
              <a:rPr lang="en-IN" sz="2400" dirty="0">
                <a:solidFill>
                  <a:srgbClr val="0432FF"/>
                </a:solidFill>
                <a:effectLst/>
                <a:latin typeface="Cambria" panose="02040503050406030204" pitchFamily="18" charset="0"/>
              </a:rPr>
              <a:t>Ordinal values are like nominal values except they have order. Ordinal values     </a:t>
            </a:r>
          </a:p>
          <a:p>
            <a:pPr algn="just">
              <a:lnSpc>
                <a:spcPct val="150000"/>
              </a:lnSpc>
            </a:pPr>
            <a:r>
              <a:rPr lang="en-IN" dirty="0">
                <a:solidFill>
                  <a:srgbClr val="0432FF"/>
                </a:solidFill>
                <a:latin typeface="Cambria" panose="02040503050406030204" pitchFamily="18" charset="0"/>
              </a:rPr>
              <a:t>         </a:t>
            </a:r>
            <a:r>
              <a:rPr lang="en-IN" sz="2400" dirty="0">
                <a:solidFill>
                  <a:srgbClr val="0432FF"/>
                </a:solidFill>
                <a:effectLst/>
                <a:latin typeface="Cambria" panose="02040503050406030204" pitchFamily="18" charset="0"/>
              </a:rPr>
              <a:t>have rank, giving us a notion of ordering but no concept of distance between  </a:t>
            </a:r>
          </a:p>
          <a:p>
            <a:pPr algn="just">
              <a:lnSpc>
                <a:spcPct val="150000"/>
              </a:lnSpc>
            </a:pPr>
            <a:r>
              <a:rPr lang="en-IN" dirty="0">
                <a:solidFill>
                  <a:srgbClr val="0432FF"/>
                </a:solidFill>
                <a:latin typeface="Cambria" panose="02040503050406030204" pitchFamily="18" charset="0"/>
              </a:rPr>
              <a:t>         </a:t>
            </a:r>
            <a:r>
              <a:rPr lang="en-IN" sz="2400" dirty="0">
                <a:solidFill>
                  <a:srgbClr val="0432FF"/>
                </a:solidFill>
                <a:effectLst/>
                <a:latin typeface="Cambria" panose="02040503050406030204" pitchFamily="18" charset="0"/>
              </a:rPr>
              <a:t>the values. </a:t>
            </a:r>
            <a:endParaRPr lang="en-IN" dirty="0">
              <a:solidFill>
                <a:srgbClr val="0432FF"/>
              </a:solidFill>
              <a:latin typeface="Cambria" panose="02040503050406030204" pitchFamily="18" charset="0"/>
            </a:endParaRPr>
          </a:p>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   We can compare ordinal values between one another, but mathematical      </a:t>
            </a:r>
          </a:p>
          <a:p>
            <a:pPr algn="just">
              <a:lnSpc>
                <a:spcPct val="150000"/>
              </a:lnSpc>
            </a:pPr>
            <a:r>
              <a:rPr lang="en-IN" dirty="0">
                <a:solidFill>
                  <a:srgbClr val="0432FF"/>
                </a:solidFill>
                <a:latin typeface="Cambria" panose="02040503050406030204" pitchFamily="18" charset="0"/>
              </a:rPr>
              <a:t>        </a:t>
            </a:r>
            <a:r>
              <a:rPr lang="en-IN" sz="2400" dirty="0">
                <a:solidFill>
                  <a:srgbClr val="0432FF"/>
                </a:solidFill>
                <a:effectLst/>
                <a:latin typeface="Cambria" panose="02040503050406030204" pitchFamily="18" charset="0"/>
              </a:rPr>
              <a:t>operations don’t make sense in the context of these values. </a:t>
            </a:r>
            <a:endParaRPr lang="en-IN" dirty="0">
              <a:solidFill>
                <a:srgbClr val="0432FF"/>
              </a:solidFill>
              <a:latin typeface="Cambria" panose="02040503050406030204" pitchFamily="18" charset="0"/>
            </a:endParaRPr>
          </a:p>
          <a:p>
            <a:pPr marL="342900" indent="-342900">
              <a:lnSpc>
                <a:spcPct val="150000"/>
              </a:lnSpc>
              <a:buFont typeface="Wingdings" pitchFamily="2" charset="2"/>
              <a:buChar char="Ø"/>
            </a:pPr>
            <a:r>
              <a:rPr lang="en-IN" sz="2400" dirty="0">
                <a:solidFill>
                  <a:srgbClr val="0432FF"/>
                </a:solidFill>
                <a:effectLst/>
                <a:latin typeface="Cambria" panose="02040503050406030204" pitchFamily="18" charset="0"/>
              </a:rPr>
              <a:t>   The values of an ordinal attribute provide enough information to order   </a:t>
            </a:r>
          </a:p>
          <a:p>
            <a:pPr>
              <a:lnSpc>
                <a:spcPct val="150000"/>
              </a:lnSpc>
            </a:pPr>
            <a:r>
              <a:rPr lang="en-IN" dirty="0">
                <a:solidFill>
                  <a:srgbClr val="0432FF"/>
                </a:solidFill>
                <a:latin typeface="Cambria" panose="02040503050406030204" pitchFamily="18" charset="0"/>
              </a:rPr>
              <a:t>         </a:t>
            </a:r>
            <a:r>
              <a:rPr lang="en-IN" sz="2400" dirty="0">
                <a:solidFill>
                  <a:srgbClr val="0432FF"/>
                </a:solidFill>
                <a:effectLst/>
                <a:latin typeface="Cambria" panose="02040503050406030204" pitchFamily="18" charset="0"/>
              </a:rPr>
              <a:t>objects(&lt;,&gt;)</a:t>
            </a:r>
            <a:br>
              <a:rPr lang="en-IN" sz="2400" dirty="0">
                <a:effectLst/>
                <a:latin typeface="Cambria" panose="02040503050406030204" pitchFamily="18" charset="0"/>
              </a:rPr>
            </a:br>
            <a:endParaRPr lang="en-IN" dirty="0">
              <a:latin typeface="Cambria" panose="02040503050406030204" pitchFamily="18" charset="0"/>
            </a:endParaRPr>
          </a:p>
        </p:txBody>
      </p:sp>
    </p:spTree>
    <p:extLst>
      <p:ext uri="{BB962C8B-B14F-4D97-AF65-F5344CB8AC3E}">
        <p14:creationId xmlns:p14="http://schemas.microsoft.com/office/powerpoint/2010/main" val="10234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284136"/>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FD78627D-D2C1-DEC9-40CE-426107239C8D}"/>
              </a:ext>
            </a:extLst>
          </p:cNvPr>
          <p:cNvSpPr txBox="1"/>
          <p:nvPr/>
        </p:nvSpPr>
        <p:spPr>
          <a:xfrm>
            <a:off x="914400" y="990600"/>
            <a:ext cx="10664126" cy="4455772"/>
          </a:xfrm>
          <a:prstGeom prst="rect">
            <a:avLst/>
          </a:prstGeom>
          <a:noFill/>
        </p:spPr>
        <p:txBody>
          <a:bodyPr wrap="square">
            <a:spAutoFit/>
          </a:bodyPr>
          <a:lstStyle/>
          <a:p>
            <a:r>
              <a:rPr lang="en-IN" sz="2400" b="1" dirty="0">
                <a:solidFill>
                  <a:srgbClr val="FF0000"/>
                </a:solidFill>
                <a:effectLst/>
                <a:latin typeface="Cambria" panose="02040503050406030204" pitchFamily="18" charset="0"/>
              </a:rPr>
              <a:t>2. Ordinal Attributes: </a:t>
            </a:r>
            <a:endParaRPr lang="en-IN" b="1" dirty="0">
              <a:solidFill>
                <a:srgbClr val="FF0000"/>
              </a:solidFill>
              <a:latin typeface="Cambria" panose="02040503050406030204" pitchFamily="18" charset="0"/>
            </a:endParaRPr>
          </a:p>
          <a:p>
            <a:br>
              <a:rPr lang="en-IN" sz="2400" dirty="0">
                <a:effectLst/>
                <a:latin typeface="Cambria" panose="02040503050406030204" pitchFamily="18" charset="0"/>
              </a:rPr>
            </a:br>
            <a:r>
              <a:rPr lang="en-IN" sz="2400" b="1" dirty="0">
                <a:solidFill>
                  <a:srgbClr val="0432FF"/>
                </a:solidFill>
                <a:effectLst/>
                <a:latin typeface="Cambria" panose="02040503050406030204" pitchFamily="18" charset="0"/>
              </a:rPr>
              <a:t>Examples of ordinal values are </a:t>
            </a:r>
            <a:endParaRPr lang="en-IN" b="1" dirty="0">
              <a:solidFill>
                <a:srgbClr val="0432FF"/>
              </a:solidFill>
              <a:latin typeface="Cambria" panose="02040503050406030204" pitchFamily="18" charset="0"/>
            </a:endParaRPr>
          </a:p>
          <a:p>
            <a:pPr marL="342900" indent="-342900">
              <a:lnSpc>
                <a:spcPct val="150000"/>
              </a:lnSpc>
              <a:buFont typeface="Wingdings" pitchFamily="2" charset="2"/>
              <a:buChar char="ü"/>
            </a:pPr>
            <a:r>
              <a:rPr lang="en-IN" sz="2400" dirty="0">
                <a:solidFill>
                  <a:srgbClr val="0432FF"/>
                </a:solidFill>
                <a:effectLst/>
                <a:latin typeface="Cambria" panose="02040503050406030204" pitchFamily="18" charset="0"/>
              </a:rPr>
              <a:t>“</a:t>
            </a:r>
            <a:r>
              <a:rPr lang="en-IN" sz="2400" dirty="0" err="1">
                <a:solidFill>
                  <a:srgbClr val="0432FF"/>
                </a:solidFill>
                <a:effectLst/>
                <a:latin typeface="Cambria" panose="02040503050406030204" pitchFamily="18" charset="0"/>
              </a:rPr>
              <a:t>hot,”“mild,”and</a:t>
            </a:r>
            <a:r>
              <a:rPr lang="en-IN" sz="2400" dirty="0">
                <a:solidFill>
                  <a:srgbClr val="0432FF"/>
                </a:solidFill>
                <a:effectLst/>
                <a:latin typeface="Cambria" panose="02040503050406030204" pitchFamily="18" charset="0"/>
              </a:rPr>
              <a:t> “cool”</a:t>
            </a:r>
            <a:endParaRPr lang="en-IN" dirty="0">
              <a:solidFill>
                <a:srgbClr val="0432FF"/>
              </a:solidFill>
              <a:latin typeface="Cambria" panose="02040503050406030204" pitchFamily="18" charset="0"/>
            </a:endParaRPr>
          </a:p>
          <a:p>
            <a:pPr marL="342900" indent="-342900">
              <a:lnSpc>
                <a:spcPct val="150000"/>
              </a:lnSpc>
              <a:buFont typeface="Wingdings" pitchFamily="2" charset="2"/>
              <a:buChar char="ü"/>
            </a:pPr>
            <a:r>
              <a:rPr lang="en-IN" sz="2400" dirty="0">
                <a:solidFill>
                  <a:srgbClr val="0432FF"/>
                </a:solidFill>
                <a:effectLst/>
                <a:latin typeface="Cambria" panose="02040503050406030204" pitchFamily="18" charset="0"/>
              </a:rPr>
              <a:t>“</a:t>
            </a:r>
            <a:r>
              <a:rPr lang="en-IN" sz="2400" dirty="0" err="1">
                <a:solidFill>
                  <a:srgbClr val="0432FF"/>
                </a:solidFill>
                <a:effectLst/>
                <a:latin typeface="Cambria" panose="02040503050406030204" pitchFamily="18" charset="0"/>
              </a:rPr>
              <a:t>low,”“medium,”and</a:t>
            </a:r>
            <a:r>
              <a:rPr lang="en-IN" sz="2400" dirty="0">
                <a:solidFill>
                  <a:srgbClr val="0432FF"/>
                </a:solidFill>
                <a:effectLst/>
                <a:latin typeface="Cambria" panose="02040503050406030204" pitchFamily="18" charset="0"/>
              </a:rPr>
              <a:t> “high.”</a:t>
            </a:r>
            <a:endParaRPr lang="en-IN" dirty="0">
              <a:solidFill>
                <a:srgbClr val="0432FF"/>
              </a:solidFill>
              <a:latin typeface="Cambria" panose="02040503050406030204" pitchFamily="18" charset="0"/>
            </a:endParaRPr>
          </a:p>
          <a:p>
            <a:pPr marL="342900" indent="-342900">
              <a:lnSpc>
                <a:spcPct val="150000"/>
              </a:lnSpc>
              <a:buFont typeface="Wingdings" pitchFamily="2" charset="2"/>
              <a:buChar char="ü"/>
            </a:pPr>
            <a:r>
              <a:rPr lang="en-IN" sz="2400" dirty="0">
                <a:solidFill>
                  <a:srgbClr val="0432FF"/>
                </a:solidFill>
                <a:effectLst/>
                <a:latin typeface="Cambria" panose="02040503050406030204" pitchFamily="18" charset="0"/>
              </a:rPr>
              <a:t>Hardness of minerals, street numbers </a:t>
            </a:r>
            <a:endParaRPr lang="en-IN" dirty="0">
              <a:solidFill>
                <a:srgbClr val="0432FF"/>
              </a:solidFill>
              <a:latin typeface="Cambria" panose="02040503050406030204" pitchFamily="18" charset="0"/>
            </a:endParaRPr>
          </a:p>
          <a:p>
            <a:pPr algn="just">
              <a:lnSpc>
                <a:spcPct val="150000"/>
              </a:lnSpc>
            </a:pPr>
            <a:r>
              <a:rPr lang="en-IN" sz="2400" b="1" dirty="0">
                <a:solidFill>
                  <a:srgbClr val="FF0000"/>
                </a:solidFill>
                <a:effectLst/>
                <a:latin typeface="Cambria" panose="02040503050406030204" pitchFamily="18" charset="0"/>
              </a:rPr>
              <a:t>Note: </a:t>
            </a:r>
            <a:r>
              <a:rPr lang="en-IN" sz="2400" dirty="0">
                <a:solidFill>
                  <a:srgbClr val="0432FF"/>
                </a:solidFill>
                <a:effectLst/>
                <a:latin typeface="Cambria" panose="02040503050406030204" pitchFamily="18" charset="0"/>
              </a:rPr>
              <a:t>These values end up being converted to integer values (e.g., cool = 0, mild = 1, etc.) but represented by floating-point values at the code level in vectorization.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245173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87768-2E86-B589-2C4B-721EBDBA9A56}"/>
              </a:ext>
            </a:extLst>
          </p:cNvPr>
          <p:cNvSpPr txBox="1"/>
          <p:nvPr/>
        </p:nvSpPr>
        <p:spPr>
          <a:xfrm>
            <a:off x="914400" y="1644415"/>
            <a:ext cx="10896600" cy="4643387"/>
          </a:xfrm>
          <a:prstGeom prst="rect">
            <a:avLst/>
          </a:prstGeom>
          <a:noFill/>
        </p:spPr>
        <p:txBody>
          <a:bodyPr wrap="square">
            <a:spAutoFit/>
          </a:bodyPr>
          <a:lstStyle/>
          <a:p>
            <a:pPr>
              <a:lnSpc>
                <a:spcPct val="107000"/>
              </a:lnSpc>
              <a:spcAft>
                <a:spcPts val="800"/>
              </a:spcAft>
              <a:tabLst>
                <a:tab pos="2038350" algn="l"/>
              </a:tabLst>
            </a:pPr>
            <a:r>
              <a:rPr lang="en-IN"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Course Outcomes (COs)</a:t>
            </a:r>
            <a:endParaRPr lang="en-IN"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50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A6514.1:   Identify the various requirements for training a neural network.</a:t>
            </a:r>
          </a:p>
          <a:p>
            <a:pPr marL="180340" algn="just">
              <a:spcAft>
                <a:spcPts val="800"/>
              </a:spcAft>
            </a:pP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 A6514.2:   Select appropriate parameters and architectures in building a deep  </a:t>
            </a:r>
          </a:p>
          <a:p>
            <a:pPr marL="180340" algn="just">
              <a:spcAft>
                <a:spcPts val="800"/>
              </a:spcAft>
            </a:pPr>
            <a:r>
              <a:rPr lang="en-IN" dirty="0">
                <a:solidFill>
                  <a:srgbClr val="0432FF"/>
                </a:solidFill>
                <a:latin typeface="Cambria" panose="02040503050406030204" pitchFamily="18" charset="0"/>
                <a:ea typeface="Calibri" panose="020F0502020204030204" pitchFamily="34" charset="0"/>
                <a:cs typeface="Times New Roman" panose="02020603050405020304" pitchFamily="18" charset="0"/>
              </a:rPr>
              <a:t>                      </a:t>
            </a: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network.</a:t>
            </a:r>
          </a:p>
          <a:p>
            <a:pPr marL="180340" algn="just">
              <a:lnSpc>
                <a:spcPct val="115000"/>
              </a:lnSpc>
              <a:spcAft>
                <a:spcPts val="800"/>
              </a:spcAft>
            </a:pP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 A6514.3:  Choose Vectorization and Normalization technique for real time data.</a:t>
            </a:r>
          </a:p>
          <a:p>
            <a:pPr marL="913765" indent="-733425" algn="just">
              <a:spcAft>
                <a:spcPts val="800"/>
              </a:spcAft>
            </a:pP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 A6514.4:  Examine different CNN Models for image and object recognition and  </a:t>
            </a:r>
          </a:p>
          <a:p>
            <a:pPr marL="913765" indent="-733425" algn="just">
              <a:spcAft>
                <a:spcPts val="800"/>
              </a:spcAft>
            </a:pPr>
            <a:r>
              <a:rPr lang="en-IN" dirty="0">
                <a:solidFill>
                  <a:srgbClr val="0432FF"/>
                </a:solidFill>
                <a:latin typeface="Cambria" panose="02040503050406030204" pitchFamily="18" charset="0"/>
                <a:ea typeface="Calibri" panose="020F0502020204030204" pitchFamily="34" charset="0"/>
                <a:cs typeface="Times New Roman" panose="02020603050405020304" pitchFamily="18" charset="0"/>
              </a:rPr>
              <a:t>                     </a:t>
            </a: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classification.</a:t>
            </a:r>
          </a:p>
          <a:p>
            <a:pPr marL="180340" algn="just">
              <a:lnSpc>
                <a:spcPct val="115000"/>
              </a:lnSpc>
              <a:spcAft>
                <a:spcPts val="800"/>
              </a:spcAft>
            </a:pP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 A6514.5:  Make use of RNN architectures to handle sequential or time series   </a:t>
            </a:r>
          </a:p>
          <a:p>
            <a:pPr marL="180340" algn="just">
              <a:lnSpc>
                <a:spcPct val="115000"/>
              </a:lnSpc>
              <a:spcAft>
                <a:spcPts val="800"/>
              </a:spcAft>
            </a:pPr>
            <a:r>
              <a:rPr lang="en-IN" dirty="0">
                <a:solidFill>
                  <a:srgbClr val="0432FF"/>
                </a:solidFill>
                <a:latin typeface="Cambria" panose="02040503050406030204" pitchFamily="18" charset="0"/>
                <a:ea typeface="Calibri" panose="020F0502020204030204" pitchFamily="34" charset="0"/>
                <a:cs typeface="Times New Roman" panose="02020603050405020304" pitchFamily="18" charset="0"/>
              </a:rPr>
              <a:t>                    </a:t>
            </a:r>
            <a:r>
              <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rPr>
              <a:t>data.</a:t>
            </a:r>
          </a:p>
        </p:txBody>
      </p:sp>
    </p:spTree>
    <p:extLst>
      <p:ext uri="{BB962C8B-B14F-4D97-AF65-F5344CB8AC3E}">
        <p14:creationId xmlns:p14="http://schemas.microsoft.com/office/powerpoint/2010/main" val="392035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284136"/>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FD78627D-D2C1-DEC9-40CE-426107239C8D}"/>
              </a:ext>
            </a:extLst>
          </p:cNvPr>
          <p:cNvSpPr txBox="1"/>
          <p:nvPr/>
        </p:nvSpPr>
        <p:spPr>
          <a:xfrm>
            <a:off x="914400" y="990600"/>
            <a:ext cx="10664126" cy="4224939"/>
          </a:xfrm>
          <a:prstGeom prst="rect">
            <a:avLst/>
          </a:prstGeom>
          <a:noFill/>
        </p:spPr>
        <p:txBody>
          <a:bodyPr wrap="square">
            <a:spAutoFit/>
          </a:bodyPr>
          <a:lstStyle/>
          <a:p>
            <a:pPr algn="just">
              <a:lnSpc>
                <a:spcPct val="150000"/>
              </a:lnSpc>
            </a:pPr>
            <a:r>
              <a:rPr lang="en-IN" b="1" dirty="0">
                <a:solidFill>
                  <a:srgbClr val="FF0000"/>
                </a:solidFill>
                <a:effectLst/>
                <a:latin typeface="Cambria" panose="02040503050406030204" pitchFamily="18" charset="0"/>
              </a:rPr>
              <a:t>3. Interval Attributes: </a:t>
            </a:r>
            <a:endParaRPr lang="en-IN" b="1" dirty="0">
              <a:solidFill>
                <a:srgbClr val="FF0000"/>
              </a:solidFill>
              <a:latin typeface="Cambria" panose="02040503050406030204" pitchFamily="18" charset="0"/>
            </a:endParaRPr>
          </a:p>
          <a:p>
            <a:pPr marL="342900" indent="-342900" algn="just">
              <a:lnSpc>
                <a:spcPct val="200000"/>
              </a:lnSpc>
              <a:buFont typeface="Wingdings" pitchFamily="2" charset="2"/>
              <a:buChar char="Ø"/>
            </a:pPr>
            <a:r>
              <a:rPr lang="en-IN" dirty="0">
                <a:solidFill>
                  <a:srgbClr val="0432FF"/>
                </a:solidFill>
                <a:effectLst/>
                <a:latin typeface="Cambria" panose="02040503050406030204" pitchFamily="18" charset="0"/>
              </a:rPr>
              <a:t>Interval values are ordered and measured in fixed and equal units. </a:t>
            </a:r>
            <a:endParaRPr lang="en-IN" dirty="0">
              <a:solidFill>
                <a:srgbClr val="0432FF"/>
              </a:solidFill>
              <a:latin typeface="Cambria" panose="02040503050406030204" pitchFamily="18" charset="0"/>
            </a:endParaRPr>
          </a:p>
          <a:p>
            <a:pPr marL="342900" indent="-342900" algn="just">
              <a:lnSpc>
                <a:spcPct val="200000"/>
              </a:lnSpc>
              <a:buFont typeface="Wingdings" pitchFamily="2" charset="2"/>
              <a:buChar char="Ø"/>
            </a:pPr>
            <a:r>
              <a:rPr lang="en-IN" dirty="0">
                <a:solidFill>
                  <a:srgbClr val="0432FF"/>
                </a:solidFill>
                <a:effectLst/>
                <a:latin typeface="Cambria" panose="02040503050406030204" pitchFamily="18" charset="0"/>
              </a:rPr>
              <a:t>Interval values are already numeric, so we don’t need to do a conversion, yet we might end up applying methods of normalization. </a:t>
            </a:r>
            <a:endParaRPr lang="en-IN" dirty="0">
              <a:solidFill>
                <a:srgbClr val="0432FF"/>
              </a:solidFill>
              <a:latin typeface="Cambria" panose="02040503050406030204" pitchFamily="18" charset="0"/>
            </a:endParaRPr>
          </a:p>
          <a:p>
            <a:pPr marL="342900" indent="-342900" algn="just">
              <a:lnSpc>
                <a:spcPct val="200000"/>
              </a:lnSpc>
              <a:buFont typeface="Wingdings" pitchFamily="2" charset="2"/>
              <a:buChar char="Ø"/>
            </a:pPr>
            <a:r>
              <a:rPr lang="en-IN" dirty="0">
                <a:solidFill>
                  <a:srgbClr val="0432FF"/>
                </a:solidFill>
                <a:effectLst/>
                <a:latin typeface="Cambria" panose="02040503050406030204" pitchFamily="18" charset="0"/>
              </a:rPr>
              <a:t>For interval attributes, the differences between values are meaningful, i.e. a unit of measurement exists (+, -).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70863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284136"/>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FD78627D-D2C1-DEC9-40CE-426107239C8D}"/>
              </a:ext>
            </a:extLst>
          </p:cNvPr>
          <p:cNvSpPr txBox="1"/>
          <p:nvPr/>
        </p:nvSpPr>
        <p:spPr>
          <a:xfrm>
            <a:off x="914400" y="990600"/>
            <a:ext cx="10664126" cy="4963603"/>
          </a:xfrm>
          <a:prstGeom prst="rect">
            <a:avLst/>
          </a:prstGeom>
          <a:noFill/>
        </p:spPr>
        <p:txBody>
          <a:bodyPr wrap="square">
            <a:spAutoFit/>
          </a:bodyPr>
          <a:lstStyle/>
          <a:p>
            <a:pPr algn="just">
              <a:lnSpc>
                <a:spcPct val="150000"/>
              </a:lnSpc>
            </a:pPr>
            <a:r>
              <a:rPr lang="en-IN" b="1" dirty="0">
                <a:solidFill>
                  <a:srgbClr val="FF0000"/>
                </a:solidFill>
                <a:effectLst/>
                <a:latin typeface="Cambria" panose="02040503050406030204" pitchFamily="18" charset="0"/>
              </a:rPr>
              <a:t>3. Interval Attributes: </a:t>
            </a:r>
            <a:endParaRPr lang="en-IN" b="1" dirty="0">
              <a:solidFill>
                <a:srgbClr val="FF0000"/>
              </a:solidFill>
              <a:latin typeface="Cambria" panose="02040503050406030204" pitchFamily="18" charset="0"/>
            </a:endParaRPr>
          </a:p>
          <a:p>
            <a:pPr marL="342900" indent="-342900" algn="just">
              <a:lnSpc>
                <a:spcPct val="200000"/>
              </a:lnSpc>
              <a:buFont typeface="Wingdings" pitchFamily="2" charset="2"/>
              <a:buChar char="Ø"/>
            </a:pPr>
            <a:r>
              <a:rPr lang="en-IN" dirty="0">
                <a:solidFill>
                  <a:srgbClr val="0432FF"/>
                </a:solidFill>
                <a:effectLst/>
                <a:latin typeface="Cambria" panose="02040503050406030204" pitchFamily="18" charset="0"/>
              </a:rPr>
              <a:t>Interval values are ordered and measured in fixed and equal units. </a:t>
            </a:r>
            <a:endParaRPr lang="en-IN" dirty="0">
              <a:solidFill>
                <a:srgbClr val="0432FF"/>
              </a:solidFill>
              <a:latin typeface="Cambria" panose="02040503050406030204" pitchFamily="18" charset="0"/>
            </a:endParaRPr>
          </a:p>
          <a:p>
            <a:pPr marL="342900" indent="-342900" algn="just">
              <a:lnSpc>
                <a:spcPct val="200000"/>
              </a:lnSpc>
              <a:buFont typeface="Wingdings" pitchFamily="2" charset="2"/>
              <a:buChar char="Ø"/>
            </a:pPr>
            <a:r>
              <a:rPr lang="en-IN" dirty="0">
                <a:solidFill>
                  <a:srgbClr val="0432FF"/>
                </a:solidFill>
                <a:effectLst/>
                <a:latin typeface="Cambria" panose="02040503050406030204" pitchFamily="18" charset="0"/>
              </a:rPr>
              <a:t>Interval values are already numeric, so we don’t need to do a conversion, yet we might end up applying methods of normalization. </a:t>
            </a:r>
            <a:endParaRPr lang="en-IN" dirty="0">
              <a:solidFill>
                <a:srgbClr val="0432FF"/>
              </a:solidFill>
              <a:latin typeface="Cambria" panose="02040503050406030204" pitchFamily="18" charset="0"/>
            </a:endParaRPr>
          </a:p>
          <a:p>
            <a:pPr marL="342900" indent="-342900" algn="just">
              <a:lnSpc>
                <a:spcPct val="200000"/>
              </a:lnSpc>
              <a:buFont typeface="Wingdings" pitchFamily="2" charset="2"/>
              <a:buChar char="Ø"/>
            </a:pPr>
            <a:r>
              <a:rPr lang="en-IN" dirty="0">
                <a:solidFill>
                  <a:srgbClr val="0432FF"/>
                </a:solidFill>
                <a:effectLst/>
                <a:latin typeface="Cambria" panose="02040503050406030204" pitchFamily="18" charset="0"/>
              </a:rPr>
              <a:t>For interval attributes, the differences between values are meaningful, i.e. a unit of measurement exists (+, -).  </a:t>
            </a:r>
          </a:p>
          <a:p>
            <a:pPr algn="just">
              <a:lnSpc>
                <a:spcPct val="200000"/>
              </a:lnSpc>
            </a:pPr>
            <a:r>
              <a:rPr lang="en-IN" b="1" dirty="0">
                <a:solidFill>
                  <a:srgbClr val="FF0000"/>
                </a:solidFill>
                <a:effectLst/>
                <a:latin typeface="Cambria" panose="02040503050406030204" pitchFamily="18" charset="0"/>
              </a:rPr>
              <a:t>Examples: </a:t>
            </a:r>
            <a:r>
              <a:rPr lang="en-IN" dirty="0">
                <a:solidFill>
                  <a:srgbClr val="0432FF"/>
                </a:solidFill>
                <a:effectLst/>
                <a:latin typeface="Cambria" panose="02040503050406030204" pitchFamily="18" charset="0"/>
              </a:rPr>
              <a:t>Calendar dates, Temperature in Celsius or Fahrenheit.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29271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284136"/>
            <a:ext cx="87630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2. Strategies for dealing with columnar raw data attributes</a:t>
            </a:r>
            <a:endParaRPr lang="en-US" dirty="0">
              <a:solidFill>
                <a:srgbClr val="FF9300"/>
              </a:solidFill>
            </a:endParaRPr>
          </a:p>
        </p:txBody>
      </p:sp>
      <p:sp>
        <p:nvSpPr>
          <p:cNvPr id="4" name="TextBox 3">
            <a:extLst>
              <a:ext uri="{FF2B5EF4-FFF2-40B4-BE49-F238E27FC236}">
                <a16:creationId xmlns:a16="http://schemas.microsoft.com/office/drawing/2014/main" id="{FD78627D-D2C1-DEC9-40CE-426107239C8D}"/>
              </a:ext>
            </a:extLst>
          </p:cNvPr>
          <p:cNvSpPr txBox="1"/>
          <p:nvPr/>
        </p:nvSpPr>
        <p:spPr>
          <a:xfrm>
            <a:off x="763937" y="729011"/>
            <a:ext cx="10664126" cy="5933099"/>
          </a:xfrm>
          <a:prstGeom prst="rect">
            <a:avLst/>
          </a:prstGeom>
          <a:noFill/>
        </p:spPr>
        <p:txBody>
          <a:bodyPr wrap="square">
            <a:spAutoFit/>
          </a:bodyPr>
          <a:lstStyle/>
          <a:p>
            <a:pPr>
              <a:lnSpc>
                <a:spcPct val="150000"/>
              </a:lnSpc>
            </a:pPr>
            <a:r>
              <a:rPr lang="en-IN" b="1" dirty="0">
                <a:solidFill>
                  <a:srgbClr val="FF0000"/>
                </a:solidFill>
                <a:effectLst/>
                <a:latin typeface="Cambria" panose="02040503050406030204" pitchFamily="18" charset="0"/>
              </a:rPr>
              <a:t>4. Ratio Attributes: </a:t>
            </a:r>
            <a:endParaRPr lang="en-IN" b="1" dirty="0">
              <a:solidFill>
                <a:srgbClr val="FF0000"/>
              </a:solidFill>
              <a:latin typeface="Cambria" panose="02040503050406030204" pitchFamily="18" charset="0"/>
            </a:endParaRPr>
          </a:p>
          <a:p>
            <a:pPr marL="342900" indent="-342900">
              <a:lnSpc>
                <a:spcPct val="200000"/>
              </a:lnSpc>
              <a:buFont typeface="Wingdings" pitchFamily="2" charset="2"/>
              <a:buChar char="Ø"/>
            </a:pPr>
            <a:r>
              <a:rPr lang="en-IN" dirty="0">
                <a:solidFill>
                  <a:srgbClr val="0432FF"/>
                </a:solidFill>
                <a:effectLst/>
                <a:latin typeface="Cambria" panose="02040503050406030204" pitchFamily="18" charset="0"/>
              </a:rPr>
              <a:t>Ratio values are measured based on a zero-point and are treated as real numbers. </a:t>
            </a:r>
            <a:endParaRPr lang="en-IN" dirty="0">
              <a:solidFill>
                <a:srgbClr val="0432FF"/>
              </a:solidFill>
              <a:latin typeface="Cambria" panose="02040503050406030204" pitchFamily="18" charset="0"/>
            </a:endParaRPr>
          </a:p>
          <a:p>
            <a:pPr marL="342900" indent="-342900">
              <a:lnSpc>
                <a:spcPct val="200000"/>
              </a:lnSpc>
              <a:buFont typeface="Wingdings" pitchFamily="2" charset="2"/>
              <a:buChar char="Ø"/>
            </a:pPr>
            <a:r>
              <a:rPr lang="en-IN" dirty="0">
                <a:solidFill>
                  <a:srgbClr val="0432FF"/>
                </a:solidFill>
                <a:effectLst/>
                <a:latin typeface="Cambria" panose="02040503050406030204" pitchFamily="18" charset="0"/>
              </a:rPr>
              <a:t>In this context, math operations make sense. With ratio data the scheme defines a zero-point and then a distance from this fixed zero-point. </a:t>
            </a:r>
            <a:endParaRPr lang="en-IN" dirty="0">
              <a:solidFill>
                <a:srgbClr val="0432FF"/>
              </a:solidFill>
              <a:latin typeface="Cambria" panose="02040503050406030204" pitchFamily="18" charset="0"/>
            </a:endParaRPr>
          </a:p>
          <a:p>
            <a:pPr marL="342900" indent="-342900">
              <a:lnSpc>
                <a:spcPct val="200000"/>
              </a:lnSpc>
              <a:buFont typeface="Wingdings" pitchFamily="2" charset="2"/>
              <a:buChar char="Ø"/>
            </a:pPr>
            <a:r>
              <a:rPr lang="en-IN" dirty="0">
                <a:solidFill>
                  <a:srgbClr val="0432FF"/>
                </a:solidFill>
                <a:effectLst/>
                <a:latin typeface="Cambria" panose="02040503050406030204" pitchFamily="18" charset="0"/>
              </a:rPr>
              <a:t>Ratio values are already numeric, so they don’t require a transformation. </a:t>
            </a:r>
            <a:endParaRPr lang="en-IN" dirty="0">
              <a:solidFill>
                <a:srgbClr val="0432FF"/>
              </a:solidFill>
              <a:latin typeface="Cambria" panose="02040503050406030204" pitchFamily="18" charset="0"/>
            </a:endParaRPr>
          </a:p>
          <a:p>
            <a:pPr marL="342900" indent="-342900">
              <a:lnSpc>
                <a:spcPct val="150000"/>
              </a:lnSpc>
              <a:buFont typeface="Wingdings" pitchFamily="2" charset="2"/>
              <a:buChar char="Ø"/>
            </a:pPr>
            <a:r>
              <a:rPr lang="en-IN" dirty="0">
                <a:solidFill>
                  <a:srgbClr val="0432FF"/>
                </a:solidFill>
                <a:effectLst/>
                <a:latin typeface="Cambria" panose="02040503050406030204" pitchFamily="18" charset="0"/>
              </a:rPr>
              <a:t>We might choose to apply a method of normalization. </a:t>
            </a:r>
          </a:p>
          <a:p>
            <a:pPr marL="342900" indent="-342900">
              <a:lnSpc>
                <a:spcPct val="150000"/>
              </a:lnSpc>
              <a:buFont typeface="Wingdings" pitchFamily="2" charset="2"/>
              <a:buChar char="Ø"/>
            </a:pPr>
            <a:r>
              <a:rPr lang="en-IN" dirty="0">
                <a:solidFill>
                  <a:srgbClr val="0432FF"/>
                </a:solidFill>
                <a:effectLst/>
                <a:latin typeface="Cambria" panose="02040503050406030204" pitchFamily="18" charset="0"/>
              </a:rPr>
              <a:t>For ratio variables, both differences and ratios are meaningful (*, /)</a:t>
            </a:r>
            <a:br>
              <a:rPr lang="en-IN" dirty="0">
                <a:solidFill>
                  <a:srgbClr val="0432FF"/>
                </a:solidFill>
                <a:effectLst/>
                <a:latin typeface="Cambria" panose="02040503050406030204" pitchFamily="18" charset="0"/>
              </a:rPr>
            </a:br>
            <a:r>
              <a:rPr lang="en-IN" b="1" dirty="0">
                <a:solidFill>
                  <a:srgbClr val="FF0000"/>
                </a:solidFill>
                <a:effectLst/>
                <a:latin typeface="Cambria" panose="02040503050406030204" pitchFamily="18" charset="0"/>
              </a:rPr>
              <a:t>Examples: </a:t>
            </a:r>
            <a:r>
              <a:rPr lang="en-IN" dirty="0">
                <a:solidFill>
                  <a:srgbClr val="0432FF"/>
                </a:solidFill>
                <a:effectLst/>
                <a:latin typeface="Cambria" panose="02040503050406030204" pitchFamily="18" charset="0"/>
              </a:rPr>
              <a:t>Temperature in Kelvin, counts, age.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365133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36EADF-2C6A-AECB-0B98-4D34C593B5D9}"/>
              </a:ext>
            </a:extLst>
          </p:cNvPr>
          <p:cNvSpPr txBox="1"/>
          <p:nvPr/>
        </p:nvSpPr>
        <p:spPr>
          <a:xfrm>
            <a:off x="762000" y="1219200"/>
            <a:ext cx="10668000" cy="2793778"/>
          </a:xfrm>
          <a:prstGeom prst="rect">
            <a:avLst/>
          </a:prstGeom>
          <a:noFill/>
        </p:spPr>
        <p:txBody>
          <a:bodyPr wrap="square">
            <a:spAutoFit/>
          </a:bodyPr>
          <a:lstStyle/>
          <a:p>
            <a:pPr>
              <a:lnSpc>
                <a:spcPct val="150000"/>
              </a:lnSpc>
            </a:pPr>
            <a:r>
              <a:rPr lang="en-IN" b="1" dirty="0">
                <a:solidFill>
                  <a:srgbClr val="FF0000"/>
                </a:solidFill>
                <a:latin typeface="Cambria" panose="02040503050406030204" pitchFamily="18" charset="0"/>
              </a:rPr>
              <a:t>Note:</a:t>
            </a:r>
          </a:p>
          <a:p>
            <a:pPr marL="342900" indent="-342900">
              <a:lnSpc>
                <a:spcPct val="150000"/>
              </a:lnSpc>
              <a:buFont typeface="Wingdings" pitchFamily="2" charset="2"/>
              <a:buChar char="Ø"/>
            </a:pPr>
            <a:r>
              <a:rPr lang="en-IN" b="1" dirty="0">
                <a:solidFill>
                  <a:srgbClr val="0432FF"/>
                </a:solidFill>
                <a:latin typeface="Cambria" panose="02040503050406030204" pitchFamily="18" charset="0"/>
              </a:rPr>
              <a:t>Temperature in Celsius or Fahrenheit </a:t>
            </a:r>
            <a:r>
              <a:rPr lang="en-IN" dirty="0">
                <a:solidFill>
                  <a:srgbClr val="0432FF"/>
                </a:solidFill>
                <a:latin typeface="Cambria" panose="02040503050406030204" pitchFamily="18" charset="0"/>
              </a:rPr>
              <a:t>is at an </a:t>
            </a:r>
            <a:r>
              <a:rPr lang="en-IN" b="1" dirty="0">
                <a:solidFill>
                  <a:srgbClr val="FF0000"/>
                </a:solidFill>
                <a:latin typeface="Cambria" panose="02040503050406030204" pitchFamily="18" charset="0"/>
              </a:rPr>
              <a:t>interval scale </a:t>
            </a:r>
            <a:r>
              <a:rPr lang="en-IN" dirty="0">
                <a:solidFill>
                  <a:srgbClr val="0432FF"/>
                </a:solidFill>
                <a:latin typeface="Cambria" panose="02040503050406030204" pitchFamily="18" charset="0"/>
              </a:rPr>
              <a:t>because zero is not the lowest possible temperature. </a:t>
            </a:r>
          </a:p>
          <a:p>
            <a:pPr marL="342900" indent="-342900">
              <a:lnSpc>
                <a:spcPct val="150000"/>
              </a:lnSpc>
              <a:buFont typeface="Wingdings" pitchFamily="2" charset="2"/>
              <a:buChar char="Ø"/>
            </a:pPr>
            <a:r>
              <a:rPr lang="en-IN" dirty="0">
                <a:solidFill>
                  <a:srgbClr val="0432FF"/>
                </a:solidFill>
                <a:latin typeface="Cambria" panose="02040503050406030204" pitchFamily="18" charset="0"/>
              </a:rPr>
              <a:t>In the </a:t>
            </a:r>
            <a:r>
              <a:rPr lang="en-IN" b="1" dirty="0">
                <a:solidFill>
                  <a:srgbClr val="0432FF"/>
                </a:solidFill>
                <a:latin typeface="Cambria" panose="02040503050406030204" pitchFamily="18" charset="0"/>
              </a:rPr>
              <a:t>Kelvin scale</a:t>
            </a:r>
            <a:r>
              <a:rPr lang="en-IN" dirty="0">
                <a:solidFill>
                  <a:srgbClr val="0432FF"/>
                </a:solidFill>
                <a:latin typeface="Cambria" panose="02040503050406030204" pitchFamily="18" charset="0"/>
              </a:rPr>
              <a:t>, </a:t>
            </a:r>
            <a:r>
              <a:rPr lang="en-IN" b="1" dirty="0">
                <a:solidFill>
                  <a:srgbClr val="FF0000"/>
                </a:solidFill>
                <a:latin typeface="Cambria" panose="02040503050406030204" pitchFamily="18" charset="0"/>
              </a:rPr>
              <a:t>a ratio scale</a:t>
            </a:r>
            <a:r>
              <a:rPr lang="en-IN" dirty="0">
                <a:solidFill>
                  <a:srgbClr val="0432FF"/>
                </a:solidFill>
                <a:latin typeface="Cambria" panose="02040503050406030204" pitchFamily="18" charset="0"/>
              </a:rPr>
              <a:t>, zero represents a total lack of thermal energy. </a:t>
            </a:r>
            <a:endParaRPr lang="en-IN" dirty="0">
              <a:solidFill>
                <a:srgbClr val="0432FF"/>
              </a:solidFill>
              <a:effectLst/>
              <a:latin typeface="Cambria" panose="02040503050406030204" pitchFamily="18" charset="0"/>
            </a:endParaRPr>
          </a:p>
        </p:txBody>
      </p:sp>
    </p:spTree>
    <p:extLst>
      <p:ext uri="{BB962C8B-B14F-4D97-AF65-F5344CB8AC3E}">
        <p14:creationId xmlns:p14="http://schemas.microsoft.com/office/powerpoint/2010/main" val="43459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85800" y="918865"/>
            <a:ext cx="10441982" cy="5563767"/>
          </a:xfrm>
          <a:prstGeom prst="rect">
            <a:avLst/>
          </a:prstGeom>
          <a:noFill/>
        </p:spPr>
        <p:txBody>
          <a:bodyPr wrap="square">
            <a:spAutoFit/>
          </a:bodyPr>
          <a:lstStyle/>
          <a:p>
            <a:pPr marL="342900" indent="-342900">
              <a:lnSpc>
                <a:spcPct val="200000"/>
              </a:lnSpc>
              <a:buFont typeface="Wingdings" pitchFamily="2" charset="2"/>
              <a:buChar char="Ø"/>
            </a:pPr>
            <a:r>
              <a:rPr lang="en-IN" sz="2400" dirty="0">
                <a:solidFill>
                  <a:srgbClr val="0432FF"/>
                </a:solidFill>
                <a:effectLst/>
                <a:latin typeface="Cambria" panose="02040503050406030204" pitchFamily="18" charset="0"/>
              </a:rPr>
              <a:t>Vectorization has been around for a while, and practitioners have developed patterns for building the canonical “flat” variety of vectors. </a:t>
            </a:r>
          </a:p>
          <a:p>
            <a:pPr marL="342900" indent="-342900" algn="just">
              <a:lnSpc>
                <a:spcPct val="200000"/>
              </a:lnSpc>
              <a:buFont typeface="Wingdings" pitchFamily="2" charset="2"/>
              <a:buChar char="Ø"/>
            </a:pPr>
            <a:r>
              <a:rPr lang="en-IN" dirty="0">
                <a:solidFill>
                  <a:srgbClr val="0432FF"/>
                </a:solidFill>
                <a:effectLst/>
                <a:latin typeface="Cambria" panose="02040503050406030204" pitchFamily="18" charset="0"/>
              </a:rPr>
              <a:t>In the classical variant of vectorization, we create a fixed-size </a:t>
            </a:r>
            <a:r>
              <a:rPr lang="en-IN" i="1" dirty="0">
                <a:solidFill>
                  <a:srgbClr val="0432FF"/>
                </a:solidFill>
                <a:effectLst/>
                <a:latin typeface="Cambria" panose="02040503050406030204" pitchFamily="18" charset="0"/>
              </a:rPr>
              <a:t>n</a:t>
            </a:r>
            <a:r>
              <a:rPr lang="en-IN" dirty="0">
                <a:solidFill>
                  <a:srgbClr val="0432FF"/>
                </a:solidFill>
                <a:effectLst/>
                <a:latin typeface="Cambria" panose="02040503050406030204" pitchFamily="18" charset="0"/>
              </a:rPr>
              <a:t>-length vector (were </a:t>
            </a:r>
            <a:r>
              <a:rPr lang="en-IN" i="1" dirty="0">
                <a:solidFill>
                  <a:srgbClr val="0432FF"/>
                </a:solidFill>
                <a:effectLst/>
                <a:latin typeface="Cambria" panose="02040503050406030204" pitchFamily="18" charset="0"/>
              </a:rPr>
              <a:t>n </a:t>
            </a:r>
            <a:r>
              <a:rPr lang="en-IN" dirty="0">
                <a:solidFill>
                  <a:srgbClr val="0432FF"/>
                </a:solidFill>
                <a:effectLst/>
                <a:latin typeface="Cambria" panose="02040503050406030204" pitchFamily="18" charset="0"/>
              </a:rPr>
              <a:t>– 1 is our feature count, and the last slot is dedicated to the label value) and then set the values of each indexed cell according to some heuristic that we devise to represent our data. </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This is generally appropriate for a network such as multilayer perceptron (for which we’re </a:t>
            </a:r>
            <a:r>
              <a:rPr lang="en-IN" i="1" dirty="0">
                <a:solidFill>
                  <a:srgbClr val="0432FF"/>
                </a:solidFill>
                <a:effectLst/>
                <a:latin typeface="Cambria" panose="02040503050406030204" pitchFamily="18" charset="0"/>
              </a:rPr>
              <a:t>not </a:t>
            </a:r>
            <a:r>
              <a:rPr lang="en-IN" dirty="0">
                <a:solidFill>
                  <a:srgbClr val="0432FF"/>
                </a:solidFill>
                <a:effectLst/>
                <a:latin typeface="Cambria" panose="02040503050406030204" pitchFamily="18" charset="0"/>
              </a:rPr>
              <a:t>using mini-batching).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397866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 What is 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09600" y="1066800"/>
            <a:ext cx="10441982" cy="5009769"/>
          </a:xfrm>
          <a:prstGeom prst="rect">
            <a:avLst/>
          </a:prstGeom>
          <a:noFill/>
        </p:spPr>
        <p:txBody>
          <a:bodyPr wrap="square">
            <a:spAutoFit/>
          </a:bodyPr>
          <a:lstStyle/>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The process of vectorization is based on selecting attributes and finding a dimension in a feature vector to which to assign the feature. </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This is done in different ways depending on whether we’re working with CSV, text, image, or time-series data. </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We still need to select which parts of the input data we want to work with and collect that in the input vector. </a:t>
            </a:r>
          </a:p>
          <a:p>
            <a:pPr marL="342900" indent="-342900" algn="just">
              <a:lnSpc>
                <a:spcPct val="150000"/>
              </a:lnSpc>
              <a:buFont typeface="Wingdings" pitchFamily="2" charset="2"/>
              <a:buChar char="Ø"/>
            </a:pPr>
            <a:r>
              <a:rPr lang="en-IN" dirty="0">
                <a:solidFill>
                  <a:srgbClr val="0432FF"/>
                </a:solidFill>
                <a:latin typeface="Cambria" panose="02040503050406030204" pitchFamily="18" charset="0"/>
              </a:rPr>
              <a:t>T</a:t>
            </a:r>
            <a:r>
              <a:rPr lang="en-IN" dirty="0">
                <a:solidFill>
                  <a:srgbClr val="0432FF"/>
                </a:solidFill>
                <a:effectLst/>
                <a:latin typeface="Cambria" panose="02040503050406030204" pitchFamily="18" charset="0"/>
              </a:rPr>
              <a:t>he process of taking </a:t>
            </a:r>
            <a:r>
              <a:rPr lang="en-IN" i="1" dirty="0">
                <a:solidFill>
                  <a:srgbClr val="0432FF"/>
                </a:solidFill>
                <a:effectLst/>
                <a:latin typeface="Cambria" panose="02040503050406030204" pitchFamily="18" charset="0"/>
              </a:rPr>
              <a:t>n </a:t>
            </a:r>
            <a:r>
              <a:rPr lang="en-IN" dirty="0">
                <a:solidFill>
                  <a:srgbClr val="0432FF"/>
                </a:solidFill>
                <a:effectLst/>
                <a:latin typeface="Cambria" panose="02040503050406030204" pitchFamily="18" charset="0"/>
              </a:rPr>
              <a:t>attributes and turning them into </a:t>
            </a:r>
            <a:r>
              <a:rPr lang="en-IN" i="1" dirty="0">
                <a:solidFill>
                  <a:srgbClr val="0432FF"/>
                </a:solidFill>
                <a:effectLst/>
                <a:latin typeface="Cambria" panose="02040503050406030204" pitchFamily="18" charset="0"/>
              </a:rPr>
              <a:t>m </a:t>
            </a:r>
            <a:r>
              <a:rPr lang="en-IN" dirty="0">
                <a:solidFill>
                  <a:srgbClr val="0432FF"/>
                </a:solidFill>
                <a:effectLst/>
                <a:latin typeface="Cambria" panose="02040503050406030204" pitchFamily="18" charset="0"/>
              </a:rPr>
              <a:t>features in our output vector in a number of ways, which is referred to as </a:t>
            </a:r>
            <a:r>
              <a:rPr lang="en-IN" b="1" i="1" dirty="0">
                <a:solidFill>
                  <a:srgbClr val="FF0000"/>
                </a:solidFill>
                <a:effectLst/>
                <a:latin typeface="Cambria" panose="02040503050406030204" pitchFamily="18" charset="0"/>
              </a:rPr>
              <a:t>feature engineering</a:t>
            </a:r>
            <a:r>
              <a:rPr lang="en-IN" b="1" dirty="0">
                <a:solidFill>
                  <a:srgbClr val="FF0000"/>
                </a:solidFill>
                <a:effectLst/>
                <a:latin typeface="Cambria" panose="02040503050406030204" pitchFamily="18" charset="0"/>
              </a:rPr>
              <a:t>.  </a:t>
            </a:r>
            <a:endParaRPr lang="en-IN" b="1" dirty="0">
              <a:solidFill>
                <a:srgbClr val="FF0000"/>
              </a:solidFill>
              <a:latin typeface="Cambria" panose="02040503050406030204" pitchFamily="18" charset="0"/>
            </a:endParaRPr>
          </a:p>
        </p:txBody>
      </p:sp>
      <p:sp>
        <p:nvSpPr>
          <p:cNvPr id="5" name="TextBox 4">
            <a:extLst>
              <a:ext uri="{FF2B5EF4-FFF2-40B4-BE49-F238E27FC236}">
                <a16:creationId xmlns:a16="http://schemas.microsoft.com/office/drawing/2014/main" id="{DB2DDAD8-31A7-9EE5-091D-4BB0860A176D}"/>
              </a:ext>
            </a:extLst>
          </p:cNvPr>
          <p:cNvSpPr txBox="1"/>
          <p:nvPr/>
        </p:nvSpPr>
        <p:spPr>
          <a:xfrm>
            <a:off x="612183" y="6148246"/>
            <a:ext cx="10784884" cy="461665"/>
          </a:xfrm>
          <a:prstGeom prst="rect">
            <a:avLst/>
          </a:prstGeom>
          <a:noFill/>
        </p:spPr>
        <p:txBody>
          <a:bodyPr wrap="square">
            <a:spAutoFit/>
          </a:bodyPr>
          <a:lstStyle/>
          <a:p>
            <a:pPr marL="342900" indent="-342900">
              <a:buFont typeface="Wingdings" pitchFamily="2" charset="2"/>
              <a:buChar char="Ø"/>
            </a:pPr>
            <a:r>
              <a:rPr lang="en-IN" i="1" dirty="0">
                <a:solidFill>
                  <a:srgbClr val="FF0000"/>
                </a:solidFill>
                <a:latin typeface="Cambria" panose="02040503050406030204" pitchFamily="18" charset="0"/>
              </a:rPr>
              <a:t>The task for converting raw data into a dataset is called</a:t>
            </a:r>
            <a:r>
              <a:rPr lang="en-IN" b="1" i="1" dirty="0">
                <a:solidFill>
                  <a:srgbClr val="FF0000"/>
                </a:solidFill>
                <a:latin typeface="Cambria" panose="02040503050406030204" pitchFamily="18" charset="0"/>
              </a:rPr>
              <a:t> </a:t>
            </a:r>
            <a:r>
              <a:rPr lang="en-IN" b="1" i="1" dirty="0">
                <a:solidFill>
                  <a:srgbClr val="0432FF"/>
                </a:solidFill>
                <a:latin typeface="Cambria" panose="02040503050406030204" pitchFamily="18" charset="0"/>
              </a:rPr>
              <a:t>Feature Engineering</a:t>
            </a:r>
            <a:r>
              <a:rPr lang="en-IN" i="1" dirty="0">
                <a:solidFill>
                  <a:srgbClr val="0432FF"/>
                </a:solidFill>
                <a:latin typeface="Cambria" panose="02040503050406030204" pitchFamily="18" charset="0"/>
              </a:rPr>
              <a:t>.</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392876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3048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85800" y="766465"/>
            <a:ext cx="10441982" cy="5886933"/>
          </a:xfrm>
          <a:prstGeom prst="rect">
            <a:avLst/>
          </a:prstGeom>
          <a:noFill/>
        </p:spPr>
        <p:txBody>
          <a:bodyPr wrap="square">
            <a:spAutoFit/>
          </a:bodyPr>
          <a:lstStyle/>
          <a:p>
            <a:pPr algn="just">
              <a:lnSpc>
                <a:spcPct val="200000"/>
              </a:lnSpc>
            </a:pPr>
            <a:r>
              <a:rPr lang="en-IN" b="1" dirty="0">
                <a:solidFill>
                  <a:srgbClr val="FF0000"/>
                </a:solidFill>
                <a:latin typeface="Cambria" panose="02040503050406030204" pitchFamily="18" charset="0"/>
              </a:rPr>
              <a:t>Example: </a:t>
            </a:r>
            <a:r>
              <a:rPr lang="en-IN" dirty="0">
                <a:solidFill>
                  <a:srgbClr val="0432FF"/>
                </a:solidFill>
                <a:latin typeface="Cambria" panose="02040503050406030204" pitchFamily="18" charset="0"/>
              </a:rPr>
              <a:t>The raw data will contain details of each customer such as location, age, interests, average time spent on the product, the number of times the customer has renewed the subscription. These details are </a:t>
            </a:r>
            <a:r>
              <a:rPr lang="en-IN" b="1" dirty="0">
                <a:solidFill>
                  <a:srgbClr val="0432FF"/>
                </a:solidFill>
                <a:latin typeface="Cambria" panose="02040503050406030204" pitchFamily="18" charset="0"/>
              </a:rPr>
              <a:t>features</a:t>
            </a:r>
            <a:r>
              <a:rPr lang="en-IN" dirty="0">
                <a:solidFill>
                  <a:srgbClr val="0432FF"/>
                </a:solidFill>
                <a:latin typeface="Cambria" panose="02040503050406030204" pitchFamily="18" charset="0"/>
              </a:rPr>
              <a:t> of the dataset. The task of creating a dataset is to understand the useful features from the raw data and also, create new features from the existing features that have an impact on the results or, manipulating the features such that they are model ready or can enhance the results. This entire process is simply called </a:t>
            </a:r>
            <a:r>
              <a:rPr lang="en-IN" b="1" dirty="0">
                <a:solidFill>
                  <a:srgbClr val="FF0000"/>
                </a:solidFill>
                <a:latin typeface="Cambria" panose="02040503050406030204" pitchFamily="18" charset="0"/>
              </a:rPr>
              <a:t>Feature Engineering</a:t>
            </a:r>
            <a:r>
              <a:rPr lang="en-IN" dirty="0">
                <a:solidFill>
                  <a:srgbClr val="0432FF"/>
                </a:solidFill>
                <a:latin typeface="Cambria" panose="02040503050406030204" pitchFamily="18" charset="0"/>
              </a:rPr>
              <a:t>. </a:t>
            </a:r>
            <a:endParaRPr lang="en-IN" b="1" dirty="0">
              <a:solidFill>
                <a:srgbClr val="0432FF"/>
              </a:solidFill>
              <a:latin typeface="Cambria" panose="02040503050406030204" pitchFamily="18" charset="0"/>
            </a:endParaRPr>
          </a:p>
        </p:txBody>
      </p:sp>
    </p:spTree>
    <p:extLst>
      <p:ext uri="{BB962C8B-B14F-4D97-AF65-F5344CB8AC3E}">
        <p14:creationId xmlns:p14="http://schemas.microsoft.com/office/powerpoint/2010/main" val="20515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381000" y="323582"/>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09600" y="818667"/>
            <a:ext cx="10441982" cy="5886933"/>
          </a:xfrm>
          <a:prstGeom prst="rect">
            <a:avLst/>
          </a:prstGeom>
          <a:noFill/>
        </p:spPr>
        <p:txBody>
          <a:bodyPr wrap="square">
            <a:spAutoFit/>
          </a:bodyPr>
          <a:lstStyle/>
          <a:p>
            <a:pPr marL="342900" indent="-342900">
              <a:lnSpc>
                <a:spcPct val="200000"/>
              </a:lnSpc>
              <a:buFont typeface="Wingdings" pitchFamily="2" charset="2"/>
              <a:buChar char="Ø"/>
            </a:pPr>
            <a:r>
              <a:rPr lang="en-IN" dirty="0">
                <a:solidFill>
                  <a:srgbClr val="0432FF"/>
                </a:solidFill>
                <a:effectLst/>
                <a:latin typeface="Cambria" panose="02040503050406030204" pitchFamily="18" charset="0"/>
              </a:rPr>
              <a:t>Raw source data needs transformation before it’s ready for modelling. </a:t>
            </a:r>
          </a:p>
          <a:p>
            <a:pPr marL="342900" indent="-342900">
              <a:lnSpc>
                <a:spcPct val="200000"/>
              </a:lnSpc>
              <a:buFont typeface="Wingdings" pitchFamily="2" charset="2"/>
              <a:buChar char="Ø"/>
            </a:pPr>
            <a:r>
              <a:rPr lang="en-IN" dirty="0">
                <a:solidFill>
                  <a:srgbClr val="0432FF"/>
                </a:solidFill>
                <a:effectLst/>
                <a:latin typeface="Cambria" panose="02040503050406030204" pitchFamily="18" charset="0"/>
              </a:rPr>
              <a:t>Raw source data can take on a range of manifestations: </a:t>
            </a:r>
            <a:endParaRPr lang="en-IN" dirty="0">
              <a:solidFill>
                <a:srgbClr val="0432FF"/>
              </a:solidFill>
              <a:latin typeface="Cambria" panose="02040503050406030204" pitchFamily="18" charset="0"/>
            </a:endParaRPr>
          </a:p>
          <a:p>
            <a:pPr marL="952393" lvl="1" indent="-342900" algn="just">
              <a:lnSpc>
                <a:spcPct val="200000"/>
              </a:lnSpc>
              <a:buFont typeface="Wingdings" pitchFamily="2" charset="2"/>
              <a:buChar char="ü"/>
            </a:pPr>
            <a:r>
              <a:rPr lang="en-IN" dirty="0">
                <a:solidFill>
                  <a:srgbClr val="C00000"/>
                </a:solidFill>
                <a:effectLst/>
                <a:latin typeface="Cambria" panose="02040503050406030204" pitchFamily="18" charset="0"/>
              </a:rPr>
              <a:t>Raw text such as a document in a text file </a:t>
            </a:r>
          </a:p>
          <a:p>
            <a:pPr marL="952393" lvl="1" indent="-342900" algn="just">
              <a:lnSpc>
                <a:spcPct val="200000"/>
              </a:lnSpc>
              <a:buFont typeface="Wingdings" pitchFamily="2" charset="2"/>
              <a:buChar char="ü"/>
            </a:pPr>
            <a:r>
              <a:rPr lang="en-IN" dirty="0">
                <a:solidFill>
                  <a:srgbClr val="C00000"/>
                </a:solidFill>
                <a:effectLst/>
                <a:latin typeface="Cambria" panose="02040503050406030204" pitchFamily="18" charset="0"/>
              </a:rPr>
              <a:t>A file containing a tweet string per line </a:t>
            </a:r>
          </a:p>
          <a:p>
            <a:pPr marL="952393" lvl="1" indent="-342900" algn="just">
              <a:lnSpc>
                <a:spcPct val="200000"/>
              </a:lnSpc>
              <a:buFont typeface="Wingdings" pitchFamily="2" charset="2"/>
              <a:buChar char="ü"/>
            </a:pPr>
            <a:r>
              <a:rPr lang="en-IN" dirty="0">
                <a:solidFill>
                  <a:srgbClr val="C00000"/>
                </a:solidFill>
                <a:effectLst/>
                <a:latin typeface="Cambria" panose="02040503050406030204" pitchFamily="18" charset="0"/>
              </a:rPr>
              <a:t>Binary time-series data in a custom file format </a:t>
            </a:r>
          </a:p>
          <a:p>
            <a:pPr marL="952393" lvl="1" indent="-342900" algn="just">
              <a:lnSpc>
                <a:spcPct val="200000"/>
              </a:lnSpc>
              <a:buFont typeface="Wingdings" pitchFamily="2" charset="2"/>
              <a:buChar char="ü"/>
            </a:pPr>
            <a:r>
              <a:rPr lang="en-IN" dirty="0">
                <a:solidFill>
                  <a:srgbClr val="C00000"/>
                </a:solidFill>
                <a:effectLst/>
                <a:latin typeface="Cambria" panose="02040503050406030204" pitchFamily="18" charset="0"/>
              </a:rPr>
              <a:t>Pre-processed datasets with a mixture of numeric and string attributes </a:t>
            </a:r>
          </a:p>
          <a:p>
            <a:pPr marL="952393" lvl="1" indent="-342900" algn="just">
              <a:lnSpc>
                <a:spcPct val="200000"/>
              </a:lnSpc>
              <a:buFont typeface="Wingdings" pitchFamily="2" charset="2"/>
              <a:buChar char="ü"/>
            </a:pPr>
            <a:r>
              <a:rPr lang="en-IN" dirty="0">
                <a:solidFill>
                  <a:srgbClr val="C00000"/>
                </a:solidFill>
                <a:effectLst/>
                <a:latin typeface="Cambria" panose="02040503050406030204" pitchFamily="18" charset="0"/>
              </a:rPr>
              <a:t>Image files </a:t>
            </a:r>
          </a:p>
          <a:p>
            <a:pPr marL="952393" lvl="1" indent="-342900" algn="just">
              <a:lnSpc>
                <a:spcPct val="200000"/>
              </a:lnSpc>
              <a:buFont typeface="Wingdings" pitchFamily="2" charset="2"/>
              <a:buChar char="ü"/>
            </a:pPr>
            <a:r>
              <a:rPr lang="en-IN" dirty="0">
                <a:solidFill>
                  <a:srgbClr val="C00000"/>
                </a:solidFill>
                <a:effectLst/>
                <a:latin typeface="Cambria" panose="02040503050406030204" pitchFamily="18" charset="0"/>
              </a:rPr>
              <a:t>Audio files  </a:t>
            </a:r>
          </a:p>
        </p:txBody>
      </p:sp>
    </p:spTree>
    <p:extLst>
      <p:ext uri="{BB962C8B-B14F-4D97-AF65-F5344CB8AC3E}">
        <p14:creationId xmlns:p14="http://schemas.microsoft.com/office/powerpoint/2010/main" val="148534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85800" y="918865"/>
            <a:ext cx="10441982" cy="5563767"/>
          </a:xfrm>
          <a:prstGeom prst="rect">
            <a:avLst/>
          </a:prstGeom>
          <a:noFill/>
        </p:spPr>
        <p:txBody>
          <a:bodyPr wrap="square">
            <a:spAutoFit/>
          </a:bodyPr>
          <a:lstStyle/>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We can apply the techniques of feature engineering in the </a:t>
            </a:r>
            <a:r>
              <a:rPr lang="en-IN" b="1" dirty="0">
                <a:solidFill>
                  <a:srgbClr val="0432FF"/>
                </a:solidFill>
                <a:effectLst/>
                <a:latin typeface="Cambria" panose="02040503050406030204" pitchFamily="18" charset="0"/>
              </a:rPr>
              <a:t>hand-coded </a:t>
            </a:r>
            <a:r>
              <a:rPr lang="en-IN" dirty="0">
                <a:solidFill>
                  <a:srgbClr val="0432FF"/>
                </a:solidFill>
                <a:effectLst/>
                <a:latin typeface="Cambria" panose="02040503050406030204" pitchFamily="18" charset="0"/>
              </a:rPr>
              <a:t>vectorization methods of vectorizing columnar data  </a:t>
            </a:r>
          </a:p>
          <a:p>
            <a:pPr algn="ctr">
              <a:lnSpc>
                <a:spcPct val="150000"/>
              </a:lnSpc>
            </a:pPr>
            <a:r>
              <a:rPr lang="en-IN" dirty="0">
                <a:solidFill>
                  <a:srgbClr val="0432FF"/>
                </a:solidFill>
                <a:effectLst/>
                <a:latin typeface="Cambria" panose="02040503050406030204" pitchFamily="18" charset="0"/>
              </a:rPr>
              <a:t>or</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 When we’re working with more </a:t>
            </a:r>
            <a:r>
              <a:rPr lang="en-IN" b="1" dirty="0">
                <a:solidFill>
                  <a:srgbClr val="0432FF"/>
                </a:solidFill>
                <a:effectLst/>
                <a:latin typeface="Cambria" panose="02040503050406030204" pitchFamily="18" charset="0"/>
              </a:rPr>
              <a:t>complex data such as time-series or image data.</a:t>
            </a:r>
          </a:p>
          <a:p>
            <a:pPr>
              <a:lnSpc>
                <a:spcPct val="150000"/>
              </a:lnSpc>
            </a:pPr>
            <a:r>
              <a:rPr lang="en-IN" b="1" dirty="0">
                <a:solidFill>
                  <a:srgbClr val="FF0000"/>
                </a:solidFill>
                <a:latin typeface="Cambria" panose="02040503050406030204" pitchFamily="18" charset="0"/>
              </a:rPr>
              <a:t>The following T</a:t>
            </a:r>
            <a:r>
              <a:rPr lang="en-IN" b="1" dirty="0">
                <a:solidFill>
                  <a:srgbClr val="FF0000"/>
                </a:solidFill>
                <a:effectLst/>
                <a:latin typeface="Cambria" panose="02040503050406030204" pitchFamily="18" charset="0"/>
              </a:rPr>
              <a:t>echniques are using</a:t>
            </a:r>
            <a:endParaRPr lang="en-IN" b="1" dirty="0">
              <a:solidFill>
                <a:srgbClr val="FF0000"/>
              </a:solidFill>
              <a:latin typeface="Cambria" panose="02040503050406030204" pitchFamily="18" charset="0"/>
            </a:endParaRPr>
          </a:p>
          <a:p>
            <a:pPr marL="342900" indent="-342900">
              <a:lnSpc>
                <a:spcPct val="150000"/>
              </a:lnSpc>
              <a:buFont typeface="Wingdings" pitchFamily="2" charset="2"/>
              <a:buChar char="Ø"/>
            </a:pPr>
            <a:r>
              <a:rPr lang="en-IN" dirty="0">
                <a:solidFill>
                  <a:srgbClr val="C00000"/>
                </a:solidFill>
                <a:effectLst/>
                <a:latin typeface="Cambria" panose="02040503050406030204" pitchFamily="18" charset="0"/>
              </a:rPr>
              <a:t>Taking the values directly from the attribute unchanged  </a:t>
            </a:r>
            <a:r>
              <a:rPr lang="en-IN" sz="2000" dirty="0">
                <a:solidFill>
                  <a:schemeClr val="bg2">
                    <a:lumMod val="10000"/>
                  </a:schemeClr>
                </a:solidFill>
                <a:effectLst/>
                <a:latin typeface="Cambria" panose="02040503050406030204" pitchFamily="18" charset="0"/>
              </a:rPr>
              <a:t>(</a:t>
            </a:r>
            <a:r>
              <a:rPr lang="en-IN" sz="2000" b="1" dirty="0">
                <a:solidFill>
                  <a:schemeClr val="bg2">
                    <a:lumMod val="10000"/>
                  </a:schemeClr>
                </a:solidFill>
                <a:effectLst/>
                <a:latin typeface="Cambria" panose="02040503050406030204" pitchFamily="18" charset="0"/>
              </a:rPr>
              <a:t>Feature copying </a:t>
            </a:r>
            <a:r>
              <a:rPr lang="en-IN" sz="2000" b="1" dirty="0">
                <a:solidFill>
                  <a:schemeClr val="bg2">
                    <a:lumMod val="10000"/>
                  </a:schemeClr>
                </a:solidFill>
                <a:latin typeface="Cambria" panose="02040503050406030204" pitchFamily="18" charset="0"/>
              </a:rPr>
              <a:t>)</a:t>
            </a:r>
            <a:endParaRPr lang="en-IN" sz="2000" dirty="0">
              <a:solidFill>
                <a:schemeClr val="bg2">
                  <a:lumMod val="10000"/>
                </a:schemeClr>
              </a:solidFill>
              <a:effectLst/>
              <a:latin typeface="Cambria" panose="02040503050406030204" pitchFamily="18" charset="0"/>
            </a:endParaRPr>
          </a:p>
          <a:p>
            <a:pPr marL="342900" indent="-342900">
              <a:lnSpc>
                <a:spcPct val="150000"/>
              </a:lnSpc>
              <a:buFont typeface="Wingdings" pitchFamily="2" charset="2"/>
              <a:buChar char="Ø"/>
            </a:pPr>
            <a:r>
              <a:rPr lang="en-IN" dirty="0">
                <a:solidFill>
                  <a:srgbClr val="C00000"/>
                </a:solidFill>
                <a:effectLst/>
                <a:latin typeface="Cambria" panose="02040503050406030204" pitchFamily="18" charset="0"/>
              </a:rPr>
              <a:t>Normalizing an attribute to create a feature</a:t>
            </a:r>
          </a:p>
          <a:p>
            <a:pPr marL="342900" indent="-342900">
              <a:lnSpc>
                <a:spcPct val="150000"/>
              </a:lnSpc>
              <a:buFont typeface="Wingdings" pitchFamily="2" charset="2"/>
              <a:buChar char="Ø"/>
            </a:pPr>
            <a:r>
              <a:rPr lang="en-IN" dirty="0">
                <a:solidFill>
                  <a:srgbClr val="C00000"/>
                </a:solidFill>
                <a:effectLst/>
                <a:latin typeface="Cambria" panose="02040503050406030204" pitchFamily="18" charset="0"/>
              </a:rPr>
              <a:t>Binarization of features</a:t>
            </a:r>
          </a:p>
          <a:p>
            <a:pPr marL="342900" indent="-342900">
              <a:lnSpc>
                <a:spcPct val="150000"/>
              </a:lnSpc>
              <a:buFont typeface="Wingdings" pitchFamily="2" charset="2"/>
              <a:buChar char="Ø"/>
            </a:pPr>
            <a:r>
              <a:rPr lang="en-IN" dirty="0">
                <a:solidFill>
                  <a:srgbClr val="C00000"/>
                </a:solidFill>
                <a:effectLst/>
                <a:latin typeface="Cambria" panose="02040503050406030204" pitchFamily="18" charset="0"/>
              </a:rPr>
              <a:t>Dimensionality reduction  </a:t>
            </a:r>
            <a:endParaRPr lang="en-IN" dirty="0">
              <a:solidFill>
                <a:srgbClr val="C00000"/>
              </a:solidFill>
              <a:latin typeface="Cambria" panose="02040503050406030204" pitchFamily="18" charset="0"/>
            </a:endParaRPr>
          </a:p>
        </p:txBody>
      </p:sp>
    </p:spTree>
    <p:extLst>
      <p:ext uri="{BB962C8B-B14F-4D97-AF65-F5344CB8AC3E}">
        <p14:creationId xmlns:p14="http://schemas.microsoft.com/office/powerpoint/2010/main" val="118180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85800" y="918865"/>
            <a:ext cx="10441982" cy="5286768"/>
          </a:xfrm>
          <a:prstGeom prst="rect">
            <a:avLst/>
          </a:prstGeom>
          <a:noFill/>
        </p:spPr>
        <p:txBody>
          <a:bodyPr wrap="square">
            <a:spAutoFit/>
          </a:bodyPr>
          <a:lstStyle/>
          <a:p>
            <a:pPr marL="342900" indent="-342900">
              <a:lnSpc>
                <a:spcPct val="150000"/>
              </a:lnSpc>
              <a:buFont typeface="Wingdings" pitchFamily="2" charset="2"/>
              <a:buChar char="Ø"/>
            </a:pPr>
            <a:r>
              <a:rPr lang="en-IN" dirty="0">
                <a:solidFill>
                  <a:srgbClr val="C00000"/>
                </a:solidFill>
                <a:effectLst/>
                <a:latin typeface="Cambria" panose="02040503050406030204" pitchFamily="18" charset="0"/>
              </a:rPr>
              <a:t>Binarization of features : </a:t>
            </a:r>
          </a:p>
          <a:p>
            <a:pPr algn="just">
              <a:lnSpc>
                <a:spcPct val="150000"/>
              </a:lnSpc>
            </a:pPr>
            <a:r>
              <a:rPr lang="en-IN" sz="2000" dirty="0">
                <a:latin typeface="Cambria" panose="02040503050406030204" pitchFamily="18" charset="0"/>
              </a:rPr>
              <a:t>How is Binarization used? </a:t>
            </a:r>
          </a:p>
          <a:p>
            <a:pPr marL="342900" indent="-342900" algn="just">
              <a:lnSpc>
                <a:spcPct val="150000"/>
              </a:lnSpc>
              <a:buFont typeface="Wingdings" pitchFamily="2" charset="2"/>
              <a:buChar char="Ø"/>
            </a:pPr>
            <a:r>
              <a:rPr lang="en-IN" sz="2000" dirty="0">
                <a:latin typeface="Cambria" panose="02040503050406030204" pitchFamily="18" charset="0"/>
              </a:rPr>
              <a:t>In machine learning, even the most complex concepts can be transformed into binary form. </a:t>
            </a:r>
          </a:p>
          <a:p>
            <a:pPr marL="342900" indent="-342900" algn="just">
              <a:lnSpc>
                <a:spcPct val="150000"/>
              </a:lnSpc>
              <a:buFont typeface="Wingdings" pitchFamily="2" charset="2"/>
              <a:buChar char="Ø"/>
            </a:pPr>
            <a:r>
              <a:rPr lang="en-IN" sz="2000" b="1" dirty="0">
                <a:solidFill>
                  <a:srgbClr val="FF0000"/>
                </a:solidFill>
                <a:latin typeface="Cambria" panose="02040503050406030204" pitchFamily="18" charset="0"/>
              </a:rPr>
              <a:t>Ex:1 </a:t>
            </a:r>
            <a:r>
              <a:rPr lang="en-IN" sz="2000" b="1" dirty="0">
                <a:latin typeface="Cambria" panose="02040503050406030204" pitchFamily="18" charset="0"/>
              </a:rPr>
              <a:t>To binarize the sentence “The dog ate the cat,” every word is assigned an ID (for example dog-1, ate-2, the-3, cat-4).</a:t>
            </a:r>
            <a:r>
              <a:rPr lang="en-IN" sz="2000" dirty="0">
                <a:latin typeface="Cambria" panose="02040503050406030204" pitchFamily="18" charset="0"/>
              </a:rPr>
              <a:t> </a:t>
            </a:r>
            <a:r>
              <a:rPr lang="en-IN" sz="2000" b="1" dirty="0">
                <a:latin typeface="Cambria" panose="02040503050406030204" pitchFamily="18" charset="0"/>
              </a:rPr>
              <a:t>Then replace each word with the tag to provide a binary vector</a:t>
            </a:r>
            <a:r>
              <a:rPr lang="en-IN" sz="2000" dirty="0">
                <a:latin typeface="Cambria" panose="02040503050406030204" pitchFamily="18" charset="0"/>
              </a:rPr>
              <a:t>.</a:t>
            </a:r>
          </a:p>
          <a:p>
            <a:pPr marL="342900" indent="-342900" algn="just">
              <a:lnSpc>
                <a:spcPct val="150000"/>
              </a:lnSpc>
              <a:buFont typeface="Wingdings" pitchFamily="2" charset="2"/>
              <a:buChar char="Ø"/>
            </a:pPr>
            <a:r>
              <a:rPr lang="en-IN" sz="2000" b="1" dirty="0">
                <a:solidFill>
                  <a:srgbClr val="FF0000"/>
                </a:solidFill>
                <a:latin typeface="Cambria" panose="02040503050406030204" pitchFamily="18" charset="0"/>
              </a:rPr>
              <a:t>Ex:2 </a:t>
            </a:r>
            <a:r>
              <a:rPr lang="en-IN" sz="2000" dirty="0">
                <a:latin typeface="Cambria" panose="02040503050406030204" pitchFamily="18" charset="0"/>
              </a:rPr>
              <a:t>Binarization is used when you want to convert a numerical feature vector into a Boolean vector. In the field of digital image processing, image binarization is the process by which a </a:t>
            </a:r>
            <a:r>
              <a:rPr lang="en-IN" sz="2000" dirty="0" err="1">
                <a:latin typeface="Cambria" panose="02040503050406030204" pitchFamily="18" charset="0"/>
              </a:rPr>
              <a:t>color</a:t>
            </a:r>
            <a:r>
              <a:rPr lang="en-IN" sz="2000" dirty="0">
                <a:latin typeface="Cambria" panose="02040503050406030204" pitchFamily="18" charset="0"/>
              </a:rPr>
              <a:t> or grayscale image is transformed into a binary image, that is, an image with only two </a:t>
            </a:r>
            <a:r>
              <a:rPr lang="en-IN" sz="2000" dirty="0" err="1">
                <a:latin typeface="Cambria" panose="02040503050406030204" pitchFamily="18" charset="0"/>
              </a:rPr>
              <a:t>colors</a:t>
            </a:r>
            <a:r>
              <a:rPr lang="en-IN" sz="2000" dirty="0">
                <a:latin typeface="Cambria" panose="02040503050406030204" pitchFamily="18" charset="0"/>
              </a:rPr>
              <a:t> (typically, black and white).</a:t>
            </a:r>
          </a:p>
          <a:p>
            <a:pPr>
              <a:lnSpc>
                <a:spcPct val="150000"/>
              </a:lnSpc>
            </a:pPr>
            <a:endParaRPr lang="en-IN" dirty="0">
              <a:solidFill>
                <a:srgbClr val="C00000"/>
              </a:solidFill>
              <a:effectLst/>
              <a:latin typeface="Cambria" panose="02040503050406030204" pitchFamily="18" charset="0"/>
            </a:endParaRPr>
          </a:p>
        </p:txBody>
      </p:sp>
    </p:spTree>
    <p:extLst>
      <p:ext uri="{BB962C8B-B14F-4D97-AF65-F5344CB8AC3E}">
        <p14:creationId xmlns:p14="http://schemas.microsoft.com/office/powerpoint/2010/main" val="173594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87768-2E86-B589-2C4B-721EBDBA9A56}"/>
              </a:ext>
            </a:extLst>
          </p:cNvPr>
          <p:cNvSpPr txBox="1"/>
          <p:nvPr/>
        </p:nvSpPr>
        <p:spPr>
          <a:xfrm>
            <a:off x="647700" y="1219200"/>
            <a:ext cx="10896600" cy="3635034"/>
          </a:xfrm>
          <a:prstGeom prst="rect">
            <a:avLst/>
          </a:prstGeom>
          <a:noFill/>
        </p:spPr>
        <p:txBody>
          <a:bodyPr wrap="square">
            <a:spAutoFit/>
          </a:bodyPr>
          <a:lstStyle/>
          <a:p>
            <a:pPr algn="ctr">
              <a:lnSpc>
                <a:spcPct val="150000"/>
              </a:lnSpc>
              <a:spcAft>
                <a:spcPts val="800"/>
              </a:spcAft>
            </a:pPr>
            <a:r>
              <a:rPr lang="en-IN" sz="32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Chapter-3:</a:t>
            </a:r>
          </a:p>
          <a:p>
            <a:pPr algn="just">
              <a:lnSpc>
                <a:spcPct val="150000"/>
              </a:lnSpc>
              <a:spcAft>
                <a:spcPts val="800"/>
              </a:spcAft>
            </a:pPr>
            <a:r>
              <a:rPr lang="en-IN" b="1" dirty="0">
                <a:solidFill>
                  <a:srgbClr val="00B050"/>
                </a:solidFill>
                <a:effectLst/>
                <a:latin typeface="Cambria" panose="02040503050406030204" pitchFamily="18" charset="0"/>
                <a:ea typeface="Calibri" panose="020F0502020204030204" pitchFamily="34" charset="0"/>
              </a:rPr>
              <a:t>Vectorization: </a:t>
            </a:r>
            <a:r>
              <a:rPr lang="en-IN" b="1"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Introduction to Vectorization</a:t>
            </a:r>
            <a:r>
              <a:rPr lang="en-IN"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Strategies for dealing with columnar raw data attributes</a:t>
            </a:r>
            <a:r>
              <a:rPr lang="en-IN"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feature engineering and normalization</a:t>
            </a:r>
            <a:r>
              <a:rPr lang="en-IN"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vectorising Image data</a:t>
            </a:r>
            <a:r>
              <a:rPr lang="en-IN"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Vectorising Sequential Data</a:t>
            </a:r>
            <a:r>
              <a:rPr lang="en-IN"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working with text in Vectorization</a:t>
            </a:r>
            <a:r>
              <a:rPr lang="en-IN"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Word Embedding Techniques</a:t>
            </a:r>
            <a:r>
              <a:rPr lang="en-IN" dirty="0">
                <a:solidFill>
                  <a:srgbClr val="0432FF"/>
                </a:solidFill>
                <a:effectLst/>
                <a:latin typeface="Cambria" panose="02040503050406030204" pitchFamily="18" charset="0"/>
                <a:ea typeface="Calibri" panose="020F0502020204030204" pitchFamily="34" charset="0"/>
                <a:cs typeface="Calibri" panose="020F0502020204030204" pitchFamily="34" charset="0"/>
              </a:rPr>
              <a:t>-Bag of Words, TF-IDF, Word2Vec, Glove and BERT.</a:t>
            </a:r>
            <a:endParaRPr lang="en-IN" dirty="0">
              <a:solidFill>
                <a:srgbClr val="0432FF"/>
              </a:solidFill>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304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85800" y="1201114"/>
            <a:ext cx="10441982" cy="4455772"/>
          </a:xfrm>
          <a:prstGeom prst="rect">
            <a:avLst/>
          </a:prstGeom>
          <a:noFill/>
        </p:spPr>
        <p:txBody>
          <a:bodyPr wrap="square">
            <a:spAutoFit/>
          </a:bodyPr>
          <a:lstStyle/>
          <a:p>
            <a:pPr algn="just">
              <a:lnSpc>
                <a:spcPct val="150000"/>
              </a:lnSpc>
            </a:pPr>
            <a:r>
              <a:rPr lang="en-IN" b="1" dirty="0">
                <a:solidFill>
                  <a:srgbClr val="C00000"/>
                </a:solidFill>
                <a:effectLst/>
                <a:latin typeface="Cambria" panose="02040503050406030204" pitchFamily="18" charset="0"/>
              </a:rPr>
              <a:t>1. Feature copying: (</a:t>
            </a:r>
            <a:r>
              <a:rPr lang="en-IN" dirty="0">
                <a:solidFill>
                  <a:srgbClr val="C00000"/>
                </a:solidFill>
                <a:effectLst/>
                <a:latin typeface="Cambria" panose="02040503050406030204" pitchFamily="18" charset="0"/>
              </a:rPr>
              <a:t>Taking the values directly from the attribute unchanged )</a:t>
            </a:r>
            <a:endParaRPr lang="en-IN" b="1" dirty="0">
              <a:solidFill>
                <a:srgbClr val="C00000"/>
              </a:solidFill>
              <a:effectLst/>
              <a:latin typeface="Cambria" panose="02040503050406030204" pitchFamily="18" charset="0"/>
            </a:endParaRPr>
          </a:p>
          <a:p>
            <a:pPr marL="285750" indent="-285750" algn="just">
              <a:lnSpc>
                <a:spcPct val="150000"/>
              </a:lnSpc>
              <a:buFont typeface="Wingdings" pitchFamily="2" charset="2"/>
              <a:buChar char="Ø"/>
            </a:pPr>
            <a:r>
              <a:rPr lang="en-IN" dirty="0">
                <a:solidFill>
                  <a:srgbClr val="0432FF"/>
                </a:solidFill>
                <a:effectLst/>
                <a:latin typeface="Cambria" panose="02040503050406030204" pitchFamily="18" charset="0"/>
              </a:rPr>
              <a:t>To create vectors from this raw input data, we need to select the proper “features” of the data that we think are most relevant to the model. </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Feature selection has long been held as a key to building a successful model. </a:t>
            </a:r>
            <a:endParaRPr lang="en-IN" dirty="0">
              <a:solidFill>
                <a:srgbClr val="0432FF"/>
              </a:solidFill>
              <a:latin typeface="Cambria" panose="02040503050406030204" pitchFamily="18" charset="0"/>
            </a:endParaRP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The number of features in our produced vector typically will not match up to the number of attributes in the source data. </a:t>
            </a:r>
            <a:endParaRPr lang="en-IN" dirty="0">
              <a:solidFill>
                <a:srgbClr val="0432FF"/>
              </a:solidFill>
              <a:latin typeface="Cambria" panose="02040503050406030204" pitchFamily="18" charset="0"/>
            </a:endParaRP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The most common way to generate a feature is to simply copy an attribute that is already numeric and in the correct range.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390590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762000" y="1143000"/>
            <a:ext cx="10441982" cy="3901774"/>
          </a:xfrm>
          <a:prstGeom prst="rect">
            <a:avLst/>
          </a:prstGeom>
          <a:noFill/>
        </p:spPr>
        <p:txBody>
          <a:bodyPr wrap="square">
            <a:spAutoFit/>
          </a:bodyPr>
          <a:lstStyle/>
          <a:p>
            <a:pPr algn="just">
              <a:lnSpc>
                <a:spcPct val="150000"/>
              </a:lnSpc>
            </a:pPr>
            <a:r>
              <a:rPr lang="en-IN" b="1" dirty="0">
                <a:solidFill>
                  <a:srgbClr val="C00000"/>
                </a:solidFill>
                <a:latin typeface="Cambria" panose="02040503050406030204" pitchFamily="18" charset="0"/>
              </a:rPr>
              <a:t>2</a:t>
            </a:r>
            <a:r>
              <a:rPr lang="en-IN" b="1" dirty="0">
                <a:solidFill>
                  <a:srgbClr val="C00000"/>
                </a:solidFill>
                <a:effectLst/>
                <a:latin typeface="Cambria" panose="02040503050406030204" pitchFamily="18" charset="0"/>
              </a:rPr>
              <a:t>. Normalization: </a:t>
            </a:r>
            <a:r>
              <a:rPr lang="en-IN" dirty="0">
                <a:solidFill>
                  <a:srgbClr val="C00000"/>
                </a:solidFill>
                <a:effectLst/>
                <a:latin typeface="Cambria" panose="02040503050406030204" pitchFamily="18" charset="0"/>
              </a:rPr>
              <a:t>(Normalizing an attribute to create a feature)</a:t>
            </a:r>
            <a:endParaRPr lang="en-IN" sz="1800" b="1" dirty="0">
              <a:solidFill>
                <a:srgbClr val="C00000"/>
              </a:solidFill>
              <a:latin typeface="Cambria" panose="02040503050406030204" pitchFamily="18" charset="0"/>
            </a:endParaRP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Normalization methods scale the input training data to be in a range</a:t>
            </a:r>
          </a:p>
          <a:p>
            <a:pPr marL="342900" indent="-342900" algn="just">
              <a:lnSpc>
                <a:spcPct val="150000"/>
              </a:lnSpc>
              <a:buFont typeface="Wingdings" pitchFamily="2" charset="2"/>
              <a:buChar char="Ø"/>
            </a:pPr>
            <a:r>
              <a:rPr lang="en-IN" dirty="0">
                <a:solidFill>
                  <a:srgbClr val="0432FF"/>
                </a:solidFill>
                <a:latin typeface="Cambria" panose="02040503050406030204" pitchFamily="18" charset="0"/>
              </a:rPr>
              <a:t>F</a:t>
            </a:r>
            <a:r>
              <a:rPr lang="en-IN" dirty="0">
                <a:solidFill>
                  <a:srgbClr val="0432FF"/>
                </a:solidFill>
                <a:effectLst/>
                <a:latin typeface="Cambria" panose="02040503050406030204" pitchFamily="18" charset="0"/>
              </a:rPr>
              <a:t>or example: [0, 1], [–1, 1], and so on.</a:t>
            </a:r>
          </a:p>
          <a:p>
            <a:pPr marL="342900" indent="-342900" algn="just">
              <a:lnSpc>
                <a:spcPct val="150000"/>
              </a:lnSpc>
              <a:buFont typeface="Wingdings" pitchFamily="2" charset="2"/>
              <a:buChar char="Ø"/>
            </a:pPr>
            <a:r>
              <a:rPr lang="en-IN" dirty="0">
                <a:solidFill>
                  <a:srgbClr val="0432FF"/>
                </a:solidFill>
                <a:latin typeface="Cambria" panose="02040503050406030204" pitchFamily="18" charset="0"/>
              </a:rPr>
              <a:t>A</a:t>
            </a:r>
            <a:r>
              <a:rPr lang="en-IN" dirty="0">
                <a:solidFill>
                  <a:srgbClr val="0432FF"/>
                </a:solidFill>
                <a:effectLst/>
                <a:latin typeface="Cambria" panose="02040503050406030204" pitchFamily="18" charset="0"/>
              </a:rPr>
              <a:t>fter converted the raw data into a vector representation. We care about normalization because it can affect the activations in a neural network. </a:t>
            </a:r>
            <a:endParaRPr lang="en-IN" dirty="0">
              <a:solidFill>
                <a:srgbClr val="0432FF"/>
              </a:solidFill>
              <a:latin typeface="Cambria" panose="02040503050406030204" pitchFamily="18" charset="0"/>
            </a:endParaRP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In the domain of normalization we want to transform the data so it is more consistent. </a:t>
            </a:r>
            <a:r>
              <a:rPr lang="en-IN" dirty="0">
                <a:solidFill>
                  <a:srgbClr val="0432FF"/>
                </a:solidFill>
                <a:latin typeface="Cambria" panose="02040503050406030204" pitchFamily="18" charset="0"/>
              </a:rPr>
              <a:t> </a:t>
            </a:r>
          </a:p>
        </p:txBody>
      </p:sp>
    </p:spTree>
    <p:extLst>
      <p:ext uri="{BB962C8B-B14F-4D97-AF65-F5344CB8AC3E}">
        <p14:creationId xmlns:p14="http://schemas.microsoft.com/office/powerpoint/2010/main" val="89624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609600" y="1201114"/>
            <a:ext cx="10896600" cy="4455772"/>
          </a:xfrm>
          <a:prstGeom prst="rect">
            <a:avLst/>
          </a:prstGeom>
          <a:noFill/>
        </p:spPr>
        <p:txBody>
          <a:bodyPr wrap="square">
            <a:spAutoFit/>
          </a:bodyPr>
          <a:lstStyle/>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There are </a:t>
            </a:r>
            <a:r>
              <a:rPr lang="en-IN" b="1" dirty="0">
                <a:solidFill>
                  <a:srgbClr val="0432FF"/>
                </a:solidFill>
                <a:effectLst/>
                <a:latin typeface="Cambria" panose="02040503050406030204" pitchFamily="18" charset="0"/>
              </a:rPr>
              <a:t>two basic tools </a:t>
            </a:r>
            <a:r>
              <a:rPr lang="en-IN" dirty="0">
                <a:solidFill>
                  <a:srgbClr val="0432FF"/>
                </a:solidFill>
                <a:effectLst/>
                <a:latin typeface="Cambria" panose="02040503050406030204" pitchFamily="18" charset="0"/>
              </a:rPr>
              <a:t>we can combine in different ways to perform normalization: </a:t>
            </a:r>
            <a:endParaRPr lang="en-IN" dirty="0">
              <a:solidFill>
                <a:srgbClr val="0432FF"/>
              </a:solidFill>
              <a:latin typeface="Cambria" panose="02040503050406030204" pitchFamily="18" charset="0"/>
            </a:endParaRPr>
          </a:p>
          <a:p>
            <a:pPr marL="1066693" lvl="1" indent="-457200" algn="just">
              <a:lnSpc>
                <a:spcPct val="150000"/>
              </a:lnSpc>
              <a:buFontTx/>
              <a:buAutoNum type="arabicPeriod"/>
            </a:pPr>
            <a:r>
              <a:rPr lang="en-IN" b="1" dirty="0">
                <a:solidFill>
                  <a:srgbClr val="C00000"/>
                </a:solidFill>
                <a:effectLst/>
                <a:latin typeface="Cambria" panose="02040503050406030204" pitchFamily="18" charset="0"/>
              </a:rPr>
              <a:t>Centering </a:t>
            </a:r>
            <a:r>
              <a:rPr lang="en-IN" b="1" dirty="0">
                <a:solidFill>
                  <a:srgbClr val="0432FF"/>
                </a:solidFill>
                <a:effectLst/>
                <a:latin typeface="Cambria" panose="02040503050406030204" pitchFamily="18" charset="0"/>
              </a:rPr>
              <a:t>-</a:t>
            </a:r>
            <a:r>
              <a:rPr lang="en-IN" dirty="0">
                <a:solidFill>
                  <a:srgbClr val="0432FF"/>
                </a:solidFill>
                <a:latin typeface="Cambria" panose="02040503050406030204" pitchFamily="18" charset="0"/>
              </a:rPr>
              <a:t>T</a:t>
            </a:r>
            <a:r>
              <a:rPr lang="en-IN" dirty="0">
                <a:solidFill>
                  <a:srgbClr val="0432FF"/>
                </a:solidFill>
                <a:effectLst/>
                <a:latin typeface="Cambria" panose="02040503050406030204" pitchFamily="18" charset="0"/>
              </a:rPr>
              <a:t>ransforming the feature so that it is </a:t>
            </a:r>
            <a:r>
              <a:rPr lang="en-IN" dirty="0" err="1">
                <a:solidFill>
                  <a:srgbClr val="0432FF"/>
                </a:solidFill>
                <a:effectLst/>
                <a:latin typeface="Cambria" panose="02040503050406030204" pitchFamily="18" charset="0"/>
              </a:rPr>
              <a:t>centered</a:t>
            </a:r>
            <a:r>
              <a:rPr lang="en-IN" dirty="0">
                <a:solidFill>
                  <a:srgbClr val="0432FF"/>
                </a:solidFill>
                <a:effectLst/>
                <a:latin typeface="Cambria" panose="02040503050406030204" pitchFamily="18" charset="0"/>
              </a:rPr>
              <a:t> on the origin, or, in most cases, the mean. </a:t>
            </a:r>
            <a:endParaRPr lang="en-IN" b="1" dirty="0">
              <a:solidFill>
                <a:srgbClr val="0432FF"/>
              </a:solidFill>
              <a:effectLst/>
              <a:latin typeface="Cambria" panose="02040503050406030204" pitchFamily="18" charset="0"/>
            </a:endParaRPr>
          </a:p>
          <a:p>
            <a:pPr marL="1066693" lvl="1" indent="-457200" algn="just">
              <a:lnSpc>
                <a:spcPct val="150000"/>
              </a:lnSpc>
              <a:buFontTx/>
              <a:buAutoNum type="arabicPeriod"/>
            </a:pPr>
            <a:r>
              <a:rPr lang="en-IN" b="1" dirty="0">
                <a:solidFill>
                  <a:srgbClr val="C00000"/>
                </a:solidFill>
                <a:effectLst/>
                <a:latin typeface="Cambria" panose="02040503050406030204" pitchFamily="18" charset="0"/>
              </a:rPr>
              <a:t>Scaling </a:t>
            </a:r>
            <a:r>
              <a:rPr lang="en-IN" b="1" dirty="0">
                <a:solidFill>
                  <a:srgbClr val="0432FF"/>
                </a:solidFill>
                <a:effectLst/>
                <a:latin typeface="Cambria" panose="02040503050406030204" pitchFamily="18" charset="0"/>
              </a:rPr>
              <a:t>- </a:t>
            </a:r>
            <a:r>
              <a:rPr lang="en-IN" dirty="0">
                <a:solidFill>
                  <a:srgbClr val="0432FF"/>
                </a:solidFill>
                <a:effectLst/>
                <a:latin typeface="Cambria" panose="02040503050406030204" pitchFamily="18" charset="0"/>
              </a:rPr>
              <a:t> is a method by which we rescale the feature such that it has a </a:t>
            </a:r>
            <a:r>
              <a:rPr lang="en-IN" b="1" dirty="0">
                <a:solidFill>
                  <a:srgbClr val="0432FF"/>
                </a:solidFill>
                <a:effectLst/>
                <a:latin typeface="Cambria" panose="02040503050406030204" pitchFamily="18" charset="0"/>
              </a:rPr>
              <a:t>variance of 1 across the entire dataset</a:t>
            </a:r>
            <a:r>
              <a:rPr lang="en-IN" dirty="0">
                <a:solidFill>
                  <a:srgbClr val="0432FF"/>
                </a:solidFill>
                <a:effectLst/>
                <a:latin typeface="Cambria" panose="02040503050406030204" pitchFamily="18" charset="0"/>
              </a:rPr>
              <a:t>, or </a:t>
            </a:r>
            <a:r>
              <a:rPr lang="en-IN" b="1" dirty="0">
                <a:solidFill>
                  <a:srgbClr val="0432FF"/>
                </a:solidFill>
                <a:effectLst/>
                <a:latin typeface="Cambria" panose="02040503050406030204" pitchFamily="18" charset="0"/>
              </a:rPr>
              <a:t>each feature has a maximum absolute value of 1 across the training dataset</a:t>
            </a:r>
            <a:r>
              <a:rPr lang="en-IN" dirty="0">
                <a:solidFill>
                  <a:srgbClr val="0432FF"/>
                </a:solidFill>
                <a:effectLst/>
                <a:latin typeface="Cambria" panose="02040503050406030204" pitchFamily="18" charset="0"/>
              </a:rPr>
              <a:t>. </a:t>
            </a:r>
          </a:p>
          <a:p>
            <a:pPr lvl="1" algn="just">
              <a:lnSpc>
                <a:spcPct val="150000"/>
              </a:lnSpc>
            </a:pPr>
            <a:r>
              <a:rPr lang="en-IN" b="1" dirty="0">
                <a:solidFill>
                  <a:srgbClr val="FF0000"/>
                </a:solidFill>
                <a:latin typeface="Cambria" panose="02040503050406030204" pitchFamily="18" charset="0"/>
              </a:rPr>
              <a:t>Note: </a:t>
            </a:r>
            <a:r>
              <a:rPr lang="en-IN" dirty="0">
                <a:solidFill>
                  <a:srgbClr val="0432FF"/>
                </a:solidFill>
                <a:latin typeface="Cambria" panose="02040503050406030204" pitchFamily="18" charset="0"/>
              </a:rPr>
              <a:t>T</a:t>
            </a:r>
            <a:r>
              <a:rPr lang="en-IN" dirty="0">
                <a:solidFill>
                  <a:srgbClr val="0432FF"/>
                </a:solidFill>
                <a:effectLst/>
                <a:latin typeface="Cambria" panose="02040503050406030204" pitchFamily="18" charset="0"/>
              </a:rPr>
              <a:t>hese methods are focused on making the training process easier. </a:t>
            </a:r>
          </a:p>
        </p:txBody>
      </p:sp>
    </p:spTree>
    <p:extLst>
      <p:ext uri="{BB962C8B-B14F-4D97-AF65-F5344CB8AC3E}">
        <p14:creationId xmlns:p14="http://schemas.microsoft.com/office/powerpoint/2010/main" val="7287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457200" y="918865"/>
            <a:ext cx="10896600" cy="5009769"/>
          </a:xfrm>
          <a:prstGeom prst="rect">
            <a:avLst/>
          </a:prstGeom>
          <a:noFill/>
        </p:spPr>
        <p:txBody>
          <a:bodyPr wrap="square">
            <a:spAutoFit/>
          </a:bodyPr>
          <a:lstStyle/>
          <a:p>
            <a:pPr marL="342900" indent="-342900">
              <a:lnSpc>
                <a:spcPct val="150000"/>
              </a:lnSpc>
              <a:buFont typeface="Wingdings" pitchFamily="2" charset="2"/>
              <a:buChar char="Ø"/>
            </a:pPr>
            <a:r>
              <a:rPr lang="en-IN" dirty="0">
                <a:solidFill>
                  <a:srgbClr val="0432FF"/>
                </a:solidFill>
                <a:effectLst/>
                <a:latin typeface="Cambria" panose="02040503050406030204" pitchFamily="18" charset="0"/>
              </a:rPr>
              <a:t>Here are the specific methods of normalization that use the above core techniques: </a:t>
            </a:r>
            <a:endParaRPr lang="en-IN" dirty="0">
              <a:solidFill>
                <a:srgbClr val="0432FF"/>
              </a:solidFill>
              <a:latin typeface="Cambria" panose="02040503050406030204" pitchFamily="18" charset="0"/>
            </a:endParaRPr>
          </a:p>
          <a:p>
            <a:pPr marL="342900" indent="-342900">
              <a:lnSpc>
                <a:spcPct val="150000"/>
              </a:lnSpc>
              <a:buFont typeface="Wingdings" pitchFamily="2" charset="2"/>
              <a:buChar char="ü"/>
            </a:pPr>
            <a:r>
              <a:rPr lang="en-IN" dirty="0">
                <a:solidFill>
                  <a:srgbClr val="C00000"/>
                </a:solidFill>
                <a:effectLst/>
                <a:latin typeface="Cambria" panose="02040503050406030204" pitchFamily="18" charset="0"/>
              </a:rPr>
              <a:t>Standardization </a:t>
            </a:r>
          </a:p>
          <a:p>
            <a:pPr marL="342900" indent="-342900">
              <a:lnSpc>
                <a:spcPct val="150000"/>
              </a:lnSpc>
              <a:buFont typeface="Wingdings" pitchFamily="2" charset="2"/>
              <a:buChar char="ü"/>
            </a:pPr>
            <a:r>
              <a:rPr lang="en-IN" dirty="0">
                <a:solidFill>
                  <a:srgbClr val="C00000"/>
                </a:solidFill>
                <a:effectLst/>
                <a:latin typeface="Cambria" panose="02040503050406030204" pitchFamily="18" charset="0"/>
              </a:rPr>
              <a:t>Min-max scaling </a:t>
            </a:r>
          </a:p>
          <a:p>
            <a:pPr marL="342900" indent="-342900">
              <a:lnSpc>
                <a:spcPct val="150000"/>
              </a:lnSpc>
              <a:buFont typeface="Wingdings" pitchFamily="2" charset="2"/>
              <a:buChar char="ü"/>
            </a:pPr>
            <a:r>
              <a:rPr lang="en-IN" dirty="0">
                <a:solidFill>
                  <a:srgbClr val="C00000"/>
                </a:solidFill>
                <a:effectLst/>
                <a:latin typeface="Cambria" panose="02040503050406030204" pitchFamily="18" charset="0"/>
              </a:rPr>
              <a:t>Whitening </a:t>
            </a:r>
          </a:p>
          <a:p>
            <a:pPr marL="342900" indent="-342900">
              <a:lnSpc>
                <a:spcPct val="150000"/>
              </a:lnSpc>
              <a:buFont typeface="Wingdings" pitchFamily="2" charset="2"/>
              <a:buChar char="ü"/>
            </a:pPr>
            <a:r>
              <a:rPr lang="en-IN" dirty="0">
                <a:solidFill>
                  <a:srgbClr val="C00000"/>
                </a:solidFill>
                <a:effectLst/>
                <a:latin typeface="Cambria" panose="02040503050406030204" pitchFamily="18" charset="0"/>
              </a:rPr>
              <a:t>Principal Component Analysis (PCA)  </a:t>
            </a:r>
          </a:p>
          <a:p>
            <a:pPr marL="285750" indent="-285750" algn="just">
              <a:lnSpc>
                <a:spcPct val="150000"/>
              </a:lnSpc>
              <a:buFont typeface="Wingdings" pitchFamily="2" charset="2"/>
              <a:buChar char="Ø"/>
            </a:pPr>
            <a:r>
              <a:rPr lang="en-IN" dirty="0">
                <a:solidFill>
                  <a:srgbClr val="0432FF"/>
                </a:solidFill>
                <a:effectLst/>
                <a:latin typeface="Cambria" panose="02040503050406030204" pitchFamily="18" charset="0"/>
              </a:rPr>
              <a:t>We see both </a:t>
            </a:r>
            <a:r>
              <a:rPr lang="en-IN" dirty="0" err="1">
                <a:solidFill>
                  <a:srgbClr val="0432FF"/>
                </a:solidFill>
                <a:effectLst/>
                <a:latin typeface="Cambria" panose="02040503050406030204" pitchFamily="18" charset="0"/>
              </a:rPr>
              <a:t>centering</a:t>
            </a:r>
            <a:r>
              <a:rPr lang="en-IN" dirty="0">
                <a:solidFill>
                  <a:srgbClr val="0432FF"/>
                </a:solidFill>
                <a:effectLst/>
                <a:latin typeface="Cambria" panose="02040503050406030204" pitchFamily="18" charset="0"/>
              </a:rPr>
              <a:t> and scaling applied in common normalization practice standardization to transform the data to have a zero mean value and unit variance. </a:t>
            </a:r>
          </a:p>
        </p:txBody>
      </p:sp>
    </p:spTree>
    <p:extLst>
      <p:ext uri="{BB962C8B-B14F-4D97-AF65-F5344CB8AC3E}">
        <p14:creationId xmlns:p14="http://schemas.microsoft.com/office/powerpoint/2010/main" val="21231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E111DD5B-6E59-0BD8-B476-883C4D12C97F}"/>
              </a:ext>
            </a:extLst>
          </p:cNvPr>
          <p:cNvSpPr txBox="1"/>
          <p:nvPr/>
        </p:nvSpPr>
        <p:spPr>
          <a:xfrm>
            <a:off x="457200" y="918865"/>
            <a:ext cx="11430000" cy="3356625"/>
          </a:xfrm>
          <a:prstGeom prst="rect">
            <a:avLst/>
          </a:prstGeom>
          <a:noFill/>
        </p:spPr>
        <p:txBody>
          <a:bodyPr wrap="square">
            <a:spAutoFit/>
          </a:bodyPr>
          <a:lstStyle/>
          <a:p>
            <a:pPr marL="285750" indent="-285750" algn="just">
              <a:lnSpc>
                <a:spcPct val="150000"/>
              </a:lnSpc>
              <a:buFont typeface="Wingdings" pitchFamily="2" charset="2"/>
              <a:buChar char="Ø"/>
            </a:pPr>
            <a:r>
              <a:rPr lang="en-IN" dirty="0">
                <a:solidFill>
                  <a:srgbClr val="0432FF"/>
                </a:solidFill>
                <a:effectLst/>
                <a:latin typeface="Cambria" panose="02040503050406030204" pitchFamily="18" charset="0"/>
              </a:rPr>
              <a:t>Min- max scaling is considered a variant of the basic scaling technique, and can help a learning algorithm operate more efficiently. </a:t>
            </a:r>
          </a:p>
          <a:p>
            <a:pPr>
              <a:lnSpc>
                <a:spcPct val="150000"/>
              </a:lnSpc>
            </a:pPr>
            <a:r>
              <a:rPr lang="en-IN" b="1" dirty="0">
                <a:solidFill>
                  <a:srgbClr val="C00000"/>
                </a:solidFill>
                <a:effectLst/>
                <a:latin typeface="Cambria" panose="02040503050406030204" pitchFamily="18" charset="0"/>
              </a:rPr>
              <a:t>Standardization and zero mean, unit variance(</a:t>
            </a:r>
            <a:r>
              <a:rPr lang="en-IN" b="1" i="1" dirty="0">
                <a:solidFill>
                  <a:srgbClr val="0432FF"/>
                </a:solidFill>
                <a:effectLst/>
                <a:latin typeface="Cambria" panose="02040503050406030204" pitchFamily="18" charset="0"/>
              </a:rPr>
              <a:t>z-score normalization</a:t>
            </a:r>
            <a:r>
              <a:rPr lang="en-IN" b="1" dirty="0">
                <a:solidFill>
                  <a:srgbClr val="C00000"/>
                </a:solidFill>
                <a:effectLst/>
                <a:latin typeface="Cambria" panose="02040503050406030204" pitchFamily="18" charset="0"/>
              </a:rPr>
              <a:t>):  </a:t>
            </a:r>
            <a:r>
              <a:rPr lang="en-IN" dirty="0">
                <a:solidFill>
                  <a:srgbClr val="0432FF"/>
                </a:solidFill>
                <a:effectLst/>
                <a:latin typeface="Cambria" panose="02040503050406030204" pitchFamily="18" charset="0"/>
              </a:rPr>
              <a:t>(Zero   </a:t>
            </a:r>
          </a:p>
          <a:p>
            <a:pPr>
              <a:lnSpc>
                <a:spcPct val="150000"/>
              </a:lnSpc>
            </a:pPr>
            <a:r>
              <a:rPr lang="en-IN" dirty="0">
                <a:solidFill>
                  <a:srgbClr val="0432FF"/>
                </a:solidFill>
                <a:latin typeface="Cambria" panose="02040503050406030204" pitchFamily="18" charset="0"/>
              </a:rPr>
              <a:t>    </a:t>
            </a:r>
            <a:r>
              <a:rPr lang="en-IN" dirty="0">
                <a:solidFill>
                  <a:srgbClr val="0432FF"/>
                </a:solidFill>
                <a:effectLst/>
                <a:latin typeface="Cambria" panose="02040503050406030204" pitchFamily="18" charset="0"/>
              </a:rPr>
              <a:t>mean, unit variance)</a:t>
            </a:r>
            <a:endParaRPr lang="en-IN" dirty="0">
              <a:solidFill>
                <a:srgbClr val="0432FF"/>
              </a:solidFill>
              <a:latin typeface="Cambria" panose="02040503050406030204" pitchFamily="18" charset="0"/>
            </a:endParaRPr>
          </a:p>
          <a:p>
            <a:pPr marL="285750" indent="-285750" algn="just">
              <a:lnSpc>
                <a:spcPct val="150000"/>
              </a:lnSpc>
              <a:buFont typeface="Wingdings" pitchFamily="2" charset="2"/>
              <a:buChar char="Ø"/>
            </a:pPr>
            <a:r>
              <a:rPr lang="en-IN" dirty="0">
                <a:solidFill>
                  <a:srgbClr val="0432FF"/>
                </a:solidFill>
                <a:effectLst/>
                <a:latin typeface="Cambria" panose="02040503050406030204" pitchFamily="18" charset="0"/>
              </a:rPr>
              <a:t>“standardize” a feature column value- we subtract a measure of location and then divide by a measure of scale.</a:t>
            </a:r>
            <a:endParaRPr lang="en-IN" dirty="0">
              <a:solidFill>
                <a:srgbClr val="0432FF"/>
              </a:solidFill>
            </a:endParaRPr>
          </a:p>
        </p:txBody>
      </p:sp>
      <p:pic>
        <p:nvPicPr>
          <p:cNvPr id="2" name="Picture 1">
            <a:extLst>
              <a:ext uri="{FF2B5EF4-FFF2-40B4-BE49-F238E27FC236}">
                <a16:creationId xmlns:a16="http://schemas.microsoft.com/office/drawing/2014/main" id="{71E03CBA-49B2-EA89-BA2C-FA7CC4CD8E91}"/>
              </a:ext>
            </a:extLst>
          </p:cNvPr>
          <p:cNvPicPr>
            <a:picLocks noChangeAspect="1"/>
          </p:cNvPicPr>
          <p:nvPr/>
        </p:nvPicPr>
        <p:blipFill>
          <a:blip r:embed="rId3"/>
          <a:stretch>
            <a:fillRect/>
          </a:stretch>
        </p:blipFill>
        <p:spPr>
          <a:xfrm rot="10800000" flipH="1" flipV="1">
            <a:off x="5105400" y="3657600"/>
            <a:ext cx="1447800" cy="759381"/>
          </a:xfrm>
          <a:prstGeom prst="rect">
            <a:avLst/>
          </a:prstGeom>
        </p:spPr>
      </p:pic>
      <p:sp>
        <p:nvSpPr>
          <p:cNvPr id="6" name="TextBox 5">
            <a:extLst>
              <a:ext uri="{FF2B5EF4-FFF2-40B4-BE49-F238E27FC236}">
                <a16:creationId xmlns:a16="http://schemas.microsoft.com/office/drawing/2014/main" id="{05638BAA-0063-B670-46F7-9318E0D58378}"/>
              </a:ext>
            </a:extLst>
          </p:cNvPr>
          <p:cNvSpPr txBox="1"/>
          <p:nvPr/>
        </p:nvSpPr>
        <p:spPr>
          <a:xfrm>
            <a:off x="503695" y="4275490"/>
            <a:ext cx="11337010" cy="2239780"/>
          </a:xfrm>
          <a:prstGeom prst="rect">
            <a:avLst/>
          </a:prstGeom>
          <a:noFill/>
        </p:spPr>
        <p:txBody>
          <a:bodyPr wrap="square">
            <a:spAutoFit/>
          </a:bodyPr>
          <a:lstStyle/>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We want to rescale features such that they will have properties of a standard normal distribution with the following: </a:t>
            </a:r>
          </a:p>
          <a:p>
            <a:pPr marL="2171380" lvl="3" indent="-342900">
              <a:lnSpc>
                <a:spcPct val="150000"/>
              </a:lnSpc>
              <a:buFont typeface="Courier New" panose="02070309020205020404" pitchFamily="49" charset="0"/>
              <a:buChar char="o"/>
            </a:pPr>
            <a:r>
              <a:rPr lang="en-US" i="1" dirty="0">
                <a:solidFill>
                  <a:srgbClr val="00B050"/>
                </a:solidFill>
                <a:effectLst/>
                <a:latin typeface="Cambria" panose="02040503050406030204" pitchFamily="18" charset="0"/>
              </a:rPr>
              <a:t> </a:t>
            </a:r>
            <a:r>
              <a:rPr lang="el-GR" i="1" dirty="0">
                <a:solidFill>
                  <a:srgbClr val="00B050"/>
                </a:solidFill>
                <a:effectLst/>
                <a:latin typeface="Cambria" panose="02040503050406030204" pitchFamily="18" charset="0"/>
              </a:rPr>
              <a:t>μ </a:t>
            </a:r>
            <a:r>
              <a:rPr lang="el-GR" dirty="0">
                <a:solidFill>
                  <a:srgbClr val="00B050"/>
                </a:solidFill>
                <a:effectLst/>
                <a:latin typeface="Cambria" panose="02040503050406030204" pitchFamily="18" charset="0"/>
              </a:rPr>
              <a:t>= 0 (</a:t>
            </a:r>
            <a:r>
              <a:rPr lang="en-IN" dirty="0">
                <a:solidFill>
                  <a:srgbClr val="00B050"/>
                </a:solidFill>
                <a:effectLst/>
                <a:latin typeface="Cambria" panose="02040503050406030204" pitchFamily="18" charset="0"/>
              </a:rPr>
              <a:t>the mean equals 0)</a:t>
            </a:r>
          </a:p>
          <a:p>
            <a:pPr marL="2171380" lvl="3" indent="-342900">
              <a:lnSpc>
                <a:spcPct val="150000"/>
              </a:lnSpc>
              <a:buFont typeface="Courier New" panose="02070309020205020404" pitchFamily="49" charset="0"/>
              <a:buChar char="o"/>
            </a:pPr>
            <a:r>
              <a:rPr lang="en-IN" dirty="0">
                <a:solidFill>
                  <a:srgbClr val="00B050"/>
                </a:solidFill>
                <a:effectLst/>
                <a:latin typeface="Cambria" panose="02040503050406030204" pitchFamily="18" charset="0"/>
              </a:rPr>
              <a:t> </a:t>
            </a:r>
            <a:r>
              <a:rPr lang="el-GR" i="1" dirty="0">
                <a:solidFill>
                  <a:srgbClr val="00B050"/>
                </a:solidFill>
                <a:effectLst/>
                <a:latin typeface="Cambria" panose="02040503050406030204" pitchFamily="18" charset="0"/>
              </a:rPr>
              <a:t>σ </a:t>
            </a:r>
            <a:r>
              <a:rPr lang="el-GR" dirty="0">
                <a:solidFill>
                  <a:srgbClr val="00B050"/>
                </a:solidFill>
                <a:effectLst/>
                <a:latin typeface="Cambria" panose="02040503050406030204" pitchFamily="18" charset="0"/>
              </a:rPr>
              <a:t>= 1 (</a:t>
            </a:r>
            <a:r>
              <a:rPr lang="en-IN" dirty="0">
                <a:solidFill>
                  <a:srgbClr val="00B050"/>
                </a:solidFill>
                <a:effectLst/>
                <a:latin typeface="Cambria" panose="02040503050406030204" pitchFamily="18" charset="0"/>
              </a:rPr>
              <a:t>standard deviation equals 1) </a:t>
            </a:r>
            <a:endParaRPr lang="en-IN" dirty="0">
              <a:solidFill>
                <a:srgbClr val="00B050"/>
              </a:solidFill>
              <a:latin typeface="Cambria" panose="02040503050406030204" pitchFamily="18" charset="0"/>
            </a:endParaRPr>
          </a:p>
        </p:txBody>
      </p:sp>
      <p:sp>
        <p:nvSpPr>
          <p:cNvPr id="7" name="TextBox 6">
            <a:extLst>
              <a:ext uri="{FF2B5EF4-FFF2-40B4-BE49-F238E27FC236}">
                <a16:creationId xmlns:a16="http://schemas.microsoft.com/office/drawing/2014/main" id="{170BFA52-775D-1AF4-0464-7607A649B7E2}"/>
              </a:ext>
            </a:extLst>
          </p:cNvPr>
          <p:cNvSpPr txBox="1"/>
          <p:nvPr/>
        </p:nvSpPr>
        <p:spPr>
          <a:xfrm>
            <a:off x="7213169" y="5383756"/>
            <a:ext cx="4927944" cy="830997"/>
          </a:xfrm>
          <a:prstGeom prst="rect">
            <a:avLst/>
          </a:prstGeom>
          <a:noFill/>
        </p:spPr>
        <p:txBody>
          <a:bodyPr wrap="square" rtlCol="0">
            <a:spAutoFit/>
          </a:bodyPr>
          <a:lstStyle/>
          <a:p>
            <a:r>
              <a:rPr lang="en-IN" dirty="0">
                <a:effectLst/>
                <a:latin typeface="Cambria" panose="02040503050406030204" pitchFamily="18" charset="0"/>
              </a:rPr>
              <a:t>This is also referred to as </a:t>
            </a:r>
            <a:r>
              <a:rPr lang="en-IN" i="1" dirty="0">
                <a:effectLst/>
                <a:latin typeface="Cambria" panose="02040503050406030204" pitchFamily="18" charset="0"/>
              </a:rPr>
              <a:t>zero mean</a:t>
            </a:r>
            <a:r>
              <a:rPr lang="en-IN" dirty="0">
                <a:effectLst/>
                <a:latin typeface="Cambria" panose="02040503050406030204" pitchFamily="18" charset="0"/>
              </a:rPr>
              <a:t>, </a:t>
            </a:r>
            <a:r>
              <a:rPr lang="en-IN" i="1" dirty="0">
                <a:effectLst/>
                <a:latin typeface="Cambria" panose="02040503050406030204" pitchFamily="18" charset="0"/>
              </a:rPr>
              <a:t>unit variance</a:t>
            </a:r>
            <a:r>
              <a:rPr lang="en-IN" sz="1800" dirty="0">
                <a:effectLst/>
                <a:latin typeface="MinionPro"/>
              </a:rPr>
              <a:t>. </a:t>
            </a:r>
            <a:endParaRPr lang="en-IN" dirty="0"/>
          </a:p>
        </p:txBody>
      </p:sp>
    </p:spTree>
    <p:extLst>
      <p:ext uri="{BB962C8B-B14F-4D97-AF65-F5344CB8AC3E}">
        <p14:creationId xmlns:p14="http://schemas.microsoft.com/office/powerpoint/2010/main" val="47259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8" name="TextBox 7">
            <a:extLst>
              <a:ext uri="{FF2B5EF4-FFF2-40B4-BE49-F238E27FC236}">
                <a16:creationId xmlns:a16="http://schemas.microsoft.com/office/drawing/2014/main" id="{825900B8-3D0A-4AA9-D40E-ED3BF0294113}"/>
              </a:ext>
            </a:extLst>
          </p:cNvPr>
          <p:cNvSpPr txBox="1"/>
          <p:nvPr/>
        </p:nvSpPr>
        <p:spPr>
          <a:xfrm>
            <a:off x="609600" y="955028"/>
            <a:ext cx="11125200" cy="2793778"/>
          </a:xfrm>
          <a:prstGeom prst="rect">
            <a:avLst/>
          </a:prstGeom>
          <a:noFill/>
        </p:spPr>
        <p:txBody>
          <a:bodyPr wrap="square">
            <a:spAutoFit/>
          </a:bodyPr>
          <a:lstStyle/>
          <a:p>
            <a:pPr>
              <a:lnSpc>
                <a:spcPct val="150000"/>
              </a:lnSpc>
            </a:pPr>
            <a:r>
              <a:rPr lang="en-IN" sz="2400" dirty="0">
                <a:solidFill>
                  <a:srgbClr val="FF0000"/>
                </a:solidFill>
                <a:effectLst/>
                <a:latin typeface="Cambria" panose="02040503050406030204" pitchFamily="18" charset="0"/>
              </a:rPr>
              <a:t>Advantages: </a:t>
            </a:r>
          </a:p>
          <a:p>
            <a:pPr marL="342900" indent="-342900">
              <a:lnSpc>
                <a:spcPct val="150000"/>
              </a:lnSpc>
              <a:buFont typeface="Wingdings" pitchFamily="2" charset="2"/>
              <a:buChar char="Ø"/>
            </a:pPr>
            <a:r>
              <a:rPr lang="en-IN" sz="2400" dirty="0">
                <a:solidFill>
                  <a:srgbClr val="0432FF"/>
                </a:solidFill>
                <a:effectLst/>
                <a:latin typeface="Cambria" panose="02040503050406030204" pitchFamily="18" charset="0"/>
              </a:rPr>
              <a:t>Optimization methods such as Stochastic Gradient Descent (SGD), can greatly benefit from methods such as standardization. </a:t>
            </a:r>
          </a:p>
          <a:p>
            <a:pPr marL="342900" indent="-342900">
              <a:lnSpc>
                <a:spcPct val="150000"/>
              </a:lnSpc>
              <a:buFont typeface="Wingdings" pitchFamily="2" charset="2"/>
              <a:buChar char="Ø"/>
            </a:pPr>
            <a:r>
              <a:rPr lang="en-IN" dirty="0">
                <a:solidFill>
                  <a:srgbClr val="0432FF"/>
                </a:solidFill>
                <a:effectLst/>
                <a:latin typeface="Cambria" panose="02040503050406030204" pitchFamily="18" charset="0"/>
              </a:rPr>
              <a:t>It helps methods that compare similarities between features based on a distance metric</a:t>
            </a:r>
            <a:r>
              <a:rPr lang="en-IN" sz="1800" dirty="0">
                <a:effectLst/>
                <a:latin typeface="MinionPro"/>
              </a:rPr>
              <a:t>. </a:t>
            </a:r>
            <a:endParaRPr lang="en-IN" dirty="0"/>
          </a:p>
        </p:txBody>
      </p:sp>
      <p:sp>
        <p:nvSpPr>
          <p:cNvPr id="10" name="TextBox 9">
            <a:extLst>
              <a:ext uri="{FF2B5EF4-FFF2-40B4-BE49-F238E27FC236}">
                <a16:creationId xmlns:a16="http://schemas.microsoft.com/office/drawing/2014/main" id="{D5E8BBA3-2CA2-59A0-8F4C-4645BDD61958}"/>
              </a:ext>
            </a:extLst>
          </p:cNvPr>
          <p:cNvSpPr txBox="1"/>
          <p:nvPr/>
        </p:nvSpPr>
        <p:spPr>
          <a:xfrm>
            <a:off x="609600" y="3748806"/>
            <a:ext cx="2895600" cy="577787"/>
          </a:xfrm>
          <a:prstGeom prst="rect">
            <a:avLst/>
          </a:prstGeom>
          <a:noFill/>
        </p:spPr>
        <p:txBody>
          <a:bodyPr wrap="square">
            <a:spAutoFit/>
          </a:bodyPr>
          <a:lstStyle/>
          <a:p>
            <a:pPr>
              <a:lnSpc>
                <a:spcPct val="150000"/>
              </a:lnSpc>
            </a:pPr>
            <a:r>
              <a:rPr lang="en-IN" b="1" dirty="0">
                <a:solidFill>
                  <a:srgbClr val="C00000"/>
                </a:solidFill>
                <a:effectLst/>
                <a:latin typeface="Cambria" panose="02040503050406030204" pitchFamily="18" charset="0"/>
              </a:rPr>
              <a:t>Min-max scaling: </a:t>
            </a:r>
          </a:p>
        </p:txBody>
      </p:sp>
      <p:sp>
        <p:nvSpPr>
          <p:cNvPr id="12" name="TextBox 11">
            <a:extLst>
              <a:ext uri="{FF2B5EF4-FFF2-40B4-BE49-F238E27FC236}">
                <a16:creationId xmlns:a16="http://schemas.microsoft.com/office/drawing/2014/main" id="{577A3495-F764-367A-D038-3FE99EF461D0}"/>
              </a:ext>
            </a:extLst>
          </p:cNvPr>
          <p:cNvSpPr txBox="1"/>
          <p:nvPr/>
        </p:nvSpPr>
        <p:spPr>
          <a:xfrm>
            <a:off x="609600" y="4326593"/>
            <a:ext cx="10363200" cy="1131785"/>
          </a:xfrm>
          <a:prstGeom prst="rect">
            <a:avLst/>
          </a:prstGeom>
          <a:noFill/>
        </p:spPr>
        <p:txBody>
          <a:bodyPr wrap="square">
            <a:spAutoFit/>
          </a:bodyPr>
          <a:lstStyle/>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Another way to normalize data is to use min-max scaling, in which we scale each feature to a fixed range (e.g., the range [0, 1]). </a:t>
            </a:r>
            <a:endParaRPr lang="en-IN" dirty="0">
              <a:solidFill>
                <a:srgbClr val="0432FF"/>
              </a:solidFill>
              <a:latin typeface="Cambria" panose="02040503050406030204" pitchFamily="18" charset="0"/>
            </a:endParaRPr>
          </a:p>
        </p:txBody>
      </p:sp>
      <p:pic>
        <p:nvPicPr>
          <p:cNvPr id="13" name="Picture 12">
            <a:extLst>
              <a:ext uri="{FF2B5EF4-FFF2-40B4-BE49-F238E27FC236}">
                <a16:creationId xmlns:a16="http://schemas.microsoft.com/office/drawing/2014/main" id="{B2BFA5FD-C532-EDE2-E5C1-E2299B8AF465}"/>
              </a:ext>
            </a:extLst>
          </p:cNvPr>
          <p:cNvPicPr>
            <a:picLocks noChangeAspect="1"/>
          </p:cNvPicPr>
          <p:nvPr/>
        </p:nvPicPr>
        <p:blipFill>
          <a:blip r:embed="rId3"/>
          <a:stretch>
            <a:fillRect/>
          </a:stretch>
        </p:blipFill>
        <p:spPr>
          <a:xfrm>
            <a:off x="1295400" y="5568488"/>
            <a:ext cx="3239146" cy="974095"/>
          </a:xfrm>
          <a:prstGeom prst="rect">
            <a:avLst/>
          </a:prstGeom>
        </p:spPr>
      </p:pic>
      <p:sp>
        <p:nvSpPr>
          <p:cNvPr id="14" name="object 6">
            <a:extLst>
              <a:ext uri="{FF2B5EF4-FFF2-40B4-BE49-F238E27FC236}">
                <a16:creationId xmlns:a16="http://schemas.microsoft.com/office/drawing/2014/main" id="{815F99FD-6E15-7911-8B82-618472B0887A}"/>
              </a:ext>
            </a:extLst>
          </p:cNvPr>
          <p:cNvSpPr txBox="1"/>
          <p:nvPr/>
        </p:nvSpPr>
        <p:spPr>
          <a:xfrm>
            <a:off x="4553273" y="5685969"/>
            <a:ext cx="5505127" cy="437299"/>
          </a:xfrm>
          <a:prstGeom prst="rect">
            <a:avLst/>
          </a:prstGeom>
        </p:spPr>
        <p:txBody>
          <a:bodyPr vert="horz" wrap="square" lIns="0" tIns="13970" rIns="0" bIns="0" rtlCol="0">
            <a:spAutoFit/>
          </a:bodyPr>
          <a:lstStyle/>
          <a:p>
            <a:pPr marL="12700">
              <a:lnSpc>
                <a:spcPct val="100000"/>
              </a:lnSpc>
              <a:spcBef>
                <a:spcPts val="110"/>
              </a:spcBef>
            </a:pPr>
            <a:r>
              <a:rPr sz="2750" spc="55" dirty="0">
                <a:latin typeface="Times New Roman"/>
                <a:cs typeface="Times New Roman"/>
              </a:rPr>
              <a:t>(</a:t>
            </a:r>
            <a:r>
              <a:rPr sz="2750" i="1" dirty="0">
                <a:latin typeface="Times New Roman"/>
                <a:cs typeface="Times New Roman"/>
              </a:rPr>
              <a:t>new</a:t>
            </a:r>
            <a:r>
              <a:rPr sz="2750" i="1" spc="-365" dirty="0">
                <a:latin typeface="Times New Roman"/>
                <a:cs typeface="Times New Roman"/>
              </a:rPr>
              <a:t> </a:t>
            </a:r>
            <a:r>
              <a:rPr sz="2750" dirty="0">
                <a:latin typeface="Times New Roman"/>
                <a:cs typeface="Times New Roman"/>
              </a:rPr>
              <a:t>_</a:t>
            </a:r>
            <a:r>
              <a:rPr sz="2750" spc="-204" dirty="0">
                <a:latin typeface="Times New Roman"/>
                <a:cs typeface="Times New Roman"/>
              </a:rPr>
              <a:t> </a:t>
            </a:r>
            <a:r>
              <a:rPr sz="2750" i="1" dirty="0">
                <a:latin typeface="Times New Roman"/>
                <a:cs typeface="Times New Roman"/>
              </a:rPr>
              <a:t>ma</a:t>
            </a:r>
            <a:r>
              <a:rPr sz="2750" i="1" spc="-85" dirty="0">
                <a:latin typeface="Times New Roman"/>
                <a:cs typeface="Times New Roman"/>
              </a:rPr>
              <a:t>x</a:t>
            </a:r>
            <a:r>
              <a:rPr sz="1150" i="1" dirty="0">
                <a:latin typeface="Times New Roman"/>
                <a:cs typeface="Times New Roman"/>
              </a:rPr>
              <a:t>A </a:t>
            </a:r>
            <a:r>
              <a:rPr sz="1150" i="1" spc="-110" dirty="0">
                <a:latin typeface="Times New Roman"/>
                <a:cs typeface="Times New Roman"/>
              </a:rPr>
              <a:t> </a:t>
            </a:r>
            <a:r>
              <a:rPr sz="2750" spc="5" dirty="0">
                <a:latin typeface="Symbol"/>
                <a:cs typeface="Symbol"/>
              </a:rPr>
              <a:t></a:t>
            </a:r>
            <a:r>
              <a:rPr sz="2750" spc="-250" dirty="0">
                <a:latin typeface="Times New Roman"/>
                <a:cs typeface="Times New Roman"/>
              </a:rPr>
              <a:t> </a:t>
            </a:r>
            <a:r>
              <a:rPr sz="2750" i="1" dirty="0">
                <a:latin typeface="Times New Roman"/>
                <a:cs typeface="Times New Roman"/>
              </a:rPr>
              <a:t>new</a:t>
            </a:r>
            <a:r>
              <a:rPr sz="2750" i="1" spc="-370" dirty="0">
                <a:latin typeface="Times New Roman"/>
                <a:cs typeface="Times New Roman"/>
              </a:rPr>
              <a:t> </a:t>
            </a:r>
            <a:r>
              <a:rPr sz="2750" dirty="0">
                <a:latin typeface="Times New Roman"/>
                <a:cs typeface="Times New Roman"/>
              </a:rPr>
              <a:t>_</a:t>
            </a:r>
            <a:r>
              <a:rPr sz="2750" spc="-200" dirty="0">
                <a:latin typeface="Times New Roman"/>
                <a:cs typeface="Times New Roman"/>
              </a:rPr>
              <a:t> </a:t>
            </a:r>
            <a:r>
              <a:rPr sz="2750" i="1" spc="-5" dirty="0">
                <a:latin typeface="Times New Roman"/>
                <a:cs typeface="Times New Roman"/>
              </a:rPr>
              <a:t>mi</a:t>
            </a:r>
            <a:r>
              <a:rPr sz="2750" i="1" spc="-55" dirty="0">
                <a:latin typeface="Times New Roman"/>
                <a:cs typeface="Times New Roman"/>
              </a:rPr>
              <a:t>n</a:t>
            </a:r>
            <a:r>
              <a:rPr sz="1150" i="1" spc="40" dirty="0">
                <a:latin typeface="Times New Roman"/>
                <a:cs typeface="Times New Roman"/>
              </a:rPr>
              <a:t>A</a:t>
            </a:r>
            <a:r>
              <a:rPr sz="2750" dirty="0">
                <a:latin typeface="Times New Roman"/>
                <a:cs typeface="Times New Roman"/>
              </a:rPr>
              <a:t>)</a:t>
            </a:r>
            <a:r>
              <a:rPr sz="2750" spc="-245" dirty="0">
                <a:latin typeface="Times New Roman"/>
                <a:cs typeface="Times New Roman"/>
              </a:rPr>
              <a:t> </a:t>
            </a:r>
            <a:r>
              <a:rPr sz="2750" spc="5" dirty="0">
                <a:latin typeface="Symbol"/>
                <a:cs typeface="Symbol"/>
              </a:rPr>
              <a:t></a:t>
            </a:r>
            <a:r>
              <a:rPr sz="2750" spc="-204" dirty="0">
                <a:latin typeface="Times New Roman"/>
                <a:cs typeface="Times New Roman"/>
              </a:rPr>
              <a:t> </a:t>
            </a:r>
            <a:r>
              <a:rPr sz="2750" i="1" dirty="0">
                <a:latin typeface="Times New Roman"/>
                <a:cs typeface="Times New Roman"/>
              </a:rPr>
              <a:t>new</a:t>
            </a:r>
            <a:r>
              <a:rPr sz="2750" i="1" spc="-365" dirty="0">
                <a:latin typeface="Times New Roman"/>
                <a:cs typeface="Times New Roman"/>
              </a:rPr>
              <a:t> </a:t>
            </a:r>
            <a:r>
              <a:rPr sz="2750" dirty="0">
                <a:latin typeface="Times New Roman"/>
                <a:cs typeface="Times New Roman"/>
              </a:rPr>
              <a:t>_</a:t>
            </a:r>
            <a:r>
              <a:rPr sz="2750" spc="-200" dirty="0">
                <a:latin typeface="Times New Roman"/>
                <a:cs typeface="Times New Roman"/>
              </a:rPr>
              <a:t> </a:t>
            </a:r>
            <a:r>
              <a:rPr sz="2750" i="1" spc="-5" dirty="0">
                <a:latin typeface="Times New Roman"/>
                <a:cs typeface="Times New Roman"/>
              </a:rPr>
              <a:t>mi</a:t>
            </a:r>
            <a:r>
              <a:rPr sz="2750" i="1" spc="-60" dirty="0">
                <a:latin typeface="Times New Roman"/>
                <a:cs typeface="Times New Roman"/>
              </a:rPr>
              <a:t>n</a:t>
            </a:r>
            <a:r>
              <a:rPr sz="1150" i="1" dirty="0">
                <a:latin typeface="Times New Roman"/>
                <a:cs typeface="Times New Roman"/>
              </a:rPr>
              <a:t>A</a:t>
            </a:r>
            <a:endParaRPr sz="1150" dirty="0">
              <a:latin typeface="Times New Roman"/>
              <a:cs typeface="Times New Roman"/>
            </a:endParaRPr>
          </a:p>
        </p:txBody>
      </p:sp>
    </p:spTree>
    <p:extLst>
      <p:ext uri="{BB962C8B-B14F-4D97-AF65-F5344CB8AC3E}">
        <p14:creationId xmlns:p14="http://schemas.microsoft.com/office/powerpoint/2010/main" val="296291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457200" y="4572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8" name="TextBox 7">
            <a:extLst>
              <a:ext uri="{FF2B5EF4-FFF2-40B4-BE49-F238E27FC236}">
                <a16:creationId xmlns:a16="http://schemas.microsoft.com/office/drawing/2014/main" id="{825900B8-3D0A-4AA9-D40E-ED3BF0294113}"/>
              </a:ext>
            </a:extLst>
          </p:cNvPr>
          <p:cNvSpPr txBox="1"/>
          <p:nvPr/>
        </p:nvSpPr>
        <p:spPr>
          <a:xfrm>
            <a:off x="609600" y="955028"/>
            <a:ext cx="11125200" cy="5009769"/>
          </a:xfrm>
          <a:prstGeom prst="rect">
            <a:avLst/>
          </a:prstGeom>
          <a:noFill/>
        </p:spPr>
        <p:txBody>
          <a:bodyPr wrap="square">
            <a:spAutoFit/>
          </a:bodyPr>
          <a:lstStyle/>
          <a:p>
            <a:pPr>
              <a:lnSpc>
                <a:spcPct val="150000"/>
              </a:lnSpc>
            </a:pPr>
            <a:r>
              <a:rPr lang="en-IN" sz="2400" dirty="0">
                <a:solidFill>
                  <a:srgbClr val="FF0000"/>
                </a:solidFill>
                <a:effectLst/>
                <a:latin typeface="Cambria" panose="02040503050406030204" pitchFamily="18" charset="0"/>
              </a:rPr>
              <a:t>Dis advantages: </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Min-max normalization is more sensitive to outliers, because a single outlier (small or large) affects the min-max values and can have a big effect on the normalization. </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This ends up being less of an issue with standardization.  </a:t>
            </a:r>
          </a:p>
          <a:p>
            <a:pPr algn="just">
              <a:lnSpc>
                <a:spcPct val="150000"/>
              </a:lnSpc>
            </a:pPr>
            <a:r>
              <a:rPr lang="en-IN" dirty="0">
                <a:solidFill>
                  <a:srgbClr val="FF0000"/>
                </a:solidFill>
                <a:latin typeface="Cambria" panose="02040503050406030204" pitchFamily="18" charset="0"/>
              </a:rPr>
              <a:t>A</a:t>
            </a:r>
            <a:r>
              <a:rPr lang="en-IN" sz="2400" dirty="0">
                <a:solidFill>
                  <a:srgbClr val="FF0000"/>
                </a:solidFill>
                <a:effectLst/>
                <a:latin typeface="Cambria" panose="02040503050406030204" pitchFamily="18" charset="0"/>
              </a:rPr>
              <a:t>dvantages:</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Min-max scaling tends to be popular in image processing for which pixel intensities need to be normalized into a specific range (e.g., RGB values are [0, 255] and need to be scaled to [0.0, 1.0] for input vectors).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262944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304800" y="3048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8" name="TextBox 7">
            <a:extLst>
              <a:ext uri="{FF2B5EF4-FFF2-40B4-BE49-F238E27FC236}">
                <a16:creationId xmlns:a16="http://schemas.microsoft.com/office/drawing/2014/main" id="{825900B8-3D0A-4AA9-D40E-ED3BF0294113}"/>
              </a:ext>
            </a:extLst>
          </p:cNvPr>
          <p:cNvSpPr txBox="1"/>
          <p:nvPr/>
        </p:nvSpPr>
        <p:spPr>
          <a:xfrm>
            <a:off x="533400" y="1066800"/>
            <a:ext cx="11125200" cy="3532442"/>
          </a:xfrm>
          <a:prstGeom prst="rect">
            <a:avLst/>
          </a:prstGeom>
          <a:noFill/>
        </p:spPr>
        <p:txBody>
          <a:bodyPr wrap="square">
            <a:spAutoFit/>
          </a:bodyPr>
          <a:lstStyle/>
          <a:p>
            <a:r>
              <a:rPr lang="en-IN" b="1" dirty="0">
                <a:solidFill>
                  <a:srgbClr val="C00000"/>
                </a:solidFill>
                <a:effectLst/>
                <a:latin typeface="Cambria" panose="02040503050406030204" pitchFamily="18" charset="0"/>
              </a:rPr>
              <a:t>Whitening and principal component analysis :</a:t>
            </a:r>
          </a:p>
          <a:p>
            <a:endParaRPr lang="en-IN" b="1" dirty="0">
              <a:solidFill>
                <a:srgbClr val="C00000"/>
              </a:solidFill>
              <a:effectLst/>
              <a:latin typeface="Cambria" panose="02040503050406030204" pitchFamily="18" charset="0"/>
            </a:endParaRPr>
          </a:p>
          <a:p>
            <a:pPr algn="just">
              <a:lnSpc>
                <a:spcPct val="150000"/>
              </a:lnSpc>
            </a:pPr>
            <a:r>
              <a:rPr lang="en-IN" b="1" dirty="0">
                <a:solidFill>
                  <a:srgbClr val="FF0000"/>
                </a:solidFill>
                <a:latin typeface="Cambria" panose="02040503050406030204" pitchFamily="18" charset="0"/>
              </a:rPr>
              <a:t>What is whitening normalization?</a:t>
            </a:r>
          </a:p>
          <a:p>
            <a:pPr algn="just">
              <a:lnSpc>
                <a:spcPct val="150000"/>
              </a:lnSpc>
            </a:pPr>
            <a:r>
              <a:rPr lang="en-IN" dirty="0">
                <a:solidFill>
                  <a:srgbClr val="0432FF"/>
                </a:solidFill>
                <a:effectLst/>
                <a:latin typeface="Cambria" panose="02040503050406030204" pitchFamily="18" charset="0"/>
              </a:rPr>
              <a:t>A whitening transformation or sphering transformation is a linear transformation that transforms a vector of random variables with a known covariance matrix into a set of new variables whose covariance is the identity matrix, meaning that they are uncorrelated and each have variance 1.</a:t>
            </a:r>
          </a:p>
        </p:txBody>
      </p:sp>
    </p:spTree>
    <p:extLst>
      <p:ext uri="{BB962C8B-B14F-4D97-AF65-F5344CB8AC3E}">
        <p14:creationId xmlns:p14="http://schemas.microsoft.com/office/powerpoint/2010/main" val="44087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304800" y="3048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C60DE066-C8AB-7423-7C8D-6553497F70B8}"/>
              </a:ext>
            </a:extLst>
          </p:cNvPr>
          <p:cNvSpPr txBox="1"/>
          <p:nvPr/>
        </p:nvSpPr>
        <p:spPr>
          <a:xfrm>
            <a:off x="457200" y="1066800"/>
            <a:ext cx="11277600" cy="4455772"/>
          </a:xfrm>
          <a:prstGeom prst="rect">
            <a:avLst/>
          </a:prstGeom>
          <a:noFill/>
        </p:spPr>
        <p:txBody>
          <a:bodyPr wrap="square">
            <a:spAutoFit/>
          </a:bodyPr>
          <a:lstStyle/>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This is the process by which we transform data such that it has an </a:t>
            </a:r>
            <a:r>
              <a:rPr lang="en-IN" sz="2400" b="1" dirty="0">
                <a:solidFill>
                  <a:srgbClr val="FF0000"/>
                </a:solidFill>
                <a:effectLst/>
                <a:latin typeface="Cambria" panose="02040503050406030204" pitchFamily="18" charset="0"/>
              </a:rPr>
              <a:t>identity covariance matrix. </a:t>
            </a:r>
          </a:p>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Whitening also decorrelates the data, helping to find an optimal way to represent the data in an efficient way. </a:t>
            </a:r>
          </a:p>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The whitening transform is named due to how it changes the input data into a white-noise vector. </a:t>
            </a:r>
          </a:p>
          <a:p>
            <a:pPr marL="342900" indent="-342900" algn="just">
              <a:lnSpc>
                <a:spcPct val="150000"/>
              </a:lnSpc>
              <a:buFont typeface="Wingdings" pitchFamily="2" charset="2"/>
              <a:buChar char="Ø"/>
            </a:pPr>
            <a:r>
              <a:rPr lang="en-IN" sz="2400" dirty="0">
                <a:solidFill>
                  <a:srgbClr val="0432FF"/>
                </a:solidFill>
                <a:effectLst/>
                <a:latin typeface="Cambria" panose="02040503050406030204" pitchFamily="18" charset="0"/>
              </a:rPr>
              <a:t>A known issue with using whitening is that it can exaggerate the noise in our data in certain situations. </a:t>
            </a:r>
            <a:endParaRPr lang="en-IN" dirty="0">
              <a:solidFill>
                <a:srgbClr val="0432FF"/>
              </a:solidFill>
              <a:latin typeface="Cambria" panose="02040503050406030204" pitchFamily="18" charset="0"/>
            </a:endParaRPr>
          </a:p>
        </p:txBody>
      </p:sp>
    </p:spTree>
    <p:extLst>
      <p:ext uri="{BB962C8B-B14F-4D97-AF65-F5344CB8AC3E}">
        <p14:creationId xmlns:p14="http://schemas.microsoft.com/office/powerpoint/2010/main" val="30842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304800" y="3048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5" name="TextBox 4">
            <a:extLst>
              <a:ext uri="{FF2B5EF4-FFF2-40B4-BE49-F238E27FC236}">
                <a16:creationId xmlns:a16="http://schemas.microsoft.com/office/drawing/2014/main" id="{EA43EE55-A101-E4EE-612C-82F3A7DB2CA5}"/>
              </a:ext>
            </a:extLst>
          </p:cNvPr>
          <p:cNvSpPr txBox="1"/>
          <p:nvPr/>
        </p:nvSpPr>
        <p:spPr>
          <a:xfrm>
            <a:off x="609600" y="1295400"/>
            <a:ext cx="11277600" cy="3600986"/>
          </a:xfrm>
          <a:prstGeom prst="rect">
            <a:avLst/>
          </a:prstGeom>
          <a:noFill/>
        </p:spPr>
        <p:txBody>
          <a:bodyPr wrap="square" rtlCol="0">
            <a:spAutoFit/>
          </a:bodyPr>
          <a:lstStyle/>
          <a:p>
            <a:r>
              <a:rPr lang="en-IN" b="1" dirty="0"/>
              <a:t>Covariance Matrix Example</a:t>
            </a:r>
          </a:p>
          <a:p>
            <a:pPr algn="just">
              <a:lnSpc>
                <a:spcPct val="150000"/>
              </a:lnSpc>
            </a:pPr>
            <a:r>
              <a:rPr lang="en-IN" dirty="0">
                <a:latin typeface="Cambria" panose="02040503050406030204" pitchFamily="18" charset="0"/>
              </a:rPr>
              <a:t>Suppose there are two data sets X = {3, 2} and Y = {7, 4}. The sample variance of </a:t>
            </a:r>
          </a:p>
          <a:p>
            <a:pPr algn="just">
              <a:lnSpc>
                <a:spcPct val="150000"/>
              </a:lnSpc>
            </a:pPr>
            <a:r>
              <a:rPr lang="en-IN" dirty="0">
                <a:latin typeface="Cambria" panose="02040503050406030204" pitchFamily="18" charset="0"/>
              </a:rPr>
              <a:t>dataset X = 0.5, and Y = 4.5. The covariance between X and Y is 1.5. The covariance </a:t>
            </a:r>
          </a:p>
          <a:p>
            <a:pPr algn="just">
              <a:lnSpc>
                <a:spcPct val="150000"/>
              </a:lnSpc>
            </a:pPr>
            <a:r>
              <a:rPr lang="en-IN" dirty="0">
                <a:latin typeface="Cambria" panose="02040503050406030204" pitchFamily="18" charset="0"/>
              </a:rPr>
              <a:t>matrix is expressed as follows:</a:t>
            </a:r>
          </a:p>
          <a:p>
            <a:pPr algn="just">
              <a:lnSpc>
                <a:spcPct val="150000"/>
              </a:lnSpc>
            </a:pPr>
            <a:r>
              <a:rPr lang="en-IN" dirty="0">
                <a:effectLst/>
                <a:latin typeface="Cambria" panose="02040503050406030204" pitchFamily="18" charset="0"/>
              </a:rPr>
              <a:t>[0.5.    1.5</a:t>
            </a:r>
          </a:p>
          <a:p>
            <a:pPr algn="just">
              <a:lnSpc>
                <a:spcPct val="150000"/>
              </a:lnSpc>
            </a:pPr>
            <a:r>
              <a:rPr lang="en-IN" dirty="0">
                <a:latin typeface="Cambria" panose="02040503050406030204" pitchFamily="18" charset="0"/>
              </a:rPr>
              <a:t>  </a:t>
            </a:r>
            <a:r>
              <a:rPr lang="en-IN" dirty="0">
                <a:effectLst/>
                <a:latin typeface="Cambria" panose="02040503050406030204" pitchFamily="18" charset="0"/>
              </a:rPr>
              <a:t>1.5.    4.5]</a:t>
            </a:r>
            <a:endParaRPr lang="en-IN" dirty="0">
              <a:latin typeface="Cambria" panose="02040503050406030204" pitchFamily="18" charset="0"/>
            </a:endParaRPr>
          </a:p>
          <a:p>
            <a:endParaRPr lang="en-US" dirty="0"/>
          </a:p>
        </p:txBody>
      </p:sp>
    </p:spTree>
    <p:extLst>
      <p:ext uri="{BB962C8B-B14F-4D97-AF65-F5344CB8AC3E}">
        <p14:creationId xmlns:p14="http://schemas.microsoft.com/office/powerpoint/2010/main" val="416418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9FB50-1A7B-D223-C35D-3671CF1050A5}"/>
              </a:ext>
            </a:extLst>
          </p:cNvPr>
          <p:cNvSpPr txBox="1"/>
          <p:nvPr/>
        </p:nvSpPr>
        <p:spPr>
          <a:xfrm>
            <a:off x="457200" y="286691"/>
            <a:ext cx="5867400" cy="523220"/>
          </a:xfrm>
          <a:prstGeom prst="rect">
            <a:avLst/>
          </a:prstGeom>
          <a:noFill/>
        </p:spPr>
        <p:txBody>
          <a:bodyPr wrap="square">
            <a:spAutoFit/>
          </a:bodyPr>
          <a:lstStyle/>
          <a:p>
            <a:pPr marL="457200" indent="-457200">
              <a:buFont typeface="Wingdings" pitchFamily="2" charset="2"/>
              <a:buChar char="q"/>
            </a:pPr>
            <a:r>
              <a:rPr lang="en-IN" sz="28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1. Introduction to Vectorization:</a:t>
            </a:r>
            <a:endParaRPr lang="en-IN" sz="2800" b="1" dirty="0">
              <a:solidFill>
                <a:srgbClr val="F7941D"/>
              </a:solidFill>
              <a:latin typeface="Cambria" panose="02040503050406030204" pitchFamily="18" charset="0"/>
            </a:endParaRPr>
          </a:p>
        </p:txBody>
      </p:sp>
      <p:sp>
        <p:nvSpPr>
          <p:cNvPr id="3" name="TextBox 2">
            <a:extLst>
              <a:ext uri="{FF2B5EF4-FFF2-40B4-BE49-F238E27FC236}">
                <a16:creationId xmlns:a16="http://schemas.microsoft.com/office/drawing/2014/main" id="{E40FDA05-8C78-9010-4548-290A783CD1C6}"/>
              </a:ext>
            </a:extLst>
          </p:cNvPr>
          <p:cNvSpPr txBox="1"/>
          <p:nvPr/>
        </p:nvSpPr>
        <p:spPr>
          <a:xfrm>
            <a:off x="685800" y="1007542"/>
            <a:ext cx="10363200" cy="5563767"/>
          </a:xfrm>
          <a:prstGeom prst="rect">
            <a:avLst/>
          </a:prstGeom>
          <a:noFill/>
        </p:spPr>
        <p:txBody>
          <a:bodyPr wrap="square">
            <a:spAutoFit/>
          </a:bodyPr>
          <a:lstStyle/>
          <a:p>
            <a:pPr marL="342900" indent="-342900">
              <a:buFont typeface="Wingdings" pitchFamily="2" charset="2"/>
              <a:buChar char="Ø"/>
            </a:pPr>
            <a:r>
              <a:rPr lang="en-IN" b="1" dirty="0">
                <a:solidFill>
                  <a:srgbClr val="FF0000"/>
                </a:solidFill>
                <a:effectLst/>
                <a:latin typeface="Cambria" panose="02040503050406030204" pitchFamily="18" charset="0"/>
              </a:rPr>
              <a:t>Why we need Vectorization?</a:t>
            </a:r>
          </a:p>
          <a:p>
            <a:endParaRPr lang="en-IN" dirty="0">
              <a:effectLst/>
              <a:latin typeface="Cambria" panose="02040503050406030204" pitchFamily="18" charset="0"/>
            </a:endParaRP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A key requirement is being able to take each data type and represent it as a numerical vector.</a:t>
            </a:r>
            <a:endParaRPr lang="en-IN" dirty="0">
              <a:solidFill>
                <a:srgbClr val="0432FF"/>
              </a:solidFill>
              <a:latin typeface="Cambria" panose="02040503050406030204" pitchFamily="18" charset="0"/>
            </a:endParaRPr>
          </a:p>
          <a:p>
            <a:endParaRPr lang="en-IN" dirty="0">
              <a:solidFill>
                <a:srgbClr val="0432FF"/>
              </a:solidFill>
              <a:effectLst/>
              <a:latin typeface="Cambria" panose="02040503050406030204" pitchFamily="18" charset="0"/>
            </a:endParaRP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Neural networks still need to represent the input data as </a:t>
            </a:r>
            <a:r>
              <a:rPr lang="en-IN" b="1" dirty="0">
                <a:solidFill>
                  <a:srgbClr val="0432FF"/>
                </a:solidFill>
                <a:effectLst/>
                <a:latin typeface="Cambria" panose="02040503050406030204" pitchFamily="18" charset="0"/>
              </a:rPr>
              <a:t>vectors</a:t>
            </a:r>
            <a:r>
              <a:rPr lang="en-IN" dirty="0">
                <a:solidFill>
                  <a:srgbClr val="0432FF"/>
                </a:solidFill>
                <a:effectLst/>
                <a:latin typeface="Cambria" panose="02040503050406030204" pitchFamily="18" charset="0"/>
              </a:rPr>
              <a:t> and </a:t>
            </a:r>
            <a:r>
              <a:rPr lang="en-IN" b="1" dirty="0">
                <a:solidFill>
                  <a:srgbClr val="0432FF"/>
                </a:solidFill>
                <a:effectLst/>
                <a:latin typeface="Cambria" panose="02040503050406030204" pitchFamily="18" charset="0"/>
              </a:rPr>
              <a:t>matrices </a:t>
            </a:r>
            <a:r>
              <a:rPr lang="en-IN" dirty="0">
                <a:solidFill>
                  <a:srgbClr val="0432FF"/>
                </a:solidFill>
                <a:effectLst/>
                <a:latin typeface="Cambria" panose="02040503050406030204" pitchFamily="18" charset="0"/>
              </a:rPr>
              <a:t>because they cannot work directly on </a:t>
            </a:r>
            <a:r>
              <a:rPr lang="en-IN" dirty="0">
                <a:solidFill>
                  <a:srgbClr val="F7941D"/>
                </a:solidFill>
                <a:effectLst/>
                <a:latin typeface="Cambria" panose="02040503050406030204" pitchFamily="18" charset="0"/>
              </a:rPr>
              <a:t>text, graph, and other non-vector/matrix representations. </a:t>
            </a:r>
            <a:endParaRPr lang="en-IN" dirty="0">
              <a:solidFill>
                <a:srgbClr val="F7941D"/>
              </a:solidFill>
              <a:latin typeface="Cambria" panose="02040503050406030204" pitchFamily="18" charset="0"/>
            </a:endParaRPr>
          </a:p>
          <a:p>
            <a:pPr algn="just">
              <a:lnSpc>
                <a:spcPct val="150000"/>
              </a:lnSpc>
            </a:pPr>
            <a:r>
              <a:rPr lang="en-IN" b="1" dirty="0">
                <a:solidFill>
                  <a:srgbClr val="FF0000"/>
                </a:solidFill>
                <a:latin typeface="Cambria" panose="02040503050406030204" pitchFamily="18" charset="0"/>
              </a:rPr>
              <a:t>Note: </a:t>
            </a:r>
            <a:r>
              <a:rPr lang="en-IN" dirty="0">
                <a:solidFill>
                  <a:srgbClr val="0432FF"/>
                </a:solidFill>
                <a:effectLst/>
                <a:latin typeface="Cambria" panose="02040503050406030204" pitchFamily="18" charset="0"/>
              </a:rPr>
              <a:t>The vectorization techniques (along with the data-handling process itself) is core to the process of data science. </a:t>
            </a:r>
            <a:endParaRPr lang="en-IN" dirty="0">
              <a:solidFill>
                <a:srgbClr val="0432FF"/>
              </a:solidFill>
              <a:latin typeface="Cambria" panose="02040503050406030204" pitchFamily="18" charset="0"/>
            </a:endParaRPr>
          </a:p>
          <a:p>
            <a:pPr marL="342900" indent="-342900" algn="just">
              <a:lnSpc>
                <a:spcPct val="150000"/>
              </a:lnSpc>
              <a:buFont typeface="Wingdings" pitchFamily="2" charset="2"/>
              <a:buChar char="Ø"/>
            </a:pPr>
            <a:endParaRPr lang="en-IN" dirty="0">
              <a:solidFill>
                <a:srgbClr val="F7941D"/>
              </a:solidFill>
              <a:latin typeface="Cambria" panose="02040503050406030204" pitchFamily="18" charset="0"/>
            </a:endParaRPr>
          </a:p>
        </p:txBody>
      </p:sp>
    </p:spTree>
    <p:extLst>
      <p:ext uri="{BB962C8B-B14F-4D97-AF65-F5344CB8AC3E}">
        <p14:creationId xmlns:p14="http://schemas.microsoft.com/office/powerpoint/2010/main" val="137283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C79E6-91B8-B9B5-7408-FBD728D30778}"/>
              </a:ext>
            </a:extLst>
          </p:cNvPr>
          <p:cNvSpPr txBox="1"/>
          <p:nvPr/>
        </p:nvSpPr>
        <p:spPr>
          <a:xfrm>
            <a:off x="304800" y="304800"/>
            <a:ext cx="6781800" cy="461665"/>
          </a:xfrm>
          <a:prstGeom prst="rect">
            <a:avLst/>
          </a:prstGeom>
          <a:noFill/>
        </p:spPr>
        <p:txBody>
          <a:bodyPr wrap="square">
            <a:spAutoFit/>
          </a:bodyPr>
          <a:lstStyle/>
          <a:p>
            <a:pPr marL="342900" indent="-342900">
              <a:buFont typeface="Wingdings" pitchFamily="2" charset="2"/>
              <a:buChar char="q"/>
            </a:pP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3</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 </a:t>
            </a:r>
            <a:r>
              <a:rPr lang="en-IN" b="1" dirty="0">
                <a:solidFill>
                  <a:srgbClr val="FF9300"/>
                </a:solidFill>
                <a:latin typeface="Cambria" panose="02040503050406030204" pitchFamily="18" charset="0"/>
                <a:ea typeface="Calibri" panose="020F0502020204030204" pitchFamily="34" charset="0"/>
                <a:cs typeface="Calibri" panose="020F0502020204030204" pitchFamily="34" charset="0"/>
              </a:rPr>
              <a:t>F</a:t>
            </a:r>
            <a:r>
              <a:rPr lang="en-IN" b="1" dirty="0">
                <a:solidFill>
                  <a:srgbClr val="FF9300"/>
                </a:solidFill>
                <a:effectLst/>
                <a:latin typeface="Cambria" panose="02040503050406030204" pitchFamily="18" charset="0"/>
                <a:ea typeface="Calibri" panose="020F0502020204030204" pitchFamily="34" charset="0"/>
                <a:cs typeface="Calibri" panose="020F0502020204030204" pitchFamily="34" charset="0"/>
              </a:rPr>
              <a:t>eature engineering and Normalization </a:t>
            </a:r>
            <a:endParaRPr lang="en-US" dirty="0">
              <a:solidFill>
                <a:srgbClr val="FF9300"/>
              </a:solidFill>
            </a:endParaRPr>
          </a:p>
        </p:txBody>
      </p:sp>
      <p:sp>
        <p:nvSpPr>
          <p:cNvPr id="4" name="TextBox 3">
            <a:extLst>
              <a:ext uri="{FF2B5EF4-FFF2-40B4-BE49-F238E27FC236}">
                <a16:creationId xmlns:a16="http://schemas.microsoft.com/office/drawing/2014/main" id="{B41A38C8-9434-94C1-AEEB-7209BF10FF34}"/>
              </a:ext>
            </a:extLst>
          </p:cNvPr>
          <p:cNvSpPr txBox="1"/>
          <p:nvPr/>
        </p:nvSpPr>
        <p:spPr>
          <a:xfrm>
            <a:off x="685800" y="1295400"/>
            <a:ext cx="10591800" cy="2239780"/>
          </a:xfrm>
          <a:prstGeom prst="rect">
            <a:avLst/>
          </a:prstGeom>
          <a:noFill/>
        </p:spPr>
        <p:txBody>
          <a:bodyPr wrap="square">
            <a:spAutoFit/>
          </a:bodyPr>
          <a:lstStyle/>
          <a:p>
            <a:pPr algn="just">
              <a:lnSpc>
                <a:spcPct val="150000"/>
              </a:lnSpc>
            </a:pPr>
            <a:r>
              <a:rPr lang="en-IN" b="1" dirty="0">
                <a:solidFill>
                  <a:srgbClr val="C00000"/>
                </a:solidFill>
                <a:effectLst/>
                <a:latin typeface="Cambria" panose="02040503050406030204" pitchFamily="18" charset="0"/>
              </a:rPr>
              <a:t>Principal component analysis </a:t>
            </a:r>
            <a:r>
              <a:rPr lang="en-IN" dirty="0">
                <a:solidFill>
                  <a:srgbClr val="0432FF"/>
                </a:solidFill>
                <a:effectLst/>
                <a:latin typeface="Cambria" panose="02040503050406030204" pitchFamily="18" charset="0"/>
              </a:rPr>
              <a:t>is a method to convert data in a dataset (which is possibly correlated) into a dataset of linearly uncorrelated variables. </a:t>
            </a:r>
          </a:p>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This method uses an orthogonal transformation to perform the transformation and produces a set of principal components.      </a:t>
            </a:r>
            <a:r>
              <a:rPr lang="en-IN" dirty="0">
                <a:solidFill>
                  <a:srgbClr val="FF0000"/>
                </a:solidFill>
                <a:effectLst/>
                <a:latin typeface="Cambria" panose="02040503050406030204" pitchFamily="18" charset="0"/>
              </a:rPr>
              <a:t>or</a:t>
            </a:r>
            <a:endParaRPr lang="en-IN" dirty="0">
              <a:solidFill>
                <a:srgbClr val="FF0000"/>
              </a:solidFill>
              <a:latin typeface="Cambria" panose="02040503050406030204" pitchFamily="18" charset="0"/>
            </a:endParaRPr>
          </a:p>
        </p:txBody>
      </p:sp>
      <p:sp>
        <p:nvSpPr>
          <p:cNvPr id="6" name="TextBox 5">
            <a:extLst>
              <a:ext uri="{FF2B5EF4-FFF2-40B4-BE49-F238E27FC236}">
                <a16:creationId xmlns:a16="http://schemas.microsoft.com/office/drawing/2014/main" id="{88F5E219-0CFD-A893-70AA-900397C739D8}"/>
              </a:ext>
            </a:extLst>
          </p:cNvPr>
          <p:cNvSpPr txBox="1"/>
          <p:nvPr/>
        </p:nvSpPr>
        <p:spPr>
          <a:xfrm>
            <a:off x="282844" y="3657600"/>
            <a:ext cx="11828816" cy="2239780"/>
          </a:xfrm>
          <a:prstGeom prst="rect">
            <a:avLst/>
          </a:prstGeom>
          <a:noFill/>
        </p:spPr>
        <p:txBody>
          <a:bodyPr wrap="square" rtlCol="0">
            <a:spAutoFit/>
          </a:bodyPr>
          <a:lstStyle/>
          <a:p>
            <a:pPr marL="342900" indent="-342900" algn="just">
              <a:lnSpc>
                <a:spcPct val="150000"/>
              </a:lnSpc>
              <a:buFont typeface="Wingdings" pitchFamily="2" charset="2"/>
              <a:buChar char="Ø"/>
            </a:pPr>
            <a:r>
              <a:rPr lang="en-IN" dirty="0">
                <a:solidFill>
                  <a:srgbClr val="0432FF"/>
                </a:solidFill>
                <a:latin typeface="Cambria" panose="02040503050406030204" pitchFamily="18" charset="0"/>
              </a:rPr>
              <a:t>The Principal Component Analysis is </a:t>
            </a:r>
            <a:r>
              <a:rPr lang="en-IN" b="1" dirty="0">
                <a:solidFill>
                  <a:srgbClr val="0432FF"/>
                </a:solidFill>
                <a:latin typeface="Cambria" panose="02040503050406030204" pitchFamily="18" charset="0"/>
              </a:rPr>
              <a:t>a popular unsupervised learning technique for reducing the dimensionality of data</a:t>
            </a:r>
            <a:r>
              <a:rPr lang="en-IN" dirty="0">
                <a:solidFill>
                  <a:srgbClr val="0432FF"/>
                </a:solidFill>
                <a:latin typeface="Cambria" panose="02040503050406030204" pitchFamily="18" charset="0"/>
              </a:rPr>
              <a:t>. It increases interpretability yet, at the same time, it minimizes information loss. It helps to find the most significant features in a dataset and makes the data easy for plotting in 2D and 3D.</a:t>
            </a:r>
            <a:endParaRPr lang="en-US" dirty="0">
              <a:solidFill>
                <a:srgbClr val="0432FF"/>
              </a:solidFill>
              <a:latin typeface="Cambria" panose="02040503050406030204" pitchFamily="18" charset="0"/>
            </a:endParaRPr>
          </a:p>
        </p:txBody>
      </p:sp>
    </p:spTree>
    <p:extLst>
      <p:ext uri="{BB962C8B-B14F-4D97-AF65-F5344CB8AC3E}">
        <p14:creationId xmlns:p14="http://schemas.microsoft.com/office/powerpoint/2010/main" val="420138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9FB50-1A7B-D223-C35D-3671CF1050A5}"/>
              </a:ext>
            </a:extLst>
          </p:cNvPr>
          <p:cNvSpPr txBox="1"/>
          <p:nvPr/>
        </p:nvSpPr>
        <p:spPr>
          <a:xfrm>
            <a:off x="381000" y="228600"/>
            <a:ext cx="6781800" cy="523220"/>
          </a:xfrm>
          <a:prstGeom prst="rect">
            <a:avLst/>
          </a:prstGeom>
          <a:noFill/>
        </p:spPr>
        <p:txBody>
          <a:bodyPr wrap="square">
            <a:spAutoFit/>
          </a:bodyPr>
          <a:lstStyle/>
          <a:p>
            <a:pPr marL="457200" indent="-457200">
              <a:buFont typeface="Wingdings" pitchFamily="2" charset="2"/>
              <a:buChar char="q"/>
            </a:pPr>
            <a:r>
              <a:rPr lang="en-IN" sz="28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Introduction to Vectorization:</a:t>
            </a:r>
            <a:endParaRPr lang="en-IN" sz="2800" b="1" dirty="0">
              <a:solidFill>
                <a:srgbClr val="F7941D"/>
              </a:solidFill>
              <a:latin typeface="Cambria" panose="02040503050406030204" pitchFamily="18" charset="0"/>
            </a:endParaRPr>
          </a:p>
        </p:txBody>
      </p:sp>
      <p:sp>
        <p:nvSpPr>
          <p:cNvPr id="3" name="TextBox 2">
            <a:extLst>
              <a:ext uri="{FF2B5EF4-FFF2-40B4-BE49-F238E27FC236}">
                <a16:creationId xmlns:a16="http://schemas.microsoft.com/office/drawing/2014/main" id="{E40FDA05-8C78-9010-4548-290A783CD1C6}"/>
              </a:ext>
            </a:extLst>
          </p:cNvPr>
          <p:cNvSpPr txBox="1"/>
          <p:nvPr/>
        </p:nvSpPr>
        <p:spPr>
          <a:xfrm>
            <a:off x="914400" y="767318"/>
            <a:ext cx="10363200" cy="6001643"/>
          </a:xfrm>
          <a:prstGeom prst="rect">
            <a:avLst/>
          </a:prstGeom>
          <a:noFill/>
        </p:spPr>
        <p:txBody>
          <a:bodyPr wrap="square">
            <a:spAutoFit/>
          </a:bodyPr>
          <a:lstStyle/>
          <a:p>
            <a:pPr marL="342900" indent="-342900">
              <a:buFont typeface="Wingdings" pitchFamily="2" charset="2"/>
              <a:buChar char="Ø"/>
            </a:pPr>
            <a:r>
              <a:rPr lang="en-IN" b="1" dirty="0">
                <a:solidFill>
                  <a:srgbClr val="FF0000"/>
                </a:solidFill>
                <a:effectLst/>
                <a:latin typeface="Cambria" panose="02040503050406030204" pitchFamily="18" charset="0"/>
              </a:rPr>
              <a:t>What is Vectorization?</a:t>
            </a:r>
          </a:p>
          <a:p>
            <a:pPr marL="342900" indent="-342900">
              <a:buFont typeface="Wingdings" pitchFamily="2" charset="2"/>
              <a:buChar char="Ø"/>
            </a:pPr>
            <a:endParaRPr lang="en-IN" dirty="0">
              <a:effectLst/>
              <a:latin typeface="Cambria" panose="02040503050406030204" pitchFamily="18" charset="0"/>
            </a:endParaRPr>
          </a:p>
          <a:p>
            <a:pPr marL="342900" indent="-342900">
              <a:lnSpc>
                <a:spcPct val="150000"/>
              </a:lnSpc>
              <a:buFont typeface="Wingdings" pitchFamily="2" charset="2"/>
              <a:buChar char="v"/>
            </a:pPr>
            <a:r>
              <a:rPr lang="en-IN" b="1" dirty="0">
                <a:solidFill>
                  <a:srgbClr val="F7941D"/>
                </a:solidFill>
                <a:effectLst/>
                <a:latin typeface="Cambria" panose="02040503050406030204" pitchFamily="18" charset="0"/>
              </a:rPr>
              <a:t>Def1: </a:t>
            </a:r>
            <a:r>
              <a:rPr lang="en-IN" dirty="0">
                <a:solidFill>
                  <a:srgbClr val="0432FF"/>
                </a:solidFill>
                <a:effectLst/>
                <a:latin typeface="Cambria" panose="02040503050406030204" pitchFamily="18" charset="0"/>
              </a:rPr>
              <a:t>Vectorization is jargon for a classic approach of converting input data from its raw format (i.e. text, image) into vectors of real numbers.</a:t>
            </a:r>
          </a:p>
          <a:p>
            <a:pPr marL="342900" indent="-342900" algn="just">
              <a:lnSpc>
                <a:spcPct val="150000"/>
              </a:lnSpc>
              <a:buFont typeface="Wingdings" pitchFamily="2" charset="2"/>
              <a:buChar char="v"/>
            </a:pPr>
            <a:r>
              <a:rPr lang="en-IN" sz="2200" b="1" dirty="0">
                <a:solidFill>
                  <a:srgbClr val="F7941D"/>
                </a:solidFill>
                <a:latin typeface="Cambria" panose="02040503050406030204" pitchFamily="18" charset="0"/>
              </a:rPr>
              <a:t>Def2: </a:t>
            </a:r>
            <a:r>
              <a:rPr lang="en-IN" sz="2200" dirty="0">
                <a:solidFill>
                  <a:srgbClr val="0432FF"/>
                </a:solidFill>
                <a:latin typeface="Cambria" panose="02040503050406030204" pitchFamily="18" charset="0"/>
              </a:rPr>
              <a:t>To convert the text data into numerical data, we need some smart ways which are known as vectorization, or in the NLP world, it is known as Word embeddings. Therefore, </a:t>
            </a:r>
            <a:r>
              <a:rPr lang="en-IN" sz="2200" dirty="0">
                <a:solidFill>
                  <a:srgbClr val="EF0705"/>
                </a:solidFill>
                <a:latin typeface="Cambria" panose="02040503050406030204" pitchFamily="18" charset="0"/>
              </a:rPr>
              <a:t>Vectorization or word embedding is </a:t>
            </a:r>
            <a:r>
              <a:rPr lang="en-IN" sz="2200" b="1" dirty="0">
                <a:solidFill>
                  <a:srgbClr val="EF0705"/>
                </a:solidFill>
                <a:latin typeface="Cambria" panose="02040503050406030204" pitchFamily="18" charset="0"/>
              </a:rPr>
              <a:t>the process of converting text data to numerical vectors</a:t>
            </a:r>
            <a:r>
              <a:rPr lang="en-IN" sz="2200" dirty="0">
                <a:solidFill>
                  <a:srgbClr val="EF0705"/>
                </a:solidFill>
                <a:latin typeface="Cambria" panose="02040503050406030204" pitchFamily="18" charset="0"/>
              </a:rPr>
              <a:t>.</a:t>
            </a:r>
            <a:endParaRPr lang="en-IN" sz="2200" dirty="0">
              <a:solidFill>
                <a:srgbClr val="EF0705"/>
              </a:solidFill>
              <a:effectLst/>
              <a:latin typeface="Cambria" panose="02040503050406030204" pitchFamily="18" charset="0"/>
            </a:endParaRPr>
          </a:p>
          <a:p>
            <a:pPr marL="342900" indent="-342900" algn="just">
              <a:lnSpc>
                <a:spcPct val="150000"/>
              </a:lnSpc>
              <a:buFont typeface="Wingdings" pitchFamily="2" charset="2"/>
              <a:buChar char="v"/>
            </a:pPr>
            <a:r>
              <a:rPr lang="en-IN" dirty="0">
                <a:solidFill>
                  <a:srgbClr val="0432FF"/>
                </a:solidFill>
                <a:effectLst/>
                <a:latin typeface="Cambria" panose="02040503050406030204" pitchFamily="18" charset="0"/>
              </a:rPr>
              <a:t>In Machine Learning or Deep Learning, vectorization is a step in feature extraction. The idea is to get some distinct features out of the text for the model to train on, by converting text to numerical vectors.</a:t>
            </a:r>
            <a:endParaRPr lang="en-IN" dirty="0">
              <a:solidFill>
                <a:srgbClr val="0432FF"/>
              </a:solidFill>
              <a:latin typeface="Cambria" panose="02040503050406030204" pitchFamily="18" charset="0"/>
            </a:endParaRPr>
          </a:p>
          <a:p>
            <a:r>
              <a:rPr lang="en-IN" dirty="0">
                <a:latin typeface="Cambria" panose="02040503050406030204" pitchFamily="18" charset="0"/>
              </a:rPr>
              <a:t> </a:t>
            </a:r>
            <a:endParaRPr lang="en-IN" dirty="0">
              <a:effectLst/>
              <a:latin typeface="Cambria" panose="02040503050406030204" pitchFamily="18" charset="0"/>
            </a:endParaRPr>
          </a:p>
        </p:txBody>
      </p:sp>
    </p:spTree>
    <p:extLst>
      <p:ext uri="{BB962C8B-B14F-4D97-AF65-F5344CB8AC3E}">
        <p14:creationId xmlns:p14="http://schemas.microsoft.com/office/powerpoint/2010/main" val="98384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FDA05-8C78-9010-4548-290A783CD1C6}"/>
              </a:ext>
            </a:extLst>
          </p:cNvPr>
          <p:cNvSpPr txBox="1"/>
          <p:nvPr/>
        </p:nvSpPr>
        <p:spPr>
          <a:xfrm>
            <a:off x="685800" y="851191"/>
            <a:ext cx="10744200" cy="5563767"/>
          </a:xfrm>
          <a:prstGeom prst="rect">
            <a:avLst/>
          </a:prstGeom>
          <a:noFill/>
        </p:spPr>
        <p:txBody>
          <a:bodyPr wrap="square">
            <a:spAutoFit/>
          </a:bodyPr>
          <a:lstStyle/>
          <a:p>
            <a:pPr marL="342900" indent="-342900" algn="just">
              <a:lnSpc>
                <a:spcPct val="150000"/>
              </a:lnSpc>
              <a:buFont typeface="Wingdings" pitchFamily="2" charset="2"/>
              <a:buChar char="Ø"/>
            </a:pPr>
            <a:r>
              <a:rPr lang="en-IN" dirty="0">
                <a:solidFill>
                  <a:srgbClr val="0432FF"/>
                </a:solidFill>
                <a:effectLst/>
                <a:latin typeface="Cambria" panose="02040503050406030204" pitchFamily="18" charset="0"/>
              </a:rPr>
              <a:t>The deep learning model exercise its work depending on how well we vectorising our input data. </a:t>
            </a:r>
          </a:p>
          <a:p>
            <a:pPr>
              <a:lnSpc>
                <a:spcPct val="150000"/>
              </a:lnSpc>
            </a:pPr>
            <a:r>
              <a:rPr lang="en-IN" dirty="0">
                <a:solidFill>
                  <a:srgbClr val="FF9300"/>
                </a:solidFill>
                <a:effectLst/>
                <a:latin typeface="Cambria" panose="02040503050406030204" pitchFamily="18" charset="0"/>
              </a:rPr>
              <a:t>Usually Input data can come in many forms, including: </a:t>
            </a:r>
            <a:endParaRPr lang="en-IN" dirty="0">
              <a:solidFill>
                <a:srgbClr val="FF9300"/>
              </a:solidFill>
              <a:latin typeface="Cambria" panose="02040503050406030204" pitchFamily="18" charset="0"/>
            </a:endParaRPr>
          </a:p>
          <a:p>
            <a:pPr marL="342900" indent="-342900">
              <a:lnSpc>
                <a:spcPct val="150000"/>
              </a:lnSpc>
              <a:buFont typeface="Wingdings" pitchFamily="2" charset="2"/>
              <a:buChar char="ü"/>
            </a:pPr>
            <a:r>
              <a:rPr lang="en-IN" b="1" dirty="0">
                <a:solidFill>
                  <a:srgbClr val="00B050"/>
                </a:solidFill>
                <a:effectLst/>
                <a:latin typeface="Cambria" panose="02040503050406030204" pitchFamily="18" charset="0"/>
              </a:rPr>
              <a:t>Columnar CSV data </a:t>
            </a:r>
          </a:p>
          <a:p>
            <a:pPr marL="342900" indent="-342900">
              <a:lnSpc>
                <a:spcPct val="150000"/>
              </a:lnSpc>
              <a:buFont typeface="Wingdings" pitchFamily="2" charset="2"/>
              <a:buChar char="ü"/>
            </a:pPr>
            <a:r>
              <a:rPr lang="en-IN" b="1" dirty="0">
                <a:solidFill>
                  <a:srgbClr val="00B050"/>
                </a:solidFill>
                <a:effectLst/>
                <a:latin typeface="Cambria" panose="02040503050406030204" pitchFamily="18" charset="0"/>
              </a:rPr>
              <a:t>Text documents</a:t>
            </a:r>
          </a:p>
          <a:p>
            <a:pPr marL="342900" indent="-342900">
              <a:lnSpc>
                <a:spcPct val="150000"/>
              </a:lnSpc>
              <a:buFont typeface="Wingdings" pitchFamily="2" charset="2"/>
              <a:buChar char="ü"/>
            </a:pPr>
            <a:r>
              <a:rPr lang="en-IN" b="1" dirty="0">
                <a:solidFill>
                  <a:srgbClr val="00B050"/>
                </a:solidFill>
                <a:effectLst/>
                <a:latin typeface="Cambria" panose="02040503050406030204" pitchFamily="18" charset="0"/>
              </a:rPr>
              <a:t>Image data</a:t>
            </a:r>
            <a:endParaRPr lang="en-IN" b="1" dirty="0">
              <a:solidFill>
                <a:srgbClr val="00B050"/>
              </a:solidFill>
              <a:latin typeface="Cambria" panose="02040503050406030204" pitchFamily="18" charset="0"/>
            </a:endParaRPr>
          </a:p>
          <a:p>
            <a:pPr marL="342900" indent="-342900">
              <a:lnSpc>
                <a:spcPct val="150000"/>
              </a:lnSpc>
              <a:buFont typeface="Wingdings" pitchFamily="2" charset="2"/>
              <a:buChar char="ü"/>
            </a:pPr>
            <a:r>
              <a:rPr lang="en-IN" b="1" dirty="0">
                <a:solidFill>
                  <a:srgbClr val="00B050"/>
                </a:solidFill>
                <a:effectLst/>
                <a:latin typeface="Cambria" panose="02040503050406030204" pitchFamily="18" charset="0"/>
              </a:rPr>
              <a:t>Audio data </a:t>
            </a:r>
            <a:endParaRPr lang="en-IN" b="1" dirty="0">
              <a:solidFill>
                <a:srgbClr val="00B050"/>
              </a:solidFill>
              <a:latin typeface="Cambria" panose="02040503050406030204" pitchFamily="18" charset="0"/>
            </a:endParaRPr>
          </a:p>
          <a:p>
            <a:pPr marL="342900" indent="-342900">
              <a:lnSpc>
                <a:spcPct val="150000"/>
              </a:lnSpc>
              <a:buFont typeface="Wingdings" pitchFamily="2" charset="2"/>
              <a:buChar char="ü"/>
            </a:pPr>
            <a:r>
              <a:rPr lang="en-IN" b="1" dirty="0">
                <a:solidFill>
                  <a:srgbClr val="00B050"/>
                </a:solidFill>
                <a:effectLst/>
                <a:latin typeface="Cambria" panose="02040503050406030204" pitchFamily="18" charset="0"/>
              </a:rPr>
              <a:t>Video data</a:t>
            </a:r>
          </a:p>
          <a:p>
            <a:pPr marL="342900" indent="-342900">
              <a:lnSpc>
                <a:spcPct val="150000"/>
              </a:lnSpc>
              <a:buFont typeface="Wingdings" pitchFamily="2" charset="2"/>
              <a:buChar char="ü"/>
            </a:pPr>
            <a:r>
              <a:rPr lang="en-IN" b="1" dirty="0">
                <a:solidFill>
                  <a:srgbClr val="00B050"/>
                </a:solidFill>
                <a:effectLst/>
                <a:latin typeface="Cambria" panose="02040503050406030204" pitchFamily="18" charset="0"/>
              </a:rPr>
              <a:t>Sequential data </a:t>
            </a:r>
          </a:p>
          <a:p>
            <a:pPr marL="342900" indent="-342900">
              <a:lnSpc>
                <a:spcPct val="150000"/>
              </a:lnSpc>
              <a:buFont typeface="Wingdings" pitchFamily="2" charset="2"/>
              <a:buChar char="ü"/>
            </a:pPr>
            <a:r>
              <a:rPr lang="en-IN" b="1" dirty="0">
                <a:solidFill>
                  <a:srgbClr val="00B050"/>
                </a:solidFill>
                <a:effectLst/>
                <a:latin typeface="Cambria" panose="02040503050406030204" pitchFamily="18" charset="0"/>
              </a:rPr>
              <a:t>Time Series Data </a:t>
            </a:r>
            <a:endParaRPr lang="en-IN" b="1" dirty="0">
              <a:solidFill>
                <a:srgbClr val="00B050"/>
              </a:solidFill>
              <a:latin typeface="Cambria" panose="02040503050406030204" pitchFamily="18" charset="0"/>
            </a:endParaRPr>
          </a:p>
        </p:txBody>
      </p:sp>
      <p:sp>
        <p:nvSpPr>
          <p:cNvPr id="7" name="TextBox 6">
            <a:extLst>
              <a:ext uri="{FF2B5EF4-FFF2-40B4-BE49-F238E27FC236}">
                <a16:creationId xmlns:a16="http://schemas.microsoft.com/office/drawing/2014/main" id="{086D6A91-11F2-9D4E-E4C7-C05C0C14F66D}"/>
              </a:ext>
            </a:extLst>
          </p:cNvPr>
          <p:cNvSpPr txBox="1"/>
          <p:nvPr/>
        </p:nvSpPr>
        <p:spPr>
          <a:xfrm>
            <a:off x="685800" y="389526"/>
            <a:ext cx="6098582" cy="461665"/>
          </a:xfrm>
          <a:prstGeom prst="rect">
            <a:avLst/>
          </a:prstGeom>
          <a:noFill/>
        </p:spPr>
        <p:txBody>
          <a:bodyPr wrap="square">
            <a:spAutoFit/>
          </a:bodyPr>
          <a:lstStyle/>
          <a:p>
            <a:pPr marL="342900" indent="-342900">
              <a:buFont typeface="Wingdings" pitchFamily="2" charset="2"/>
              <a:buChar char="q"/>
            </a:pPr>
            <a:r>
              <a:rPr lang="en-IN" sz="24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Introduction to Vectorization</a:t>
            </a:r>
            <a:endParaRPr lang="en-US" dirty="0"/>
          </a:p>
        </p:txBody>
      </p:sp>
    </p:spTree>
    <p:extLst>
      <p:ext uri="{BB962C8B-B14F-4D97-AF65-F5344CB8AC3E}">
        <p14:creationId xmlns:p14="http://schemas.microsoft.com/office/powerpoint/2010/main" val="158169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9FB50-1A7B-D223-C35D-3671CF1050A5}"/>
              </a:ext>
            </a:extLst>
          </p:cNvPr>
          <p:cNvSpPr txBox="1"/>
          <p:nvPr/>
        </p:nvSpPr>
        <p:spPr>
          <a:xfrm>
            <a:off x="457200" y="304800"/>
            <a:ext cx="7086600" cy="523220"/>
          </a:xfrm>
          <a:prstGeom prst="rect">
            <a:avLst/>
          </a:prstGeom>
          <a:noFill/>
        </p:spPr>
        <p:txBody>
          <a:bodyPr wrap="square">
            <a:spAutoFit/>
          </a:bodyPr>
          <a:lstStyle/>
          <a:p>
            <a:pPr marL="457200" indent="-457200">
              <a:buFont typeface="Wingdings" pitchFamily="2" charset="2"/>
              <a:buChar char="q"/>
            </a:pPr>
            <a:r>
              <a:rPr lang="en-IN" sz="28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Introduction to Vectorization:</a:t>
            </a:r>
            <a:endParaRPr lang="en-IN" sz="2800" b="1" dirty="0">
              <a:solidFill>
                <a:srgbClr val="F7941D"/>
              </a:solidFill>
              <a:latin typeface="Cambria" panose="02040503050406030204" pitchFamily="18" charset="0"/>
            </a:endParaRPr>
          </a:p>
        </p:txBody>
      </p:sp>
      <p:sp>
        <p:nvSpPr>
          <p:cNvPr id="4" name="TextBox 3">
            <a:extLst>
              <a:ext uri="{FF2B5EF4-FFF2-40B4-BE49-F238E27FC236}">
                <a16:creationId xmlns:a16="http://schemas.microsoft.com/office/drawing/2014/main" id="{985BF77F-CC2C-450B-23AC-9247EA706D64}"/>
              </a:ext>
            </a:extLst>
          </p:cNvPr>
          <p:cNvSpPr txBox="1"/>
          <p:nvPr/>
        </p:nvSpPr>
        <p:spPr>
          <a:xfrm>
            <a:off x="609600" y="1066800"/>
            <a:ext cx="10668000" cy="5663089"/>
          </a:xfrm>
          <a:prstGeom prst="rect">
            <a:avLst/>
          </a:prstGeom>
          <a:noFill/>
        </p:spPr>
        <p:txBody>
          <a:bodyPr wrap="square">
            <a:spAutoFit/>
          </a:bodyPr>
          <a:lstStyle/>
          <a:p>
            <a:r>
              <a:rPr lang="en-IN" b="1" dirty="0">
                <a:solidFill>
                  <a:srgbClr val="FF0000"/>
                </a:solidFill>
                <a:effectLst/>
                <a:latin typeface="Cambria" panose="02040503050406030204" pitchFamily="18" charset="0"/>
              </a:rPr>
              <a:t>Ex:1.</a:t>
            </a:r>
            <a:r>
              <a:rPr lang="en-IN" dirty="0">
                <a:solidFill>
                  <a:srgbClr val="0432FF"/>
                </a:solidFill>
                <a:effectLst/>
                <a:latin typeface="Cambria" panose="02040503050406030204" pitchFamily="18" charset="0"/>
              </a:rPr>
              <a:t>In the following input data, we see an example of </a:t>
            </a:r>
            <a:r>
              <a:rPr lang="en-IN" b="1" dirty="0">
                <a:solidFill>
                  <a:srgbClr val="0432FF"/>
                </a:solidFill>
                <a:effectLst/>
                <a:latin typeface="Cambria" panose="02040503050406030204" pitchFamily="18" charset="0"/>
              </a:rPr>
              <a:t>columnar CSV </a:t>
            </a:r>
            <a:r>
              <a:rPr lang="en-IN" dirty="0">
                <a:solidFill>
                  <a:srgbClr val="0432FF"/>
                </a:solidFill>
                <a:effectLst/>
                <a:latin typeface="Cambria" panose="02040503050406030204" pitchFamily="18" charset="0"/>
              </a:rPr>
              <a:t>data in the raw </a:t>
            </a:r>
            <a:r>
              <a:rPr lang="en-IN" dirty="0">
                <a:solidFill>
                  <a:srgbClr val="FF0000"/>
                </a:solidFill>
                <a:effectLst/>
                <a:latin typeface="Cambria" panose="02040503050406030204" pitchFamily="18" charset="0"/>
              </a:rPr>
              <a:t>iris </a:t>
            </a:r>
            <a:r>
              <a:rPr lang="en-IN" dirty="0">
                <a:solidFill>
                  <a:srgbClr val="0432FF"/>
                </a:solidFill>
                <a:effectLst/>
                <a:latin typeface="Cambria" panose="02040503050406030204" pitchFamily="18" charset="0"/>
              </a:rPr>
              <a:t>dataset</a:t>
            </a:r>
            <a:endParaRPr lang="en-IN" dirty="0">
              <a:solidFill>
                <a:srgbClr val="0432FF"/>
              </a:solidFill>
              <a:latin typeface="Cambria" panose="02040503050406030204" pitchFamily="18" charset="0"/>
            </a:endParaRPr>
          </a:p>
          <a:p>
            <a:pPr>
              <a:spcAft>
                <a:spcPts val="600"/>
              </a:spcAft>
            </a:pPr>
            <a:r>
              <a:rPr lang="en-IN" sz="2400" dirty="0">
                <a:effectLst/>
                <a:latin typeface="UbuntuMono"/>
              </a:rPr>
              <a:t>5.1,3.5,1.4,0.2,Iris-setosa </a:t>
            </a:r>
          </a:p>
          <a:p>
            <a:pPr>
              <a:spcAft>
                <a:spcPts val="600"/>
              </a:spcAft>
            </a:pPr>
            <a:r>
              <a:rPr lang="en-IN" sz="2400" dirty="0">
                <a:effectLst/>
                <a:latin typeface="UbuntuMono"/>
              </a:rPr>
              <a:t>4.9,3.0,1.4,0.2,Iris-setosa </a:t>
            </a:r>
          </a:p>
          <a:p>
            <a:pPr>
              <a:spcAft>
                <a:spcPts val="600"/>
              </a:spcAft>
            </a:pPr>
            <a:r>
              <a:rPr lang="en-IN" sz="2400" dirty="0">
                <a:effectLst/>
                <a:latin typeface="UbuntuMono"/>
              </a:rPr>
              <a:t>4.7,3.2,1.3,0.2,Iris-setosa </a:t>
            </a:r>
          </a:p>
          <a:p>
            <a:pPr>
              <a:spcAft>
                <a:spcPts val="600"/>
              </a:spcAft>
            </a:pPr>
            <a:r>
              <a:rPr lang="en-IN" sz="2400" dirty="0">
                <a:effectLst/>
                <a:latin typeface="UbuntuMono"/>
              </a:rPr>
              <a:t>7.0,3.2,4.7,1.4,Iris-versicolor </a:t>
            </a:r>
          </a:p>
          <a:p>
            <a:pPr>
              <a:spcAft>
                <a:spcPts val="600"/>
              </a:spcAft>
            </a:pPr>
            <a:r>
              <a:rPr lang="en-IN" sz="2400" dirty="0">
                <a:effectLst/>
                <a:latin typeface="UbuntuMono"/>
              </a:rPr>
              <a:t>6.4,3.2,4.5,1.5,Iris-versicolor </a:t>
            </a:r>
          </a:p>
          <a:p>
            <a:pPr>
              <a:spcAft>
                <a:spcPts val="600"/>
              </a:spcAft>
            </a:pPr>
            <a:r>
              <a:rPr lang="en-IN" sz="2400" dirty="0">
                <a:effectLst/>
                <a:latin typeface="UbuntuMono"/>
              </a:rPr>
              <a:t>6.9,3.1,4.9,1.5,Iris-versicolor </a:t>
            </a:r>
          </a:p>
          <a:p>
            <a:pPr>
              <a:spcAft>
                <a:spcPts val="600"/>
              </a:spcAft>
            </a:pPr>
            <a:r>
              <a:rPr lang="en-IN" sz="2400" dirty="0">
                <a:effectLst/>
                <a:latin typeface="UbuntuMono"/>
              </a:rPr>
              <a:t>5.5,2.3,4.0,1.3,Iris-versicolor </a:t>
            </a:r>
          </a:p>
          <a:p>
            <a:pPr>
              <a:spcAft>
                <a:spcPts val="600"/>
              </a:spcAft>
            </a:pPr>
            <a:r>
              <a:rPr lang="en-IN" sz="2400" dirty="0">
                <a:effectLst/>
                <a:latin typeface="UbuntuMono"/>
              </a:rPr>
              <a:t>6.5,2.8,4.6,1.5,Iris-versicolor </a:t>
            </a:r>
          </a:p>
          <a:p>
            <a:pPr>
              <a:spcAft>
                <a:spcPts val="600"/>
              </a:spcAft>
            </a:pPr>
            <a:r>
              <a:rPr lang="en-IN" sz="2400" dirty="0">
                <a:effectLst/>
                <a:latin typeface="UbuntuMono"/>
              </a:rPr>
              <a:t>6.3,3.3,6.0,2.5,Iris-virginica </a:t>
            </a:r>
          </a:p>
          <a:p>
            <a:pPr>
              <a:spcAft>
                <a:spcPts val="600"/>
              </a:spcAft>
            </a:pPr>
            <a:r>
              <a:rPr lang="en-IN" sz="2400" dirty="0">
                <a:effectLst/>
                <a:latin typeface="UbuntuMono"/>
              </a:rPr>
              <a:t>5.8,2.7,5.1,1.9,Iris-virginica </a:t>
            </a:r>
          </a:p>
          <a:p>
            <a:pPr>
              <a:spcAft>
                <a:spcPts val="600"/>
              </a:spcAft>
            </a:pPr>
            <a:r>
              <a:rPr lang="en-IN" sz="2400" dirty="0">
                <a:effectLst/>
                <a:latin typeface="UbuntuMono"/>
              </a:rPr>
              <a:t>7.1,3.0,5.9,2.1,Iris-virginica</a:t>
            </a:r>
            <a:endParaRPr lang="en-IN" dirty="0"/>
          </a:p>
        </p:txBody>
      </p:sp>
    </p:spTree>
    <p:extLst>
      <p:ext uri="{BB962C8B-B14F-4D97-AF65-F5344CB8AC3E}">
        <p14:creationId xmlns:p14="http://schemas.microsoft.com/office/powerpoint/2010/main" val="296098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9FB50-1A7B-D223-C35D-3671CF1050A5}"/>
              </a:ext>
            </a:extLst>
          </p:cNvPr>
          <p:cNvSpPr txBox="1"/>
          <p:nvPr/>
        </p:nvSpPr>
        <p:spPr>
          <a:xfrm>
            <a:off x="533400" y="533400"/>
            <a:ext cx="6096000" cy="523220"/>
          </a:xfrm>
          <a:prstGeom prst="rect">
            <a:avLst/>
          </a:prstGeom>
          <a:noFill/>
        </p:spPr>
        <p:txBody>
          <a:bodyPr wrap="square">
            <a:spAutoFit/>
          </a:bodyPr>
          <a:lstStyle/>
          <a:p>
            <a:pPr marL="457200" indent="-457200">
              <a:buFont typeface="Wingdings" pitchFamily="2" charset="2"/>
              <a:buChar char="q"/>
            </a:pPr>
            <a:r>
              <a:rPr lang="en-IN" sz="28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Introduction to Vectorization:</a:t>
            </a:r>
            <a:endParaRPr lang="en-IN" sz="2800" b="1" dirty="0">
              <a:solidFill>
                <a:srgbClr val="F7941D"/>
              </a:solidFill>
              <a:latin typeface="Cambria" panose="02040503050406030204" pitchFamily="18" charset="0"/>
            </a:endParaRPr>
          </a:p>
        </p:txBody>
      </p:sp>
      <p:sp>
        <p:nvSpPr>
          <p:cNvPr id="3" name="TextBox 2">
            <a:extLst>
              <a:ext uri="{FF2B5EF4-FFF2-40B4-BE49-F238E27FC236}">
                <a16:creationId xmlns:a16="http://schemas.microsoft.com/office/drawing/2014/main" id="{D3B1475A-20CA-08E1-C9D1-BD7732B013B3}"/>
              </a:ext>
            </a:extLst>
          </p:cNvPr>
          <p:cNvSpPr txBox="1"/>
          <p:nvPr/>
        </p:nvSpPr>
        <p:spPr>
          <a:xfrm>
            <a:off x="838200" y="1524000"/>
            <a:ext cx="10210800" cy="2424446"/>
          </a:xfrm>
          <a:prstGeom prst="rect">
            <a:avLst/>
          </a:prstGeom>
          <a:noFill/>
        </p:spPr>
        <p:txBody>
          <a:bodyPr wrap="square">
            <a:spAutoFit/>
          </a:bodyPr>
          <a:lstStyle/>
          <a:p>
            <a:r>
              <a:rPr lang="en-IN" sz="2400" b="1" dirty="0">
                <a:solidFill>
                  <a:srgbClr val="FF0000"/>
                </a:solidFill>
                <a:effectLst/>
                <a:latin typeface="Cambria" panose="02040503050406030204" pitchFamily="18" charset="0"/>
              </a:rPr>
              <a:t>Ex2</a:t>
            </a:r>
            <a:r>
              <a:rPr lang="en-IN" sz="2400" dirty="0">
                <a:solidFill>
                  <a:srgbClr val="0432FF"/>
                </a:solidFill>
                <a:effectLst/>
                <a:latin typeface="Cambria" panose="02040503050406030204" pitchFamily="18" charset="0"/>
              </a:rPr>
              <a:t>: An example of a text document might be a passage from </a:t>
            </a:r>
            <a:r>
              <a:rPr lang="en-IN" sz="2400" b="1" i="1" dirty="0">
                <a:solidFill>
                  <a:srgbClr val="0432FF"/>
                </a:solidFill>
                <a:effectLst/>
                <a:latin typeface="Cambria" panose="02040503050406030204" pitchFamily="18" charset="0"/>
              </a:rPr>
              <a:t>Go Dogs, Go!</a:t>
            </a:r>
            <a:r>
              <a:rPr lang="en-IN" sz="2400" b="1" dirty="0">
                <a:solidFill>
                  <a:srgbClr val="0432FF"/>
                </a:solidFill>
                <a:effectLst/>
                <a:latin typeface="Cambria" panose="02040503050406030204" pitchFamily="18" charset="0"/>
              </a:rPr>
              <a:t>: </a:t>
            </a:r>
            <a:endParaRPr lang="en-IN" b="1" dirty="0">
              <a:solidFill>
                <a:srgbClr val="0432FF"/>
              </a:solidFill>
              <a:latin typeface="Cambria" panose="02040503050406030204" pitchFamily="18" charset="0"/>
            </a:endParaRPr>
          </a:p>
          <a:p>
            <a:endParaRPr lang="en-IN" dirty="0">
              <a:effectLst/>
              <a:latin typeface="Cambria" panose="02040503050406030204" pitchFamily="18" charset="0"/>
            </a:endParaRPr>
          </a:p>
          <a:p>
            <a:pPr>
              <a:lnSpc>
                <a:spcPct val="150000"/>
              </a:lnSpc>
            </a:pPr>
            <a:r>
              <a:rPr lang="en-IN" dirty="0">
                <a:effectLst/>
                <a:latin typeface="Cambria" panose="02040503050406030204" pitchFamily="18" charset="0"/>
              </a:rPr>
              <a:t>	Go, Dogs. Go! </a:t>
            </a:r>
          </a:p>
          <a:p>
            <a:pPr>
              <a:lnSpc>
                <a:spcPct val="150000"/>
              </a:lnSpc>
            </a:pPr>
            <a:r>
              <a:rPr lang="en-IN" dirty="0">
                <a:effectLst/>
                <a:latin typeface="Cambria" panose="02040503050406030204" pitchFamily="18" charset="0"/>
              </a:rPr>
              <a:t>	Go on skates </a:t>
            </a:r>
          </a:p>
          <a:p>
            <a:pPr>
              <a:lnSpc>
                <a:spcPct val="150000"/>
              </a:lnSpc>
            </a:pPr>
            <a:r>
              <a:rPr lang="en-IN" dirty="0">
                <a:effectLst/>
                <a:latin typeface="Cambria" panose="02040503050406030204" pitchFamily="18" charset="0"/>
              </a:rPr>
              <a:t>	or go by bike. </a:t>
            </a:r>
            <a:endParaRPr lang="en-IN" dirty="0">
              <a:latin typeface="Cambria" panose="02040503050406030204" pitchFamily="18" charset="0"/>
            </a:endParaRPr>
          </a:p>
        </p:txBody>
      </p:sp>
    </p:spTree>
    <p:extLst>
      <p:ext uri="{BB962C8B-B14F-4D97-AF65-F5344CB8AC3E}">
        <p14:creationId xmlns:p14="http://schemas.microsoft.com/office/powerpoint/2010/main" val="353875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9FB50-1A7B-D223-C35D-3671CF1050A5}"/>
              </a:ext>
            </a:extLst>
          </p:cNvPr>
          <p:cNvSpPr txBox="1"/>
          <p:nvPr/>
        </p:nvSpPr>
        <p:spPr>
          <a:xfrm>
            <a:off x="457200" y="391210"/>
            <a:ext cx="6172200" cy="523220"/>
          </a:xfrm>
          <a:prstGeom prst="rect">
            <a:avLst/>
          </a:prstGeom>
          <a:noFill/>
        </p:spPr>
        <p:txBody>
          <a:bodyPr wrap="square">
            <a:spAutoFit/>
          </a:bodyPr>
          <a:lstStyle/>
          <a:p>
            <a:pPr marL="457200" indent="-457200">
              <a:buFont typeface="Wingdings" pitchFamily="2" charset="2"/>
              <a:buChar char="q"/>
            </a:pPr>
            <a:r>
              <a:rPr lang="en-IN" sz="2800" b="1" dirty="0">
                <a:solidFill>
                  <a:srgbClr val="F7941D"/>
                </a:solidFill>
                <a:effectLst/>
                <a:latin typeface="Cambria" panose="02040503050406030204" pitchFamily="18" charset="0"/>
                <a:ea typeface="Calibri" panose="020F0502020204030204" pitchFamily="34" charset="0"/>
                <a:cs typeface="Calibri" panose="020F0502020204030204" pitchFamily="34" charset="0"/>
              </a:rPr>
              <a:t>Introduction to Vectorization:</a:t>
            </a:r>
            <a:endParaRPr lang="en-IN" sz="2800" b="1" dirty="0">
              <a:solidFill>
                <a:srgbClr val="F7941D"/>
              </a:solidFill>
              <a:latin typeface="Cambria" panose="02040503050406030204" pitchFamily="18" charset="0"/>
            </a:endParaRPr>
          </a:p>
        </p:txBody>
      </p:sp>
      <p:sp>
        <p:nvSpPr>
          <p:cNvPr id="3" name="TextBox 2">
            <a:extLst>
              <a:ext uri="{FF2B5EF4-FFF2-40B4-BE49-F238E27FC236}">
                <a16:creationId xmlns:a16="http://schemas.microsoft.com/office/drawing/2014/main" id="{D3B1475A-20CA-08E1-C9D1-BD7732B013B3}"/>
              </a:ext>
            </a:extLst>
          </p:cNvPr>
          <p:cNvSpPr txBox="1"/>
          <p:nvPr/>
        </p:nvSpPr>
        <p:spPr>
          <a:xfrm>
            <a:off x="609600" y="1219200"/>
            <a:ext cx="10439400" cy="4985980"/>
          </a:xfrm>
          <a:prstGeom prst="rect">
            <a:avLst/>
          </a:prstGeom>
          <a:noFill/>
        </p:spPr>
        <p:txBody>
          <a:bodyPr wrap="square">
            <a:spAutoFit/>
          </a:bodyPr>
          <a:lstStyle/>
          <a:p>
            <a:pPr marL="342900" indent="-342900">
              <a:buFont typeface="Wingdings" pitchFamily="2" charset="2"/>
              <a:buChar char="Ø"/>
            </a:pPr>
            <a:r>
              <a:rPr lang="en-IN" dirty="0">
                <a:solidFill>
                  <a:srgbClr val="0432FF"/>
                </a:solidFill>
                <a:effectLst/>
                <a:latin typeface="Cambria" panose="02040503050406030204" pitchFamily="18" charset="0"/>
              </a:rPr>
              <a:t>In both the examples we need some level of vectorization. </a:t>
            </a:r>
            <a:endParaRPr lang="en-IN" dirty="0">
              <a:solidFill>
                <a:srgbClr val="0432FF"/>
              </a:solidFill>
              <a:latin typeface="Cambria" panose="02040503050406030204" pitchFamily="18" charset="0"/>
            </a:endParaRPr>
          </a:p>
          <a:p>
            <a:pPr marL="342900" indent="-342900">
              <a:lnSpc>
                <a:spcPct val="150000"/>
              </a:lnSpc>
              <a:buFont typeface="Wingdings" pitchFamily="2" charset="2"/>
              <a:buChar char="Ø"/>
            </a:pPr>
            <a:r>
              <a:rPr lang="en-IN" dirty="0">
                <a:solidFill>
                  <a:srgbClr val="0432FF"/>
                </a:solidFill>
                <a:effectLst/>
                <a:latin typeface="Cambria" panose="02040503050406030204" pitchFamily="18" charset="0"/>
              </a:rPr>
              <a:t>We want our machine learning algorithm’s input data to look more like the following </a:t>
            </a:r>
            <a:r>
              <a:rPr lang="en-IN" b="1" dirty="0">
                <a:solidFill>
                  <a:srgbClr val="0432FF"/>
                </a:solidFill>
                <a:effectLst/>
                <a:latin typeface="Cambria" panose="02040503050406030204" pitchFamily="18" charset="0"/>
              </a:rPr>
              <a:t>serialized sparse vector format</a:t>
            </a:r>
            <a:r>
              <a:rPr lang="en-IN" dirty="0">
                <a:solidFill>
                  <a:srgbClr val="0432FF"/>
                </a:solidFill>
                <a:effectLst/>
                <a:latin typeface="Cambria" panose="02040503050406030204" pitchFamily="18" charset="0"/>
              </a:rPr>
              <a:t>: </a:t>
            </a:r>
          </a:p>
          <a:p>
            <a:r>
              <a:rPr lang="en-IN" sz="1800" dirty="0">
                <a:effectLst/>
                <a:latin typeface="UbuntuMono"/>
              </a:rPr>
              <a:t>1.0 1:0.7500000000000001 2:0.41666666666666663 3:0.702127659574468 4:0.5652173913043479 </a:t>
            </a:r>
            <a:endParaRPr lang="en-IN" sz="1600" dirty="0"/>
          </a:p>
          <a:p>
            <a:r>
              <a:rPr lang="en-IN" sz="1800" dirty="0">
                <a:effectLst/>
                <a:latin typeface="UbuntuMono"/>
              </a:rPr>
              <a:t>2.0 1:0.6666666666666666 2:0.5 3:0.9148936170212765 4:0.6956521739130436 </a:t>
            </a:r>
          </a:p>
          <a:p>
            <a:r>
              <a:rPr lang="en-IN" sz="1800" dirty="0">
                <a:effectLst/>
                <a:latin typeface="UbuntuMono"/>
              </a:rPr>
              <a:t>2.0 1:0.45833333333333326 2:0.3333333333333336 3:0.8085106382978723 4:0.7391304347826088 </a:t>
            </a:r>
            <a:endParaRPr lang="en-IN" sz="1600" dirty="0"/>
          </a:p>
          <a:p>
            <a:r>
              <a:rPr lang="en-IN" sz="1800" dirty="0">
                <a:effectLst/>
                <a:latin typeface="UbuntuMono"/>
              </a:rPr>
              <a:t>0.0 1:0.1666666666666665 2:1.0 3:0.021276595744680823 2.0 1:1.0 2:0.5833333333333334 3:0.9787234042553192 4:0.8260869565217392 1.0 1:0.3333333333333333 3:0.574468085106383 4:0.47826086956521746 1.0 1:0.7083333333333336 2:0.7500000000000002 3:0.6808510638297872 4:0.5652173913043479 </a:t>
            </a:r>
            <a:endParaRPr lang="en-IN" sz="1600" dirty="0"/>
          </a:p>
          <a:p>
            <a:r>
              <a:rPr lang="en-IN" sz="1800" dirty="0">
                <a:effectLst/>
                <a:latin typeface="UbuntuMono"/>
              </a:rPr>
              <a:t>1.0 1:0.916666666666667 2:0.6666666666666667 3:0.7659574468085107 4:0.5652173913043479 0.0 1:0.08333333333333343 2:0.5833333333333334 3:0.021276595744680823 2.0 1:0.6666666666666666 2:0.8333333333333333 3:1.0 4:1.0 1.0 1:0.9583333333333335 2:0.7500000000000002 3:0.723404255319149 4:0.5217391304347826 0.0 2:0.7500000000000002</a:t>
            </a:r>
            <a:endParaRPr lang="en-IN" sz="2000" dirty="0">
              <a:solidFill>
                <a:srgbClr val="0432FF"/>
              </a:solidFill>
              <a:latin typeface="Cambria" panose="02040503050406030204" pitchFamily="18" charset="0"/>
            </a:endParaRPr>
          </a:p>
          <a:p>
            <a:endParaRPr lang="en-IN" dirty="0">
              <a:solidFill>
                <a:srgbClr val="0432FF"/>
              </a:solidFill>
              <a:effectLst/>
              <a:latin typeface="Cambria" panose="02040503050406030204" pitchFamily="18" charset="0"/>
            </a:endParaRPr>
          </a:p>
        </p:txBody>
      </p:sp>
    </p:spTree>
    <p:extLst>
      <p:ext uri="{BB962C8B-B14F-4D97-AF65-F5344CB8AC3E}">
        <p14:creationId xmlns:p14="http://schemas.microsoft.com/office/powerpoint/2010/main" val="399080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45383</TotalTime>
  <Words>3202</Words>
  <Application>Microsoft Macintosh PowerPoint</Application>
  <PresentationFormat>Widescreen</PresentationFormat>
  <Paragraphs>290</Paragraphs>
  <Slides>40</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2" baseType="lpstr">
      <vt:lpstr>Arial</vt:lpstr>
      <vt:lpstr>Calibri</vt:lpstr>
      <vt:lpstr>Calibri,Bold</vt:lpstr>
      <vt:lpstr>Cambria</vt:lpstr>
      <vt:lpstr>Courier New</vt:lpstr>
      <vt:lpstr>MinionPro</vt:lpstr>
      <vt:lpstr>Symbol</vt:lpstr>
      <vt:lpstr>Times New Roman</vt:lpstr>
      <vt:lpstr>UbuntuMono</vt:lpstr>
      <vt:lpstr>Wingdings</vt:lpstr>
      <vt:lpstr>7_Office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Test It</cp:lastModifiedBy>
  <cp:revision>203</cp:revision>
  <dcterms:created xsi:type="dcterms:W3CDTF">2013-09-12T13:05:01Z</dcterms:created>
  <dcterms:modified xsi:type="dcterms:W3CDTF">2023-05-11T16:26:18Z</dcterms:modified>
  <cp:category>Presentations, Business Presentations, Free PowerPoint Templates</cp:category>
  <cp:contentStatus>Template</cp:contentStatus>
</cp:coreProperties>
</file>