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4" r:id="rId16"/>
    <p:sldId id="270" r:id="rId17"/>
    <p:sldId id="278" r:id="rId18"/>
    <p:sldId id="272" r:id="rId19"/>
    <p:sldId id="273" r:id="rId20"/>
    <p:sldId id="274" r:id="rId21"/>
    <p:sldId id="275" r:id="rId22"/>
    <p:sldId id="277" r:id="rId23"/>
    <p:sldId id="312" r:id="rId24"/>
    <p:sldId id="319" r:id="rId25"/>
    <p:sldId id="313" r:id="rId26"/>
    <p:sldId id="314" r:id="rId27"/>
    <p:sldId id="315" r:id="rId28"/>
    <p:sldId id="333" r:id="rId29"/>
    <p:sldId id="295" r:id="rId30"/>
    <p:sldId id="318" r:id="rId31"/>
    <p:sldId id="296" r:id="rId32"/>
    <p:sldId id="297" r:id="rId33"/>
    <p:sldId id="298" r:id="rId34"/>
    <p:sldId id="299" r:id="rId35"/>
    <p:sldId id="300" r:id="rId36"/>
    <p:sldId id="342" r:id="rId37"/>
    <p:sldId id="343" r:id="rId38"/>
    <p:sldId id="301" r:id="rId39"/>
    <p:sldId id="30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38"/>
        <p:guide pos="28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A1C5-B0BA-499D-8742-52224108E43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754E-59D6-4FA8-9055-CD48C48987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A1C5-B0BA-499D-8742-52224108E43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754E-59D6-4FA8-9055-CD48C48987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A1C5-B0BA-499D-8742-52224108E43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754E-59D6-4FA8-9055-CD48C48987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A1C5-B0BA-499D-8742-52224108E43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754E-59D6-4FA8-9055-CD48C48987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A1C5-B0BA-499D-8742-52224108E43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754E-59D6-4FA8-9055-CD48C48987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A1C5-B0BA-499D-8742-52224108E43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754E-59D6-4FA8-9055-CD48C48987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A1C5-B0BA-499D-8742-52224108E43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754E-59D6-4FA8-9055-CD48C48987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A1C5-B0BA-499D-8742-52224108E43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754E-59D6-4FA8-9055-CD48C48987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A1C5-B0BA-499D-8742-52224108E43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754E-59D6-4FA8-9055-CD48C48987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A1C5-B0BA-499D-8742-52224108E43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754E-59D6-4FA8-9055-CD48C48987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A1C5-B0BA-499D-8742-52224108E43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754E-59D6-4FA8-9055-CD48C48987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7A1C5-B0BA-499D-8742-52224108E43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9754E-59D6-4FA8-9055-CD48C489871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Image Compression</a:t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pPr>
              <a:buNone/>
            </a:pPr>
            <a:r>
              <a:rPr lang="en-US" dirty="0"/>
              <a:t>Our eyes can’t distinguish small changes, so lossy data is acceptable.</a:t>
            </a:r>
            <a:endParaRPr lang="en-US" dirty="0"/>
          </a:p>
          <a:p>
            <a:pPr>
              <a:buNone/>
            </a:pPr>
            <a:r>
              <a:rPr lang="en-US" b="1" dirty="0"/>
              <a:t>Decompression: </a:t>
            </a:r>
            <a:r>
              <a:rPr lang="en-US" dirty="0"/>
              <a:t> is the reverse process, where the redundant parts put back into representation to restore and put in original form.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fontScale="70000"/>
          </a:bodyPr>
          <a:lstStyle/>
          <a:p>
            <a:pPr>
              <a:buNone/>
            </a:pPr>
            <a:r>
              <a:rPr lang="en-US" dirty="0"/>
              <a:t>three principal types of data redundancies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Coding redundancy. 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Spatial and temporal redundancy.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Irrelevant information</a:t>
            </a:r>
            <a:endParaRPr lang="en-US" dirty="0"/>
          </a:p>
          <a:p>
            <a:pPr>
              <a:buNone/>
            </a:pPr>
            <a:endParaRPr lang="en-US" dirty="0">
              <a:sym typeface="+mn-ea"/>
            </a:endParaRPr>
          </a:p>
          <a:p>
            <a:pPr>
              <a:buNone/>
            </a:pPr>
            <a:r>
              <a:rPr lang="en-US" dirty="0">
                <a:sym typeface="+mn-ea"/>
              </a:rPr>
              <a:t>Coding redundancy. </a:t>
            </a:r>
            <a:endParaRPr lang="en-US" dirty="0"/>
          </a:p>
          <a:p>
            <a:r>
              <a:rPr lang="en-US" dirty="0"/>
              <a:t>A code is a system of symbols (letters, numbers, bits, and the like) used to represent a body of information or set of events. </a:t>
            </a:r>
            <a:endParaRPr lang="en-US" dirty="0"/>
          </a:p>
          <a:p>
            <a:r>
              <a:rPr lang="en-US" dirty="0"/>
              <a:t>Each piece of information or event is assigned a sequence of code symbols, called a code word. </a:t>
            </a:r>
            <a:endParaRPr lang="en-US" dirty="0"/>
          </a:p>
          <a:p>
            <a:r>
              <a:rPr lang="en-US" dirty="0"/>
              <a:t>The number of symbols in each code word is its length. </a:t>
            </a:r>
            <a:endParaRPr lang="en-US" dirty="0"/>
          </a:p>
          <a:p>
            <a:r>
              <a:rPr lang="en-US" dirty="0"/>
              <a:t>The 8-bit codes that are used to represent the intensities in most 2-D intensity arrays contain more bits than are needed to represent the intensities.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fontScale="80000"/>
          </a:bodyPr>
          <a:lstStyle/>
          <a:p>
            <a:pPr>
              <a:buNone/>
            </a:pPr>
            <a:r>
              <a:rPr lang="en-US" u="sng" dirty="0">
                <a:sym typeface="+mn-ea"/>
              </a:rPr>
              <a:t>Spatial and temporal redundancy.</a:t>
            </a:r>
            <a:endParaRPr lang="en-US" dirty="0"/>
          </a:p>
          <a:p>
            <a:r>
              <a:rPr lang="en-US" dirty="0"/>
              <a:t>Repeated information is present in image plane itself</a:t>
            </a:r>
            <a:endParaRPr lang="en-US" dirty="0"/>
          </a:p>
          <a:p>
            <a:pPr>
              <a:buNone/>
            </a:pPr>
            <a:r>
              <a:rPr lang="en-US" dirty="0"/>
              <a:t>and</a:t>
            </a:r>
            <a:endParaRPr lang="en-US" dirty="0"/>
          </a:p>
          <a:p>
            <a:pPr>
              <a:buNone/>
            </a:pPr>
            <a:r>
              <a:rPr lang="en-US" dirty="0">
                <a:sym typeface="+mn-ea"/>
              </a:rPr>
              <a:t> temporal </a:t>
            </a:r>
            <a:r>
              <a:rPr lang="en-US" dirty="0">
                <a:sym typeface="+mn-ea"/>
              </a:rPr>
              <a:t>information is present in image plane itself with time. 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Because the pixels of most 2-D intensity arrays are correlated spatially (i.e., each pixel is similar to or dependent upon neighboring pixels)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information is unnecessarily replicated in the representa- tions of the correlated pixels. 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In a video sequence, temporally correlated pixels (i.e., those similar to or dependent upon pixels in nearby frames) also duplicate information.</a:t>
            </a:r>
            <a:endParaRPr lang="en-US" dirty="0">
              <a:sym typeface="+mn-ea"/>
            </a:endParaRPr>
          </a:p>
          <a:p>
            <a:pPr>
              <a:buNone/>
            </a:pPr>
            <a:endParaRPr lang="en-US" dirty="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pPr>
              <a:buNone/>
            </a:pPr>
            <a:r>
              <a:rPr lang="en-US" u="sng" dirty="0">
                <a:sym typeface="+mn-ea"/>
              </a:rPr>
              <a:t>Irrelevant information</a:t>
            </a:r>
            <a:endParaRPr lang="en-US" u="sng" dirty="0">
              <a:sym typeface="+mn-ea"/>
            </a:endParaRPr>
          </a:p>
          <a:p>
            <a:pPr>
              <a:buNone/>
            </a:pPr>
            <a:r>
              <a:rPr lang="en-US" dirty="0">
                <a:sym typeface="+mn-ea"/>
              </a:rPr>
              <a:t>Irrelevant  repeated information is present, which is compressed.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dirty="0"/>
              <a:t>Most 2-D intensity arrays contain information that is ignored by the human visual system and/or extraneous to the intended use of the image. </a:t>
            </a:r>
            <a:endParaRPr lang="en-US" dirty="0"/>
          </a:p>
          <a:p>
            <a:pPr>
              <a:buNone/>
            </a:pPr>
            <a:r>
              <a:rPr lang="en-US" dirty="0"/>
              <a:t>It is redundant in the sense that it is not used.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pPr>
              <a:buNone/>
            </a:pPr>
            <a:r>
              <a:rPr lang="en-US" u="sng" dirty="0">
                <a:sym typeface="+mn-ea"/>
              </a:rPr>
              <a:t>Coding Redundancy</a:t>
            </a:r>
            <a:endParaRPr lang="en-US" u="sng" dirty="0">
              <a:sym typeface="+mn-ea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1455420"/>
            <a:ext cx="8991600" cy="39471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13995"/>
            <a:ext cx="8841740" cy="6496685"/>
          </a:xfrm>
        </p:spPr>
        <p:txBody>
          <a:bodyPr>
            <a:normAutofit lnSpcReduction="20000"/>
          </a:bodyPr>
          <a:lstStyle/>
          <a:p>
            <a:pPr>
              <a:buNone/>
            </a:pPr>
            <a:r>
              <a:rPr lang="en-US" dirty="0">
                <a:sym typeface="+mn-ea"/>
              </a:rPr>
              <a:t>Coding redundancy</a:t>
            </a:r>
            <a:endParaRPr lang="en-US" dirty="0">
              <a:sym typeface="+mn-ea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b="1" dirty="0">
              <a:sym typeface="+mn-ea"/>
            </a:endParaRPr>
          </a:p>
          <a:p>
            <a:pPr>
              <a:buNone/>
            </a:pPr>
            <a:r>
              <a:rPr lang="en-US" b="1" dirty="0">
                <a:sym typeface="+mn-ea"/>
              </a:rPr>
              <a:t>rk</a:t>
            </a:r>
            <a:r>
              <a:rPr lang="en-US" dirty="0">
                <a:sym typeface="+mn-ea"/>
              </a:rPr>
              <a:t>: </a:t>
            </a:r>
            <a:r>
              <a:rPr lang="en-US" dirty="0"/>
              <a:t>a discrete random variable, in interval [0,L- 1] </a:t>
            </a:r>
            <a:endParaRPr lang="en-US" dirty="0"/>
          </a:p>
          <a:p>
            <a:pPr>
              <a:buNone/>
            </a:pPr>
            <a:r>
              <a:rPr lang="en-US" dirty="0"/>
              <a:t>	-is used to represent the intensities of an M * N  image, and that each rk occurs with probability pr(rk ).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dirty="0"/>
              <a:t>L -no.of intensity values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nk -no.of times kth intensity appears in the image</a:t>
            </a:r>
            <a:endParaRPr lang="en-US" sz="2400" dirty="0"/>
          </a:p>
          <a:p>
            <a:pPr>
              <a:buNone/>
            </a:pPr>
            <a:r>
              <a:rPr lang="en-US" sz="2400" dirty="0">
                <a:sym typeface="+mn-ea"/>
              </a:rPr>
              <a:t>the no.of bits used to represent each value of rk is l(rk ), </a:t>
            </a:r>
            <a:endParaRPr lang="en-US" sz="2400" dirty="0"/>
          </a:p>
          <a:p>
            <a:pPr>
              <a:buNone/>
            </a:pPr>
            <a:r>
              <a:rPr lang="en-US" sz="2400" dirty="0">
                <a:sym typeface="+mn-ea"/>
              </a:rPr>
              <a:t>then the average number of bits required to represent each pixel is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endParaRPr lang="en-US" sz="2400" dirty="0"/>
          </a:p>
        </p:txBody>
      </p:sp>
      <p:graphicFrame>
        <p:nvGraphicFramePr>
          <p:cNvPr id="2" name="Table 1"/>
          <p:cNvGraphicFramePr/>
          <p:nvPr/>
        </p:nvGraphicFramePr>
        <p:xfrm>
          <a:off x="3491865" y="260350"/>
          <a:ext cx="5416550" cy="1821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7370"/>
                <a:gridCol w="720090"/>
                <a:gridCol w="982345"/>
                <a:gridCol w="609600"/>
                <a:gridCol w="654050"/>
                <a:gridCol w="633095"/>
              </a:tblGrid>
              <a:tr h="325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 i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</a:t>
                      </a:r>
                      <a:r>
                        <a:rPr lang="en-US" sz="1400" b="1" i="1" baseline="-25000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k</a:t>
                      </a:r>
                      <a:endParaRPr lang="en-US" sz="1400" b="1" i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DE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 i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</a:t>
                      </a:r>
                      <a:r>
                        <a:rPr lang="en-US" sz="1400" b="1" i="1" baseline="-25000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</a:t>
                      </a: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r>
                        <a:rPr lang="en-US" sz="1400" b="1" i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</a:t>
                      </a:r>
                      <a:r>
                        <a:rPr lang="en-US" sz="1400" b="1" i="1" baseline="-25000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k</a:t>
                      </a: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)</a:t>
                      </a:r>
                      <a:endParaRPr lang="en-US" sz="1400" b="1" i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DE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Code1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DE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 i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</a:t>
                      </a:r>
                      <a:r>
                        <a:rPr lang="en-US" sz="1400" b="1" baseline="-25000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r>
                        <a:rPr lang="en-US" sz="1400" b="1" i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</a:t>
                      </a:r>
                      <a:r>
                        <a:rPr lang="en-US" sz="1400" b="1" i="1" baseline="-25000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k</a:t>
                      </a: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)</a:t>
                      </a:r>
                      <a:endParaRPr lang="en-US" sz="1400" b="1" i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DE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Code2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DE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 i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</a:t>
                      </a:r>
                      <a:r>
                        <a:rPr lang="en-US" sz="1400" b="1" baseline="-25000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r>
                        <a:rPr lang="en-US" sz="1400" b="1" i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</a:t>
                      </a:r>
                      <a:r>
                        <a:rPr lang="en-US" sz="1400" b="1" i="1" baseline="-25000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k</a:t>
                      </a: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)</a:t>
                      </a:r>
                      <a:endParaRPr lang="en-US" sz="1400" b="1" i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DE9"/>
                    </a:solidFill>
                  </a:tcPr>
                </a:tc>
              </a:tr>
              <a:tr h="3263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 i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</a:t>
                      </a:r>
                      <a:r>
                        <a:rPr lang="en-US" sz="1400" b="1" baseline="-25000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87</a:t>
                      </a: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=87</a:t>
                      </a:r>
                      <a:endParaRPr lang="en-US" sz="1400" b="1" i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D4DDE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0.25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01010111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01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D4DDE9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8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 i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</a:t>
                      </a:r>
                      <a:r>
                        <a:rPr lang="en-US" sz="1400" b="1" baseline="-25000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128</a:t>
                      </a: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=128</a:t>
                      </a:r>
                      <a:endParaRPr lang="en-US" sz="1400" b="1" i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D4DDE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0.47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01010111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D4DDE9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 i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</a:t>
                      </a:r>
                      <a:r>
                        <a:rPr lang="en-US" sz="1400" b="1" baseline="-25000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186</a:t>
                      </a: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=186</a:t>
                      </a:r>
                      <a:endParaRPr lang="en-US" sz="1400" b="1" i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D4DDE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0.25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01010111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000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D4DDE9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 i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</a:t>
                      </a:r>
                      <a:r>
                        <a:rPr lang="en-US" sz="1400" b="1" baseline="-25000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255</a:t>
                      </a: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=255</a:t>
                      </a:r>
                      <a:endParaRPr lang="en-US" sz="1400" b="1" i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D4DDE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0.03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01010111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001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D4DDE9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 i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</a:t>
                      </a:r>
                      <a:r>
                        <a:rPr lang="en-US" sz="1400" b="1" i="1" baseline="-25000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k</a:t>
                      </a: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for</a:t>
                      </a:r>
                      <a:r>
                        <a:rPr lang="en-US" sz="1400" b="1" i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k</a:t>
                      </a: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=87,128,186,255</a:t>
                      </a:r>
                      <a:endParaRPr lang="en-US" sz="1400" b="1" i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D4DDE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D4DDE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D4DDE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—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D4DDE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D4DDE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—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D4DDE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231F2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sz="1400" b="1">
                        <a:solidFill>
                          <a:srgbClr val="231F2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D4DDE9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D4DDE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310" y="3502660"/>
            <a:ext cx="4945380" cy="86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5876925"/>
            <a:ext cx="3460115" cy="8331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35" y="213995"/>
            <a:ext cx="8769350" cy="6501130"/>
          </a:xfrm>
        </p:spPr>
        <p:txBody>
          <a:bodyPr>
            <a:normAutofit fontScale="70000"/>
          </a:bodyPr>
          <a:lstStyle/>
          <a:p>
            <a:pPr>
              <a:buNone/>
            </a:pPr>
            <a:r>
              <a:rPr lang="en-US" sz="3430" dirty="0"/>
              <a:t>The total number of bits required to represent an </a:t>
            </a:r>
            <a:endParaRPr lang="en-US" sz="3430" dirty="0"/>
          </a:p>
          <a:p>
            <a:pPr>
              <a:buNone/>
            </a:pPr>
            <a:r>
              <a:rPr lang="en-US" sz="3430" dirty="0"/>
              <a:t>M * N image is : </a:t>
            </a:r>
            <a:r>
              <a:rPr lang="en-US" sz="3430" b="1" dirty="0"/>
              <a:t>MNLavg</a:t>
            </a:r>
            <a:r>
              <a:rPr lang="en-US" sz="3430" dirty="0"/>
              <a:t>. </a:t>
            </a:r>
            <a:endParaRPr lang="en-US" sz="3430" dirty="0"/>
          </a:p>
          <a:p>
            <a:pPr>
              <a:buNone/>
            </a:pPr>
            <a:r>
              <a:rPr lang="en-US" sz="3430" dirty="0"/>
              <a:t>the average length of the encoded pixels is, </a:t>
            </a:r>
            <a:endParaRPr lang="en-US" sz="3430" dirty="0"/>
          </a:p>
          <a:p>
            <a:pPr>
              <a:buNone/>
            </a:pPr>
            <a:r>
              <a:rPr lang="en-US" sz="3430" b="1" dirty="0"/>
              <a:t>Lavg = 0.25(2) + 0.47(1) +</a:t>
            </a:r>
            <a:r>
              <a:rPr lang="en-US" sz="3430" b="1" dirty="0">
                <a:sym typeface="+mn-ea"/>
              </a:rPr>
              <a:t>0.25(2)+</a:t>
            </a:r>
            <a:r>
              <a:rPr lang="en-US" sz="3430" b="1" dirty="0"/>
              <a:t> 0.03(3)=1.81 bits</a:t>
            </a:r>
            <a:endParaRPr lang="en-US" sz="3430" b="1" dirty="0"/>
          </a:p>
          <a:p>
            <a:pPr>
              <a:buNone/>
            </a:pPr>
            <a:endParaRPr lang="en-US" sz="3430" dirty="0"/>
          </a:p>
          <a:p>
            <a:pPr>
              <a:buNone/>
            </a:pPr>
            <a:r>
              <a:rPr lang="en-US" sz="3430" dirty="0"/>
              <a:t>The total number of bits needed to represent the entire image is  </a:t>
            </a:r>
            <a:endParaRPr lang="en-US" sz="3430" dirty="0"/>
          </a:p>
          <a:p>
            <a:pPr>
              <a:buNone/>
            </a:pPr>
            <a:r>
              <a:rPr lang="en-US" sz="3430" b="1" dirty="0"/>
              <a:t>MNLavg = 256 * 256 * 1.81, or 118,621</a:t>
            </a:r>
            <a:r>
              <a:rPr lang="en-US" sz="3430" dirty="0"/>
              <a:t>. </a:t>
            </a:r>
            <a:endParaRPr lang="en-US" sz="3430" dirty="0"/>
          </a:p>
          <a:p>
            <a:pPr>
              <a:buNone/>
            </a:pPr>
            <a:r>
              <a:rPr lang="en-US" sz="3430" dirty="0"/>
              <a:t>the resulting compression and corresponding relative redundancy are</a:t>
            </a:r>
            <a:endParaRPr lang="en-US" sz="3430" dirty="0"/>
          </a:p>
          <a:p>
            <a:pPr>
              <a:buNone/>
            </a:pPr>
            <a:r>
              <a:rPr lang="en-US" sz="3430" dirty="0"/>
              <a:t>	</a:t>
            </a:r>
            <a:r>
              <a:rPr lang="en-US" sz="3430" b="1" dirty="0"/>
              <a:t>C = </a:t>
            </a:r>
            <a:r>
              <a:rPr lang="en-US" sz="3430" b="1" u="sng" dirty="0"/>
              <a:t>256</a:t>
            </a:r>
            <a:r>
              <a:rPr lang="en-US" sz="3430" b="1" u="sng" dirty="0">
                <a:latin typeface="Arial" panose="020B0604020202020204" pitchFamily="34" charset="0"/>
              </a:rPr>
              <a:t>×</a:t>
            </a:r>
            <a:r>
              <a:rPr lang="en-US" sz="3430" b="1" u="sng" dirty="0">
                <a:sym typeface="+mn-ea"/>
              </a:rPr>
              <a:t>256</a:t>
            </a:r>
            <a:r>
              <a:rPr lang="en-US" sz="3430" b="1" u="sng" dirty="0">
                <a:latin typeface="Arial" panose="020B0604020202020204" pitchFamily="34" charset="0"/>
                <a:sym typeface="+mn-ea"/>
              </a:rPr>
              <a:t>×8</a:t>
            </a:r>
            <a:r>
              <a:rPr lang="en-US" sz="3430" b="1" dirty="0">
                <a:latin typeface="Arial" panose="020B0604020202020204" pitchFamily="34" charset="0"/>
                <a:sym typeface="+mn-ea"/>
              </a:rPr>
              <a:t>  =      </a:t>
            </a:r>
            <a:r>
              <a:rPr lang="en-US" sz="3430" b="1" u="sng" dirty="0">
                <a:latin typeface="Arial" panose="020B0604020202020204" pitchFamily="34" charset="0"/>
                <a:sym typeface="+mn-ea"/>
              </a:rPr>
              <a:t>  8 	</a:t>
            </a:r>
            <a:r>
              <a:rPr lang="en-US" sz="3430" b="1" dirty="0">
                <a:latin typeface="Arial" panose="020B0604020202020204" pitchFamily="34" charset="0"/>
                <a:sym typeface="+mn-ea"/>
              </a:rPr>
              <a:t>    </a:t>
            </a:r>
            <a:r>
              <a:rPr lang="en-US" sz="343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≈4.42</a:t>
            </a:r>
            <a:endParaRPr lang="en-US" sz="343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buNone/>
            </a:pPr>
            <a:r>
              <a:rPr lang="en-US" sz="343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		118,621	   1.81</a:t>
            </a:r>
            <a:endParaRPr lang="en-US" sz="3430" b="1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buNone/>
            </a:pPr>
            <a:r>
              <a:rPr lang="en-US" sz="343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and 	R= 1-  </a:t>
            </a:r>
            <a:r>
              <a:rPr lang="en-US" sz="3430" u="sng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   1    </a:t>
            </a:r>
            <a:r>
              <a:rPr lang="en-US" sz="343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	= 0.774</a:t>
            </a:r>
            <a:endParaRPr lang="en-US" sz="343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buNone/>
            </a:pPr>
            <a:r>
              <a:rPr lang="en-US" sz="343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			   4.42</a:t>
            </a:r>
            <a:endParaRPr lang="en-US" sz="343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>
              <a:buNone/>
            </a:pPr>
            <a:r>
              <a:rPr lang="en-US" sz="343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Thus 77.4% of data in original 8-bit 2-D array is redundant.</a:t>
            </a:r>
            <a:endParaRPr lang="en-US" sz="343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SPATIAL AND TEMPORAL REDUNDANCY</a:t>
            </a:r>
            <a:endParaRPr lang="en-US" dirty="0"/>
          </a:p>
          <a:p>
            <a:pPr>
              <a:buNone/>
            </a:pPr>
            <a:r>
              <a:rPr lang="en-US" dirty="0"/>
              <a:t>1.All 256 intensities are equally probable. As Fig. 8.2 shows, the histogram of the image is uniform.</a:t>
            </a:r>
            <a:endParaRPr lang="en-US" dirty="0"/>
          </a:p>
          <a:p>
            <a:pPr>
              <a:buNone/>
            </a:pPr>
            <a:r>
              <a:rPr lang="en-US" dirty="0"/>
              <a:t>2.Because the intensity of each line was selected randomly, its pixels are independent of one another in the vertical direction.</a:t>
            </a:r>
            <a:endParaRPr lang="en-US" dirty="0"/>
          </a:p>
          <a:p>
            <a:pPr>
              <a:buNone/>
            </a:pPr>
            <a:r>
              <a:rPr lang="en-US" dirty="0"/>
              <a:t>3.Because the pixels along each line are identical, they are maximally correlated (completely dependent on one another) in the horizontal direction.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05000"/>
            <a:ext cx="8229600" cy="2529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fontScale="70000"/>
          </a:bodyPr>
          <a:lstStyle/>
          <a:p>
            <a:pPr>
              <a:buNone/>
            </a:pPr>
            <a:r>
              <a:rPr lang="en-US" dirty="0"/>
              <a:t>IRRELEVANT INFORMATION</a:t>
            </a:r>
            <a:endParaRPr lang="en-US" dirty="0"/>
          </a:p>
          <a:p>
            <a:pPr>
              <a:buNone/>
            </a:pPr>
            <a:r>
              <a:rPr lang="en-US" dirty="0"/>
              <a:t>One of the simplest ways to compress a set of data is to remove superfluous data from the set. </a:t>
            </a:r>
            <a:endParaRPr lang="en-US" dirty="0"/>
          </a:p>
          <a:p>
            <a:pPr>
              <a:buNone/>
            </a:pPr>
            <a:r>
              <a:rPr lang="en-US" dirty="0"/>
              <a:t>In the context of digital image compression, information that is ignored by the human visual system, or is extraneous to the intended use of an image, are obvious candidates for omission. </a:t>
            </a:r>
            <a:endParaRPr lang="en-US" dirty="0"/>
          </a:p>
          <a:p>
            <a:pPr>
              <a:buNone/>
            </a:pPr>
            <a:r>
              <a:rPr lang="en-US" dirty="0"/>
              <a:t>Thus, the computer-generated image in Fig. 8.1(c), because it appears to be a homogeneous field of gray, can be represented by its average intensity alone—a single 8-bit value. </a:t>
            </a:r>
            <a:endParaRPr lang="en-US" dirty="0"/>
          </a:p>
          <a:p>
            <a:pPr>
              <a:buNone/>
            </a:pPr>
            <a:r>
              <a:rPr lang="en-US" dirty="0"/>
              <a:t>The original 256 * 256 * 8 bit intensity array is reduced to a single byte, and the resulting compression is (256 * 256 * 8)  8 or 65,536:1. Of course, the original 256 * 256 * 8 bit image must be recreated to view and/or analyze it, but there would be little or no perceived decrease in reconstructed image quality.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75" y="213995"/>
            <a:ext cx="8792845" cy="65030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Compression </a:t>
            </a:r>
            <a:r>
              <a:rPr lang="en-US" dirty="0" smtClean="0"/>
              <a:t>means</a:t>
            </a:r>
            <a:endParaRPr lang="en-US" dirty="0" smtClean="0"/>
          </a:p>
          <a:p>
            <a:pPr>
              <a:buFont typeface="Wingdings" panose="05000000000000000000" charset="0"/>
              <a:buChar char="ü"/>
            </a:pPr>
            <a:r>
              <a:rPr lang="en-US" dirty="0" smtClean="0"/>
              <a:t>Reduction in Size, in bytes of an </a:t>
            </a:r>
            <a:r>
              <a:rPr lang="en-US" b="1" dirty="0" smtClean="0"/>
              <a:t>Image File, </a:t>
            </a:r>
            <a:r>
              <a:rPr lang="en-US" dirty="0" smtClean="0"/>
              <a:t>without </a:t>
            </a:r>
            <a:r>
              <a:rPr lang="en-US" b="1" dirty="0" smtClean="0"/>
              <a:t>degrading the quality</a:t>
            </a:r>
            <a:r>
              <a:rPr lang="en-US" dirty="0" smtClean="0"/>
              <a:t> of the Image.</a:t>
            </a:r>
            <a:endParaRPr lang="en-US" dirty="0" smtClean="0"/>
          </a:p>
          <a:p>
            <a:pPr marL="0" indent="0">
              <a:buFont typeface="Wingdings" panose="05000000000000000000" charset="0"/>
              <a:buNone/>
            </a:pPr>
            <a:endParaRPr lang="en-US" dirty="0" smtClean="0"/>
          </a:p>
          <a:p>
            <a:pPr marL="0" indent="0">
              <a:buFont typeface="Wingdings" panose="05000000000000000000" charset="0"/>
              <a:buNone/>
            </a:pPr>
            <a:r>
              <a:rPr lang="en-US" b="1" dirty="0" smtClean="0"/>
              <a:t>Why we do Image Compression</a:t>
            </a:r>
            <a:endParaRPr lang="en-US" b="1" dirty="0" smtClean="0"/>
          </a:p>
          <a:p>
            <a:pPr marL="0" indent="0">
              <a:buFont typeface="Wingdings" panose="05000000000000000000" charset="0"/>
              <a:buNone/>
            </a:pPr>
            <a:r>
              <a:rPr lang="en-US" dirty="0" smtClean="0"/>
              <a:t>We do compression</a:t>
            </a:r>
            <a:endParaRPr lang="en-US" dirty="0" smtClean="0"/>
          </a:p>
          <a:p>
            <a:pPr marL="514350" indent="-514350">
              <a:buFont typeface="Wingdings" panose="05000000000000000000" charset="0"/>
              <a:buAutoNum type="arabicPeriod"/>
            </a:pPr>
            <a:r>
              <a:rPr lang="en-US" dirty="0" smtClean="0"/>
              <a:t>As </a:t>
            </a:r>
            <a:r>
              <a:rPr lang="en-US" b="1" dirty="0" smtClean="0"/>
              <a:t>it allows more Images</a:t>
            </a:r>
            <a:r>
              <a:rPr lang="en-US" dirty="0" smtClean="0"/>
              <a:t> in an given amount of </a:t>
            </a:r>
            <a:r>
              <a:rPr lang="en-US" b="1" dirty="0" smtClean="0"/>
              <a:t>Memory Space.</a:t>
            </a:r>
            <a:endParaRPr lang="en-US" b="1" dirty="0" smtClean="0"/>
          </a:p>
          <a:p>
            <a:pPr marL="514350" indent="-514350">
              <a:buFont typeface="Wingdings" panose="05000000000000000000" charset="0"/>
              <a:buAutoNum type="arabicPeriod"/>
            </a:pPr>
            <a:r>
              <a:rPr lang="en-US" dirty="0" smtClean="0"/>
              <a:t>To allow </a:t>
            </a:r>
            <a:r>
              <a:rPr lang="en-US" b="1" dirty="0" smtClean="0"/>
              <a:t>more files to Transfer</a:t>
            </a:r>
            <a:r>
              <a:rPr lang="en-US" dirty="0" smtClean="0"/>
              <a:t> through Internet </a:t>
            </a:r>
            <a:r>
              <a:rPr lang="en-US" b="1" dirty="0" smtClean="0"/>
              <a:t>using less bandwidth &amp; less time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eg: Images we send through WhatsApp are  compressed before sending.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MEASURING IMAGE INFORMATION</a:t>
            </a:r>
            <a:endParaRPr lang="en-US" dirty="0"/>
          </a:p>
          <a:p>
            <a:pPr>
              <a:buNone/>
            </a:pPr>
            <a:r>
              <a:rPr lang="en-US" dirty="0"/>
              <a:t>the generation of information can be modeled as a probabilistic process which can be measured in a manner that agrees with intuition. </a:t>
            </a:r>
            <a:endParaRPr lang="en-US" dirty="0"/>
          </a:p>
          <a:p>
            <a:pPr>
              <a:buNone/>
            </a:pPr>
            <a:r>
              <a:rPr lang="en-US" dirty="0"/>
              <a:t>In accordance with this supposition, a random event E with probability P(E) is said to contain</a:t>
            </a:r>
            <a:endParaRPr lang="en-US" dirty="0"/>
          </a:p>
          <a:p>
            <a:pPr>
              <a:buNone/>
            </a:pPr>
            <a:r>
              <a:rPr lang="en-US" dirty="0"/>
              <a:t>I(E) = log(1 /  </a:t>
            </a:r>
            <a:r>
              <a:rPr lang="en-US" dirty="0">
                <a:sym typeface="+mn-ea"/>
              </a:rPr>
              <a:t>P(E))=</a:t>
            </a:r>
            <a:r>
              <a:rPr lang="en-US" dirty="0"/>
              <a:t> - log P(E)</a:t>
            </a:r>
            <a:endParaRPr lang="en-US" dirty="0"/>
          </a:p>
          <a:p>
            <a:pPr>
              <a:buNone/>
            </a:pPr>
            <a:r>
              <a:rPr lang="en-US" dirty="0"/>
              <a:t>units of information. If P(E) = 1 (that is, the event always occurs), I(E) = 0 and no information is attributed to it.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700" dirty="0"/>
              <a:t>Given a source of statistically independent random events from a discrete set of possible events a1, a2,.. aJ  with associated probabilities P(a1), P(a2),.. P(aJ ), </a:t>
            </a:r>
            <a:endParaRPr lang="en-US" sz="2700" dirty="0"/>
          </a:p>
          <a:p>
            <a:pPr>
              <a:buNone/>
            </a:pPr>
            <a:r>
              <a:rPr lang="en-US" sz="2700" dirty="0"/>
              <a:t>	the </a:t>
            </a:r>
            <a:r>
              <a:rPr lang="en-US" sz="2700" b="1" dirty="0"/>
              <a:t>average information per source output, called the entropy</a:t>
            </a:r>
            <a:r>
              <a:rPr lang="en-US" sz="2700" dirty="0"/>
              <a:t> of the source, is</a:t>
            </a:r>
            <a:endParaRPr lang="en-US" sz="2700" dirty="0"/>
          </a:p>
          <a:p>
            <a:pPr>
              <a:buNone/>
            </a:pPr>
            <a:endParaRPr lang="en-US" sz="2700" dirty="0"/>
          </a:p>
          <a:p>
            <a:pPr>
              <a:buNone/>
            </a:pPr>
            <a:endParaRPr lang="en-US" sz="2700" dirty="0"/>
          </a:p>
          <a:p>
            <a:pPr>
              <a:buNone/>
            </a:pPr>
            <a:r>
              <a:rPr lang="en-US" sz="2700" dirty="0"/>
              <a:t>the intensity source’s entropy becomes</a:t>
            </a:r>
            <a:endParaRPr lang="en-US" sz="2700" dirty="0"/>
          </a:p>
          <a:p>
            <a:pPr>
              <a:buNone/>
            </a:pPr>
            <a:r>
              <a:rPr lang="en-US" sz="2700" dirty="0"/>
              <a:t>	</a:t>
            </a:r>
            <a:endParaRPr lang="en-US" sz="2700" dirty="0"/>
          </a:p>
          <a:p>
            <a:pPr>
              <a:buNone/>
            </a:pPr>
            <a:endParaRPr lang="en-US" sz="2700" dirty="0"/>
          </a:p>
          <a:p>
            <a:pPr>
              <a:buNone/>
            </a:pPr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9610" y="2204720"/>
            <a:ext cx="3591560" cy="112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15" y="4004945"/>
            <a:ext cx="4146550" cy="10509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/>
          <p:nvPr>
            <p:ph idx="1"/>
          </p:nvPr>
        </p:nvSpPr>
        <p:spPr>
          <a:xfrm>
            <a:off x="85090" y="225425"/>
            <a:ext cx="8950325" cy="6427470"/>
          </a:xfrm>
        </p:spPr>
        <p:txBody>
          <a:bodyPr/>
          <a:p>
            <a:pPr marL="0" indent="0">
              <a:buNone/>
            </a:pPr>
            <a:r>
              <a:rPr lang="en-US" b="1"/>
              <a:t>Shannon’s first theorm</a:t>
            </a:r>
            <a:endParaRPr lang="en-US" b="1"/>
          </a:p>
          <a:p>
            <a:r>
              <a:rPr lang="en-US"/>
              <a:t>It represents </a:t>
            </a:r>
            <a:r>
              <a:rPr lang="en-US" b="1"/>
              <a:t>intensities of an image</a:t>
            </a:r>
            <a:r>
              <a:rPr lang="en-US"/>
              <a:t>.</a:t>
            </a:r>
            <a:endParaRPr lang="en-US"/>
          </a:p>
          <a:p>
            <a:r>
              <a:rPr lang="en-US"/>
              <a:t>It is higher than 1.6614 bits/pixel entropy estimate from Shannon also called </a:t>
            </a:r>
            <a:r>
              <a:rPr lang="en-US" b="1"/>
              <a:t>Noiseless coding theorm.</a:t>
            </a:r>
            <a:endParaRPr lang="en-US"/>
          </a:p>
          <a:p>
            <a:r>
              <a:rPr lang="en-US"/>
              <a:t>It represents</a:t>
            </a:r>
            <a:endParaRPr lang="en-US"/>
          </a:p>
          <a:p>
            <a:pPr marL="0" indent="0">
              <a:buNone/>
            </a:pPr>
            <a:r>
              <a:rPr lang="en-US"/>
              <a:t>	n -source symbols with single code word.</a:t>
            </a:r>
            <a:endParaRPr lang="en-US"/>
          </a:p>
          <a:p>
            <a:pPr marL="0" indent="0">
              <a:buNone/>
            </a:pPr>
            <a:r>
              <a:rPr lang="en-US"/>
              <a:t>	  lim</a:t>
            </a:r>
            <a:endParaRPr lang="en-US"/>
          </a:p>
          <a:p>
            <a:pPr marL="0" indent="0">
              <a:buNone/>
            </a:pPr>
            <a:r>
              <a:rPr lang="en-US"/>
              <a:t>	n--&gt;∞[</a:t>
            </a:r>
            <a:r>
              <a:rPr lang="en-US" b="1" u="sng"/>
              <a:t>L</a:t>
            </a:r>
            <a:r>
              <a:rPr lang="en-US" sz="1800" b="1" u="sng"/>
              <a:t>avg,n</a:t>
            </a:r>
            <a:r>
              <a:rPr lang="en-US"/>
              <a:t>] =H</a:t>
            </a:r>
            <a:endParaRPr lang="en-US" u="sng"/>
          </a:p>
          <a:p>
            <a:pPr marL="0" indent="0">
              <a:buNone/>
            </a:pPr>
            <a:r>
              <a:rPr lang="en-US" b="1"/>
              <a:t>                         n</a:t>
            </a:r>
            <a:endParaRPr lang="en-US" b="1"/>
          </a:p>
          <a:p>
            <a:pPr marL="0" indent="0">
              <a:buNone/>
            </a:pPr>
            <a:r>
              <a:rPr lang="en-US"/>
              <a:t>Lavg,n-- avg no.of code symbols needed to represent 		all n-symbol groups.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/>
          <p:nvPr>
            <p:ph idx="1"/>
          </p:nvPr>
        </p:nvSpPr>
        <p:spPr>
          <a:xfrm>
            <a:off x="85090" y="225425"/>
            <a:ext cx="8950325" cy="6427470"/>
          </a:xfrm>
        </p:spPr>
        <p:txBody>
          <a:bodyPr/>
          <a:p>
            <a:pPr marL="0" indent="0">
              <a:buNone/>
            </a:pPr>
            <a:r>
              <a:rPr lang="en-US" b="1"/>
              <a:t>Fidelity Criteria</a:t>
            </a:r>
            <a:endParaRPr lang="en-US"/>
          </a:p>
          <a:p>
            <a:r>
              <a:rPr lang="en-US"/>
              <a:t>These criteria are </a:t>
            </a:r>
            <a:r>
              <a:rPr lang="en-US" b="1"/>
              <a:t>used to measure image fidelity</a:t>
            </a:r>
            <a:r>
              <a:rPr lang="en-US"/>
              <a:t>. </a:t>
            </a:r>
            <a:endParaRPr lang="en-US"/>
          </a:p>
          <a:p>
            <a:r>
              <a:rPr lang="en-US"/>
              <a:t>They quantify the nature and extent of </a:t>
            </a:r>
            <a:r>
              <a:rPr lang="en-US" b="1"/>
              <a:t>information loss in image compression</a:t>
            </a:r>
            <a:r>
              <a:rPr lang="en-US"/>
              <a:t>.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Fidelity criteria can be divided into classes:</a:t>
            </a:r>
            <a:endParaRPr lang="en-US"/>
          </a:p>
          <a:p>
            <a:pPr marL="0" indent="0">
              <a:buNone/>
            </a:pPr>
            <a:r>
              <a:rPr lang="en-US"/>
              <a:t>1.Objective fidelity criteria-Information loss</a:t>
            </a:r>
            <a:endParaRPr lang="en-US"/>
          </a:p>
          <a:p>
            <a:pPr marL="0" indent="0">
              <a:buNone/>
            </a:pPr>
            <a:r>
              <a:rPr lang="en-US"/>
              <a:t>2.Subjective fidelity criteria-Human observe Image 								Quality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/>
          <p:nvPr>
            <p:ph idx="1"/>
          </p:nvPr>
        </p:nvSpPr>
        <p:spPr>
          <a:xfrm>
            <a:off x="85090" y="225425"/>
            <a:ext cx="8950325" cy="642747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b="1"/>
              <a:t>Objective fidelity criteria</a:t>
            </a:r>
            <a:endParaRPr lang="en-US"/>
          </a:p>
          <a:p>
            <a:r>
              <a:rPr lang="en-US"/>
              <a:t>used to measure the amount of information loss (i.e. error) in the reconstructed (decompressed) image.</a:t>
            </a:r>
            <a:endParaRPr lang="en-US"/>
          </a:p>
          <a:p>
            <a:r>
              <a:rPr lang="en-US"/>
              <a:t>e(x,y) = f^(x,y) - f(x,y)</a:t>
            </a:r>
            <a:endParaRPr lang="en-US"/>
          </a:p>
          <a:p>
            <a:pPr marL="0" indent="0">
              <a:buNone/>
            </a:pPr>
            <a:r>
              <a:rPr lang="en-US"/>
              <a:t>Commonly used objective fidelity criteria include: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Total Error B/w 2 imgs is</a:t>
            </a:r>
            <a:endParaRPr lang="en-US"/>
          </a:p>
          <a:p>
            <a:pPr marL="0" indent="0">
              <a:buNone/>
            </a:pPr>
            <a:r>
              <a:rPr lang="en-US"/>
              <a:t> 	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4725035"/>
            <a:ext cx="5455920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2935" y="459740"/>
            <a:ext cx="8112125" cy="5848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/>
          <p:nvPr>
            <p:ph idx="1"/>
          </p:nvPr>
        </p:nvSpPr>
        <p:spPr>
          <a:xfrm>
            <a:off x="85090" y="225425"/>
            <a:ext cx="8950325" cy="6427470"/>
          </a:xfrm>
        </p:spPr>
        <p:txBody>
          <a:bodyPr/>
          <a:p>
            <a:pPr marL="0" indent="0">
              <a:buNone/>
            </a:pPr>
            <a:r>
              <a:rPr lang="en-US" b="1"/>
              <a:t>Subjective fidelity criteria</a:t>
            </a:r>
            <a:endParaRPr lang="en-US"/>
          </a:p>
          <a:p>
            <a:r>
              <a:rPr lang="en-US">
                <a:sym typeface="+mn-ea"/>
              </a:rPr>
              <a:t>Human observer </a:t>
            </a:r>
            <a:r>
              <a:rPr lang="en-US"/>
              <a:t>measure image quality. </a:t>
            </a:r>
            <a:endParaRPr lang="en-US"/>
          </a:p>
          <a:p>
            <a:r>
              <a:rPr lang="en-US"/>
              <a:t>By showing a decompressed image to a group of viewers and averaging their evaluations. </a:t>
            </a:r>
            <a:endParaRPr lang="en-US"/>
          </a:p>
          <a:p>
            <a:r>
              <a:rPr lang="en-US"/>
              <a:t>The evaluations may be made using an absolute rating scale.</a:t>
            </a:r>
            <a:endParaRPr lang="en-US"/>
          </a:p>
          <a:p>
            <a:r>
              <a:rPr lang="en-US"/>
              <a:t> eg: {Excellent, Fine, Passable, Marginal, Inferior, and Unusable}.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75" y="213995"/>
            <a:ext cx="8792845" cy="6503035"/>
          </a:xfrm>
        </p:spPr>
        <p:txBody>
          <a:bodyPr>
            <a:normAutofit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Image Compression Model</a:t>
            </a:r>
            <a:endParaRPr lang="en-US" dirty="0" smtClean="0"/>
          </a:p>
          <a:p>
            <a:pPr>
              <a:buFont typeface="Wingdings" panose="05000000000000000000" charset="0"/>
              <a:buChar char="ü"/>
            </a:pPr>
            <a:r>
              <a:rPr lang="en-US" dirty="0" smtClean="0"/>
              <a:t>Reducing amount of data in Size, in bytes of an </a:t>
            </a:r>
            <a:r>
              <a:rPr lang="en-US" b="1" dirty="0" smtClean="0"/>
              <a:t>Image File, </a:t>
            </a:r>
            <a:r>
              <a:rPr lang="en-US" dirty="0" smtClean="0"/>
              <a:t>without </a:t>
            </a:r>
            <a:r>
              <a:rPr lang="en-US" b="1" dirty="0" smtClean="0"/>
              <a:t>degrading the quality</a:t>
            </a:r>
            <a:r>
              <a:rPr lang="en-US" dirty="0" smtClean="0"/>
              <a:t> of the Image.</a:t>
            </a:r>
            <a:endParaRPr lang="en-US" dirty="0" smtClean="0"/>
          </a:p>
          <a:p>
            <a:pPr marL="0" indent="0">
              <a:buFont typeface="Wingdings" panose="05000000000000000000" charset="0"/>
              <a:buNone/>
            </a:pPr>
            <a:endParaRPr lang="en-US" dirty="0" smtClean="0"/>
          </a:p>
          <a:p>
            <a:r>
              <a:rPr lang="en-US" dirty="0" smtClean="0">
                <a:sym typeface="+mn-ea"/>
              </a:rPr>
              <a:t>Image Compression system is composed of 2 functional components</a:t>
            </a:r>
            <a:endParaRPr lang="en-US" dirty="0" smtClean="0">
              <a:sym typeface="+mn-ea"/>
            </a:endParaRPr>
          </a:p>
          <a:p>
            <a:pPr marL="514350" indent="-514350">
              <a:buAutoNum type="arabicPeriod"/>
            </a:pPr>
            <a:r>
              <a:rPr lang="en-US" dirty="0" smtClean="0"/>
              <a:t>Encoder - performs compression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Decoder - performs decompression.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Both operations are performed in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S/W application	 : Web browsers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H/W devices	 : DVD players</a:t>
            </a:r>
            <a:endParaRPr lang="en-US" dirty="0" smtClean="0"/>
          </a:p>
          <a:p>
            <a:pPr marL="0" indent="0">
              <a:buFont typeface="Wingdings" panose="05000000000000000000" charset="0"/>
              <a:buNone/>
            </a:pPr>
            <a:endParaRPr lang="en-US" dirty="0" smtClean="0"/>
          </a:p>
          <a:p>
            <a:pPr marL="0" indent="0">
              <a:buFont typeface="Wingdings" panose="05000000000000000000" charset="0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915" y="259080"/>
            <a:ext cx="8816975" cy="637730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400" b="1"/>
              <a:t>IMAGE COMPRESSION MODELS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A codec is a device or program that is capable of both encoding and decoding.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800" b="1"/>
              <a:t>Encoder : </a:t>
            </a:r>
            <a:r>
              <a:rPr lang="en-US" sz="2800"/>
              <a:t> is </a:t>
            </a:r>
            <a:r>
              <a:rPr lang="en-US" sz="2800" b="1"/>
              <a:t>responsible for reducing</a:t>
            </a:r>
            <a:r>
              <a:rPr lang="en-US" sz="2800"/>
              <a:t> or eliminating any </a:t>
            </a:r>
            <a:r>
              <a:rPr lang="en-US" sz="2800" b="1"/>
              <a:t>coding</a:t>
            </a:r>
            <a:r>
              <a:rPr lang="en-US" sz="2800"/>
              <a:t>, </a:t>
            </a:r>
            <a:r>
              <a:rPr lang="en-US" sz="2800" b="1"/>
              <a:t>Spatial &amp; Temporal</a:t>
            </a:r>
            <a:r>
              <a:rPr lang="en-US" sz="2800"/>
              <a:t> (interpixel), or </a:t>
            </a:r>
            <a:r>
              <a:rPr lang="en-US" sz="2800" b="1"/>
              <a:t>Irrelavent</a:t>
            </a:r>
            <a:r>
              <a:rPr lang="en-US" sz="2800"/>
              <a:t> (psychovisual) redundancies in the input image.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195" y="1556385"/>
            <a:ext cx="8735695" cy="31013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/>
          <p:nvPr>
            <p:ph idx="1"/>
          </p:nvPr>
        </p:nvSpPr>
        <p:spPr>
          <a:xfrm>
            <a:off x="85090" y="225425"/>
            <a:ext cx="8950325" cy="6427470"/>
          </a:xfrm>
        </p:spPr>
        <p:txBody>
          <a:bodyPr/>
          <a:p>
            <a:r>
              <a:rPr lang="en-US">
                <a:sym typeface="+mn-ea"/>
              </a:rPr>
              <a:t>they are f (x, y, t) and fˆ(x, y, t), where the discrete parameter </a:t>
            </a:r>
            <a:r>
              <a:rPr lang="en-US" b="1">
                <a:sym typeface="+mn-ea"/>
              </a:rPr>
              <a:t>t </a:t>
            </a:r>
            <a:r>
              <a:rPr lang="en-US">
                <a:sym typeface="+mn-ea"/>
              </a:rPr>
              <a:t>speciﬁes time.</a:t>
            </a:r>
            <a:endParaRPr lang="en-US"/>
          </a:p>
          <a:p>
            <a:r>
              <a:rPr lang="en-US">
                <a:sym typeface="+mn-ea"/>
              </a:rPr>
              <a:t>fˆ(x, y,t) may or may not be an exact replica of  f (x, p). </a:t>
            </a:r>
            <a:endParaRPr lang="en-US"/>
          </a:p>
          <a:p>
            <a:r>
              <a:rPr lang="en-US">
                <a:sym typeface="+mn-ea"/>
              </a:rPr>
              <a:t>If it is, the compression system is called error free, lossless, or information preserving. </a:t>
            </a:r>
            <a:endParaRPr lang="en-US"/>
          </a:p>
          <a:p>
            <a:r>
              <a:rPr lang="en-US">
                <a:sym typeface="+mn-ea"/>
              </a:rPr>
              <a:t>If not, the reconstructed output image is distorted, and the compression system is referred to as lossy.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213995"/>
            <a:ext cx="8757920" cy="6521450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What is Image Compression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Image compression is, </a:t>
            </a:r>
            <a:endParaRPr lang="en-US" dirty="0" smtClean="0"/>
          </a:p>
          <a:p>
            <a:r>
              <a:rPr lang="en-US" dirty="0" smtClean="0"/>
              <a:t>The art and science of </a:t>
            </a:r>
            <a:r>
              <a:rPr lang="en-US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reducing the amount of data required</a:t>
            </a:r>
            <a:r>
              <a:rPr lang="en-US" dirty="0" smtClean="0"/>
              <a:t> to represent an image.</a:t>
            </a:r>
            <a:endParaRPr lang="en-US" dirty="0" smtClean="0"/>
          </a:p>
          <a:p>
            <a:r>
              <a:rPr lang="en-US" dirty="0" smtClean="0"/>
              <a:t>It is one of the most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useful and commercially successful technologies</a:t>
            </a:r>
            <a:r>
              <a:rPr lang="en-US" dirty="0" smtClean="0"/>
              <a:t> in the ﬁeld of digital image processing.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number of images that are compressed and decompressed daily</a:t>
            </a:r>
            <a:r>
              <a:rPr lang="en-US" dirty="0" smtClean="0"/>
              <a:t> is called </a:t>
            </a:r>
            <a:r>
              <a:rPr lang="en-US" b="1" dirty="0" smtClean="0"/>
              <a:t>staggering.</a:t>
            </a:r>
            <a:endParaRPr lang="en-US" b="1" dirty="0" smtClean="0"/>
          </a:p>
          <a:p>
            <a:r>
              <a:rPr lang="en-US" dirty="0" smtClean="0"/>
              <a:t>The compressions and decompressions themselves are virtually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invisible to the user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Any one who uses a digital camera, surfs the web or watches movies on DVD’s benefits from </a:t>
            </a:r>
            <a:r>
              <a:rPr lang="en-US" b="1" dirty="0" smtClean="0"/>
              <a:t>I.C. algorithms &amp; standards.</a:t>
            </a:r>
            <a:endParaRPr lang="en-US" b="1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915" y="259080"/>
            <a:ext cx="8816975" cy="63773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b="1"/>
              <a:t>mapper:</a:t>
            </a:r>
            <a:r>
              <a:rPr lang="en-US"/>
              <a:t> transforms f (x, y) into format designed to </a:t>
            </a:r>
            <a:r>
              <a:rPr lang="en-US" b="1"/>
              <a:t>reduce spatial and temporal redundancy</a:t>
            </a:r>
            <a:r>
              <a:rPr lang="en-US"/>
              <a:t>. 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It is reversible, and may or may not directly reduce the amount of data required to represent the image. </a:t>
            </a:r>
            <a:endParaRPr lang="en-US"/>
          </a:p>
          <a:p>
            <a:pPr marL="0" indent="0">
              <a:buNone/>
            </a:pPr>
            <a:r>
              <a:rPr lang="en-US"/>
              <a:t>	Eg: Run-length coding.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video applications, the mapper uses video frames to facilitate the removal of temporal redundancy.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915" y="259080"/>
            <a:ext cx="8816975" cy="637730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b="1"/>
              <a:t>quantizer:</a:t>
            </a:r>
            <a:r>
              <a:rPr lang="en-US"/>
              <a:t> reduces the accuracy of the mapper’s output in accordance with a preestablished ﬁdelity criterion. </a:t>
            </a:r>
            <a:endParaRPr lang="en-US"/>
          </a:p>
          <a:p>
            <a:r>
              <a:rPr lang="en-US" b="1"/>
              <a:t>The goal is to keep irrelevant information out</a:t>
            </a:r>
            <a:r>
              <a:rPr lang="en-US"/>
              <a:t> of the compressed representation.</a:t>
            </a:r>
            <a:endParaRPr lang="en-US"/>
          </a:p>
          <a:p>
            <a:r>
              <a:rPr lang="en-US"/>
              <a:t>this operation is irreversible. </a:t>
            </a:r>
            <a:endParaRPr lang="en-US"/>
          </a:p>
          <a:p>
            <a:r>
              <a:rPr lang="en-US"/>
              <a:t>In video applications, the bit rate of the encoded output is often measured (in bits/second), and is used to adjust the operation of the quantizer so a predetermined average output rate is maintained. </a:t>
            </a:r>
            <a:endParaRPr lang="en-US"/>
          </a:p>
          <a:p>
            <a:r>
              <a:rPr lang="en-US"/>
              <a:t>Thus, the visual quality of the output can vary from frame to frame as a function of image content.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915" y="259080"/>
            <a:ext cx="8816975" cy="637730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b="1"/>
              <a:t>symbol coder: </a:t>
            </a:r>
            <a:endParaRPr lang="en-US" b="1"/>
          </a:p>
          <a:p>
            <a:r>
              <a:rPr lang="en-US"/>
              <a:t>It creates a fixed or variable length code to represent the quantizer output. </a:t>
            </a:r>
            <a:endParaRPr lang="en-US"/>
          </a:p>
          <a:p>
            <a:r>
              <a:rPr lang="en-US"/>
              <a:t>In this shortest code words are assigned to the most frequently occurring output values.</a:t>
            </a:r>
            <a:endParaRPr lang="en-US"/>
          </a:p>
          <a:p>
            <a:r>
              <a:rPr lang="en-US"/>
              <a:t>And thus reduce coding redundancy. </a:t>
            </a:r>
            <a:endParaRPr lang="en-US"/>
          </a:p>
          <a:p>
            <a:r>
              <a:rPr lang="en-US"/>
              <a:t>This operation is reversible.</a:t>
            </a:r>
            <a:endParaRPr lang="en-US"/>
          </a:p>
          <a:p>
            <a:pPr marL="0" indent="0">
              <a:buNone/>
            </a:pPr>
            <a:r>
              <a:rPr lang="en-US"/>
              <a:t>Its completion, the input image has been processed for the removal of each of the three redundancies described.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915" y="259080"/>
            <a:ext cx="8816975" cy="6377305"/>
          </a:xfrm>
        </p:spPr>
        <p:txBody>
          <a:bodyPr/>
          <a:p>
            <a:pPr marL="0" indent="0">
              <a:buNone/>
            </a:pPr>
            <a:r>
              <a:rPr lang="en-US" b="1">
                <a:sym typeface="+mn-ea"/>
              </a:rPr>
              <a:t>Decoder:</a:t>
            </a:r>
            <a:endParaRPr lang="en-US" b="1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It contains only 2 components: </a:t>
            </a:r>
            <a:endParaRPr 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en-US" b="1">
                <a:sym typeface="+mn-ea"/>
              </a:rPr>
              <a:t>symbol decoder</a:t>
            </a:r>
            <a:r>
              <a:rPr lang="en-US">
                <a:sym typeface="+mn-ea"/>
              </a:rPr>
              <a:t> </a:t>
            </a:r>
            <a:endParaRPr 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en-US" b="1">
                <a:sym typeface="+mn-ea"/>
              </a:rPr>
              <a:t>An inverse mapper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It perform reverse operation.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video applications,</a:t>
            </a:r>
            <a:endParaRPr lang="en-US"/>
          </a:p>
          <a:p>
            <a:r>
              <a:rPr lang="en-US"/>
              <a:t>Decoded output frames are maintained in an internal frame store.</a:t>
            </a:r>
            <a:endParaRPr lang="en-US"/>
          </a:p>
          <a:p>
            <a:r>
              <a:rPr lang="en-US"/>
              <a:t>It used to reinsert the Temporal redundancy that was removed at the encoder.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915" y="259080"/>
            <a:ext cx="8816975" cy="6377305"/>
          </a:xfrm>
        </p:spPr>
        <p:txBody>
          <a:bodyPr/>
          <a:p>
            <a:pPr marL="0" indent="0">
              <a:buNone/>
            </a:pPr>
            <a:r>
              <a:rPr lang="en-US" b="1"/>
              <a:t>Image Compression Methods</a:t>
            </a:r>
            <a:endParaRPr lang="en-US" b="1"/>
          </a:p>
          <a:p>
            <a:pPr marL="0" indent="0">
              <a:buNone/>
            </a:pPr>
            <a:r>
              <a:rPr lang="en-US" b="1"/>
              <a:t>1)Huffman Coding</a:t>
            </a:r>
            <a:endParaRPr lang="en-US" b="1"/>
          </a:p>
          <a:p>
            <a:r>
              <a:rPr lang="en-US"/>
              <a:t>is a popular technique for removing coding redundancy. </a:t>
            </a:r>
            <a:endParaRPr lang="en-US"/>
          </a:p>
          <a:p>
            <a:r>
              <a:rPr lang="en-US"/>
              <a:t>The result after Huffman coding is variable length code, where the code words are unequal length. </a:t>
            </a:r>
            <a:endParaRPr lang="en-US"/>
          </a:p>
          <a:p>
            <a:r>
              <a:rPr lang="en-US"/>
              <a:t>Huffman coding yields the smallest possible number of bits per gray level value.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915" y="259080"/>
            <a:ext cx="8816975" cy="637730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Huffman coding yields the smallest possible number of code symbols per source symbol.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step1) </a:t>
            </a:r>
            <a:endParaRPr lang="en-US"/>
          </a:p>
          <a:p>
            <a:r>
              <a:rPr lang="en-US"/>
              <a:t>create a series of source reductions by ordering the probabulities of the symbols under consideration and combining the lowest probabulities of the symbols into a single symbol that replaces them in the next source reduction.</a:t>
            </a:r>
            <a:endParaRPr lang="en-US"/>
          </a:p>
          <a:p>
            <a:r>
              <a:rPr lang="en-US"/>
              <a:t>This process is then repeated until a reduced source with 2 sym bols is reached.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915" y="259080"/>
            <a:ext cx="8816975" cy="637730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step2)</a:t>
            </a:r>
            <a:endParaRPr lang="en-US"/>
          </a:p>
          <a:p>
            <a:r>
              <a:rPr lang="en-US"/>
              <a:t>to code each reduced source, starting with the smallest source and working back to the original source.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452755" y="980440"/>
            <a:ext cx="74523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0">
                <a:latin typeface="Times New Roman" panose="02020603050405020304" charset="0"/>
              </a:rPr>
              <a:t>Consider the 8-bit gray image shown below. Use Huffman coding technique for eliminating coding redundancy in this image</a:t>
            </a:r>
            <a:r>
              <a:rPr lang="en-US" sz="1400" b="0">
                <a:latin typeface="Times New Roman" panose="02020603050405020304" charset="0"/>
              </a:rPr>
              <a:t>.</a:t>
            </a:r>
            <a:endParaRPr 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855345" y="1728470"/>
          <a:ext cx="2367280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820"/>
                <a:gridCol w="591820"/>
                <a:gridCol w="591820"/>
                <a:gridCol w="591820"/>
              </a:tblGrid>
              <a:tr h="3124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119</a:t>
                      </a:r>
                      <a:endParaRPr 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123</a:t>
                      </a:r>
                      <a:endParaRPr 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168</a:t>
                      </a:r>
                      <a:endParaRPr 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119</a:t>
                      </a:r>
                      <a:endParaRPr 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123</a:t>
                      </a:r>
                      <a:endParaRPr 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119</a:t>
                      </a:r>
                      <a:endParaRPr 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168</a:t>
                      </a:r>
                      <a:endParaRPr 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168</a:t>
                      </a:r>
                      <a:endParaRPr 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119</a:t>
                      </a:r>
                      <a:endParaRPr 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119</a:t>
                      </a:r>
                      <a:endParaRPr 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107</a:t>
                      </a:r>
                      <a:endParaRPr 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119</a:t>
                      </a:r>
                      <a:endParaRPr 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107</a:t>
                      </a:r>
                      <a:endParaRPr 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107</a:t>
                      </a:r>
                      <a:endParaRPr 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119</a:t>
                      </a:r>
                      <a:endParaRPr 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119</a:t>
                      </a:r>
                      <a:endParaRPr 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452755" y="2355850"/>
            <a:ext cx="745236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50" b="0">
                <a:latin typeface="Times New Roman" panose="02020603050405020304" charset="0"/>
              </a:rPr>
              <a:t> </a:t>
            </a:r>
            <a:endParaRPr lang="en-US" sz="1400" b="0">
              <a:latin typeface="Times New Roman" panose="02020603050405020304" charset="0"/>
            </a:endParaRPr>
          </a:p>
          <a:p>
            <a:pPr indent="0"/>
            <a:r>
              <a:rPr lang="en-US" sz="2400" b="0">
                <a:latin typeface="Times New Roman" panose="02020603050405020304" charset="0"/>
              </a:rPr>
              <a:t>Solution:</a:t>
            </a:r>
            <a:r>
              <a:rPr lang="en-US" sz="700" b="0">
                <a:latin typeface="Times New Roman" panose="02020603050405020304" charset="0"/>
              </a:rPr>
              <a:t> </a:t>
            </a: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142875" y="3500755"/>
          <a:ext cx="3819525" cy="2628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2370"/>
                <a:gridCol w="1266190"/>
                <a:gridCol w="1370965"/>
              </a:tblGrid>
              <a:tr h="474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Graylevel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Histogram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Probability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119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0.5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168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0.1875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107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0.1875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123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0.125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05275" y="4117975"/>
            <a:ext cx="4872355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935" y="281940"/>
            <a:ext cx="8566150" cy="61874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95605" y="1988820"/>
            <a:ext cx="601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Lavg=0.5*1 + 0.1875*2 + 0.1875*3 + 0.125*3=1.8125 bits/pixel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915" y="259080"/>
            <a:ext cx="8816975" cy="637730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608965"/>
            <a:ext cx="8837295" cy="54686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505" y="213995"/>
            <a:ext cx="8705215" cy="6521450"/>
          </a:xfrm>
        </p:spPr>
        <p:txBody>
          <a:bodyPr>
            <a:normAutofit fontScale="82500"/>
          </a:bodyPr>
          <a:lstStyle/>
          <a:p>
            <a:pPr>
              <a:buNone/>
            </a:pPr>
            <a:r>
              <a:rPr lang="en-US" dirty="0"/>
              <a:t>eg: The amount of data required to represent an </a:t>
            </a:r>
            <a:r>
              <a:rPr lang="en-US" dirty="0" smtClean="0"/>
              <a:t>image for </a:t>
            </a:r>
            <a:r>
              <a:rPr lang="en-US" dirty="0"/>
              <a:t>a standard definition (SD) </a:t>
            </a:r>
            <a:r>
              <a:rPr lang="en-US" dirty="0" err="1"/>
              <a:t>tv</a:t>
            </a:r>
            <a:r>
              <a:rPr lang="en-US" dirty="0"/>
              <a:t> movie uses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720 x 480 x 24 bit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pixel</a:t>
            </a:r>
            <a:r>
              <a:rPr lang="en-US" dirty="0" smtClean="0"/>
              <a:t> arrays</a:t>
            </a:r>
            <a:r>
              <a:rPr lang="en-US" dirty="0"/>
              <a:t>, with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30 fps</a:t>
            </a:r>
            <a:r>
              <a:rPr lang="en-US" dirty="0"/>
              <a:t> ( frames per second) </a:t>
            </a:r>
            <a:endParaRPr lang="en-US" dirty="0"/>
          </a:p>
          <a:p>
            <a:pPr>
              <a:buNone/>
            </a:pPr>
            <a:r>
              <a:rPr lang="en-US" dirty="0"/>
              <a:t>	SD digital video data must be </a:t>
            </a:r>
            <a:r>
              <a:rPr lang="en-US" dirty="0" smtClean="0"/>
              <a:t>accessed </a:t>
            </a:r>
            <a:r>
              <a:rPr lang="en-US" dirty="0"/>
              <a:t>at</a:t>
            </a:r>
            <a:endParaRPr lang="en-US" dirty="0"/>
          </a:p>
          <a:p>
            <a:pPr>
              <a:buNone/>
            </a:pPr>
            <a:br>
              <a:rPr lang="en-US" dirty="0"/>
            </a:br>
            <a:r>
              <a:rPr lang="en-US" dirty="0" smtClean="0"/>
              <a:t>30</a:t>
            </a:r>
            <a:r>
              <a:rPr lang="en-US" u="sng" dirty="0" smtClean="0"/>
              <a:t>frames</a:t>
            </a:r>
            <a:r>
              <a:rPr lang="en-US" dirty="0" smtClean="0"/>
              <a:t>  x </a:t>
            </a:r>
            <a:r>
              <a:rPr lang="en-US" dirty="0"/>
              <a:t>(720x480</a:t>
            </a:r>
            <a:r>
              <a:rPr lang="en-US" dirty="0" smtClean="0"/>
              <a:t>)</a:t>
            </a:r>
            <a:r>
              <a:rPr lang="en-US" u="sng" dirty="0" smtClean="0"/>
              <a:t>pixels</a:t>
            </a:r>
            <a:r>
              <a:rPr lang="en-US" dirty="0" smtClean="0"/>
              <a:t>   </a:t>
            </a:r>
            <a:r>
              <a:rPr lang="en-US" dirty="0"/>
              <a:t>x  3</a:t>
            </a:r>
            <a:r>
              <a:rPr lang="en-US" u="sng" dirty="0"/>
              <a:t>Bytes</a:t>
            </a:r>
            <a:r>
              <a:rPr lang="en-US" dirty="0"/>
              <a:t> </a:t>
            </a:r>
            <a:endParaRPr lang="en-US" dirty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ym typeface="+mn-ea"/>
              </a:rPr>
              <a:t>sec		       frame         </a:t>
            </a:r>
            <a:r>
              <a:rPr lang="en-US" dirty="0">
                <a:sym typeface="+mn-ea"/>
              </a:rPr>
              <a:t>pixel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= </a:t>
            </a:r>
            <a:r>
              <a:rPr lang="en-US" dirty="0"/>
              <a:t>31,104,000 bytes / sec</a:t>
            </a: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  <a:p>
            <a:pPr>
              <a:buNone/>
            </a:pPr>
            <a:r>
              <a:rPr lang="en-US" dirty="0"/>
              <a:t> and a two - hour movie consist of </a:t>
            </a:r>
            <a:endParaRPr lang="en-US" dirty="0"/>
          </a:p>
          <a:p>
            <a:pPr>
              <a:buNone/>
            </a:pPr>
            <a:r>
              <a:rPr lang="en-US" dirty="0"/>
              <a:t>	31,104,000 bytes / sec  x (60</a:t>
            </a:r>
            <a:r>
              <a:rPr lang="en-US" baseline="30000" dirty="0"/>
              <a:t>2</a:t>
            </a:r>
            <a:r>
              <a:rPr lang="en-US" dirty="0"/>
              <a:t>) sec /hr x 2 hrs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≈ </a:t>
            </a:r>
            <a:r>
              <a:rPr lang="en-US" dirty="0"/>
              <a:t>2. 24 x 10</a:t>
            </a:r>
            <a:r>
              <a:rPr lang="en-US" baseline="30000" dirty="0"/>
              <a:t>11</a:t>
            </a:r>
            <a:r>
              <a:rPr lang="en-US" dirty="0"/>
              <a:t> bytes or 224 GB of data</a:t>
            </a:r>
            <a:endParaRPr lang="en-US" dirty="0"/>
          </a:p>
          <a:p>
            <a:pPr>
              <a:buNone/>
            </a:pPr>
            <a:r>
              <a:rPr lang="en-US" dirty="0"/>
              <a:t>This is huge data, Therefore </a:t>
            </a:r>
            <a:r>
              <a:rPr lang="en-US" b="1" dirty="0"/>
              <a:t>Compression is necessary.</a:t>
            </a:r>
            <a:endParaRPr lang="en-US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325" y="169545"/>
            <a:ext cx="8805545" cy="45313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21615" y="4817110"/>
            <a:ext cx="88277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The average length of this code is </a:t>
            </a:r>
            <a:endParaRPr lang="en-US" sz="2400"/>
          </a:p>
          <a:p>
            <a:r>
              <a:rPr lang="en-US" sz="2400"/>
              <a:t>Lavg= 0.4*1 + 0.3*2 + 0.1*3 + 0.1*4 + 0.06*5 + 0.04*5 = 2.2 bits/pixel</a:t>
            </a:r>
            <a:endParaRPr lang="en-US" sz="2400"/>
          </a:p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4830" y="649605"/>
            <a:ext cx="8053070" cy="492315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9270" y="386715"/>
            <a:ext cx="8293735" cy="567309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2125" y="367665"/>
            <a:ext cx="7358380" cy="560895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145" y="186690"/>
            <a:ext cx="8636635" cy="6414770"/>
          </a:xfrm>
        </p:spPr>
        <p:txBody>
          <a:bodyPr/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145" y="186690"/>
            <a:ext cx="8636635" cy="6414770"/>
          </a:xfrm>
        </p:spPr>
        <p:txBody>
          <a:bodyPr/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145" y="186690"/>
            <a:ext cx="8636635" cy="6414770"/>
          </a:xfrm>
        </p:spPr>
        <p:txBody>
          <a:bodyPr/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pPr>
              <a:buNone/>
            </a:pPr>
            <a:r>
              <a:rPr lang="en-US" dirty="0"/>
              <a:t>Even through web page image is high resolution, digital cameras photos also compressed routenely to save storage space &amp; reduce transmission time.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80" y="213995"/>
            <a:ext cx="8568690" cy="6459855"/>
          </a:xfrm>
        </p:spPr>
        <p:txBody>
          <a:bodyPr>
            <a:noAutofit/>
          </a:bodyPr>
          <a:lstStyle/>
          <a:p>
            <a:r>
              <a:rPr lang="en-US" sz="2800" dirty="0"/>
              <a:t>The term data compression refers to the process of reducing the amount of data required to represent a given quantity of information. </a:t>
            </a:r>
            <a:endParaRPr lang="en-US" sz="2800" dirty="0"/>
          </a:p>
          <a:p>
            <a:r>
              <a:rPr lang="en-US" sz="2800" dirty="0"/>
              <a:t>Data contains irrelevant or repeated information are said to contain redundant data. </a:t>
            </a:r>
            <a:endParaRPr lang="en-US" sz="2800" dirty="0"/>
          </a:p>
          <a:p>
            <a:r>
              <a:rPr lang="en-US" sz="2800" dirty="0"/>
              <a:t>If we let b and b1 denote the number of bits (or information- carrying units) in two representations of the same information, the relative data redundancy, R, of the representation with b bits is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R = 1 - 1/C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where C, commonly called the compression ratio, is defined as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C = b/b1</a:t>
            </a: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pPr>
              <a:buNone/>
            </a:pPr>
            <a:r>
              <a:rPr lang="en-US" dirty="0">
                <a:sym typeface="+mn-ea"/>
              </a:rPr>
              <a:t>If C = 10 (sometimes written 10:1), for instance, the larger representation has 10 bits of data for every 1 bit of data in the smaller representation. 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dirty="0">
                <a:sym typeface="+mn-ea"/>
              </a:rPr>
              <a:t>The corresponding relative data redundancy of the larger representation is 0.9 (R = 0.9), indicating that 90% of its data is redundant.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995"/>
            <a:ext cx="8229600" cy="6277610"/>
          </a:xfrm>
        </p:spPr>
        <p:txBody>
          <a:bodyPr>
            <a:normAutofit fontScale="80000"/>
          </a:bodyPr>
          <a:lstStyle/>
          <a:p>
            <a:pPr>
              <a:buNone/>
            </a:pPr>
            <a:r>
              <a:rPr lang="en-US" dirty="0"/>
              <a:t>Any kind of data can be compressed. There are two main types of compression: lossy and lossless.</a:t>
            </a:r>
            <a:endParaRPr lang="en-US" dirty="0"/>
          </a:p>
          <a:p>
            <a:pPr>
              <a:buNone/>
            </a:pPr>
            <a:r>
              <a:rPr lang="en-US" b="1" dirty="0"/>
              <a:t>Lossy compression</a:t>
            </a:r>
            <a:endParaRPr lang="en-US" dirty="0"/>
          </a:p>
          <a:p>
            <a:r>
              <a:rPr lang="en-US" dirty="0"/>
              <a:t>Lossy compression removes some of a file’s original data in order to reduce the file size. </a:t>
            </a:r>
            <a:endParaRPr lang="en-US" dirty="0"/>
          </a:p>
          <a:p>
            <a:r>
              <a:rPr lang="en-US" dirty="0"/>
              <a:t>This might mean reducing the numbers of colours in an image or reducing the number of samples in a sound file. </a:t>
            </a:r>
            <a:endParaRPr lang="en-US" dirty="0"/>
          </a:p>
          <a:p>
            <a:r>
              <a:rPr lang="en-US" dirty="0"/>
              <a:t>This can result in a small loss of quality of an image or sound file.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eg:  </a:t>
            </a:r>
            <a:r>
              <a:rPr lang="en-US" b="1" dirty="0"/>
              <a:t>JPEG</a:t>
            </a:r>
            <a:r>
              <a:rPr lang="en-US" dirty="0"/>
              <a:t>- </a:t>
            </a:r>
            <a:r>
              <a:rPr lang="en-US" dirty="0">
                <a:sym typeface="+mn-ea"/>
              </a:rPr>
              <a:t>lossy compression method for </a:t>
            </a:r>
            <a:r>
              <a:rPr lang="en-US" dirty="0"/>
              <a:t>images.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        </a:t>
            </a:r>
            <a:r>
              <a:rPr lang="en-US" b="1" dirty="0">
                <a:sym typeface="+mn-ea"/>
              </a:rPr>
              <a:t>MP3</a:t>
            </a:r>
            <a:r>
              <a:rPr lang="en-US" dirty="0">
                <a:sym typeface="+mn-ea"/>
              </a:rPr>
              <a:t>-</a:t>
            </a:r>
            <a:r>
              <a:rPr lang="en-US" dirty="0"/>
              <a:t>lossy compression method for sounds.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/>
              <a:t>MPEG</a:t>
            </a:r>
            <a:r>
              <a:rPr lang="en-US" dirty="0"/>
              <a:t>- for videos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Note: Once a file has been compressed using lossy compression, the discarded data cannot be retrieved again.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Lossless compression</a:t>
            </a:r>
            <a:endParaRPr lang="en-US" dirty="0"/>
          </a:p>
          <a:p>
            <a:r>
              <a:rPr lang="en-US" dirty="0"/>
              <a:t>It doesn’t reduce the quality of the file at all. </a:t>
            </a:r>
            <a:endParaRPr lang="en-US" dirty="0"/>
          </a:p>
          <a:p>
            <a:r>
              <a:rPr lang="en-US" dirty="0"/>
              <a:t>No data is lost, so lossless compression allows a file to be recreated exactly as it was when originally created.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eg: </a:t>
            </a:r>
            <a:r>
              <a:rPr lang="en-US" b="1" dirty="0"/>
              <a:t>Zip files</a:t>
            </a:r>
            <a:r>
              <a:rPr lang="en-US" dirty="0"/>
              <a:t> are an example of lossless compression.</a:t>
            </a:r>
            <a:endParaRPr lang="en-US" dirty="0"/>
          </a:p>
          <a:p>
            <a:pPr>
              <a:buNone/>
            </a:pPr>
            <a:r>
              <a:rPr lang="en-US" b="1" dirty="0"/>
              <a:t>Run length encoding</a:t>
            </a:r>
            <a:endParaRPr lang="en-US" b="1" dirty="0"/>
          </a:p>
          <a:p>
            <a:pPr>
              <a:buNone/>
            </a:pPr>
            <a:r>
              <a:rPr lang="en-US" b="1" dirty="0"/>
              <a:t>Huffman coding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12471</Words>
  <Application>WPS Presentation</Application>
  <PresentationFormat>On-screen Show (4:3)</PresentationFormat>
  <Paragraphs>409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Times New Roman</vt:lpstr>
      <vt:lpstr>Office Theme</vt:lpstr>
      <vt:lpstr>Image Compression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Compression</dc:title>
  <dc:creator>saikrishna3d saikrishna3d</dc:creator>
  <cp:lastModifiedBy>chint</cp:lastModifiedBy>
  <cp:revision>25</cp:revision>
  <dcterms:created xsi:type="dcterms:W3CDTF">2023-06-05T08:24:00Z</dcterms:created>
  <dcterms:modified xsi:type="dcterms:W3CDTF">2023-06-18T04:21:32Z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9CC568442F654B3F825E6E14FE091504</vt:lpwstr>
  </property>
  <property fmtid="{D5CDD505-2E9C-101B-9397-08002B2CF9AE}" pid="3" name="KSOProductBuildVer">
    <vt:lpwstr>1033-11.2.0.11537</vt:lpwstr>
  </property>
</Properties>
</file>