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6" r:id="rId4"/>
    <p:sldId id="258" r:id="rId5"/>
    <p:sldId id="259" r:id="rId6"/>
    <p:sldId id="260" r:id="rId7"/>
    <p:sldId id="261" r:id="rId8"/>
    <p:sldId id="262" r:id="rId9"/>
    <p:sldId id="263" r:id="rId10"/>
    <p:sldId id="264" r:id="rId11"/>
    <p:sldId id="265" r:id="rId12"/>
    <p:sldId id="277" r:id="rId13"/>
    <p:sldId id="266" r:id="rId14"/>
    <p:sldId id="267" r:id="rId15"/>
    <p:sldId id="268" r:id="rId16"/>
    <p:sldId id="269" r:id="rId17"/>
    <p:sldId id="271" r:id="rId18"/>
    <p:sldId id="272" r:id="rId19"/>
    <p:sldId id="273" r:id="rId20"/>
    <p:sldId id="274" r:id="rId21"/>
    <p:sldId id="275" r:id="rId22"/>
    <p:sldId id="278" r:id="rId23"/>
    <p:sldId id="279" r:id="rId24"/>
    <p:sldId id="281" r:id="rId25"/>
    <p:sldId id="282" r:id="rId26"/>
    <p:sldId id="283" r:id="rId27"/>
    <p:sldId id="284" r:id="rId28"/>
    <p:sldId id="316" r:id="rId29"/>
    <p:sldId id="285" r:id="rId30"/>
    <p:sldId id="286" r:id="rId31"/>
    <p:sldId id="304" r:id="rId32"/>
    <p:sldId id="315" r:id="rId33"/>
    <p:sldId id="307" r:id="rId34"/>
    <p:sldId id="308" r:id="rId35"/>
    <p:sldId id="309" r:id="rId36"/>
    <p:sldId id="310" r:id="rId37"/>
    <p:sldId id="311" r:id="rId38"/>
    <p:sldId id="312" r:id="rId39"/>
    <p:sldId id="313"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1DF82B-DC49-43D4-ACC7-F1EA6EF236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1DF82B-DC49-43D4-ACC7-F1EA6EF236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1DF82B-DC49-43D4-ACC7-F1EA6EF236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1DF82B-DC49-43D4-ACC7-F1EA6EF236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C1DF82B-DC49-43D4-ACC7-F1EA6EF2365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C1DF82B-DC49-43D4-ACC7-F1EA6EF236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C1DF82B-DC49-43D4-ACC7-F1EA6EF2365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DF82B-DC49-43D4-ACC7-F1EA6EF2365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DF82B-DC49-43D4-ACC7-F1EA6EF2365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C1DF82B-DC49-43D4-ACC7-F1EA6EF236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C1DF82B-DC49-43D4-ACC7-F1EA6EF2365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9B53-A652-4B9B-BEF2-AFCC5BB84F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DF82B-DC49-43D4-ACC7-F1EA6EF2365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09B53-A652-4B9B-BEF2-AFCC5BB84F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Segmentation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normAutofit fontScale="92500" lnSpcReduction="10000"/>
          </a:bodyPr>
          <a:lstStyle/>
          <a:p>
            <a:pPr>
              <a:buNone/>
            </a:pPr>
            <a:r>
              <a:rPr lang="en-US" dirty="0"/>
              <a:t>A </a:t>
            </a:r>
            <a:r>
              <a:rPr lang="en-US" b="1" i="1" dirty="0"/>
              <a:t>line</a:t>
            </a:r>
            <a:r>
              <a:rPr lang="en-US" i="1" dirty="0"/>
              <a:t> </a:t>
            </a:r>
            <a:r>
              <a:rPr lang="en-US" dirty="0"/>
              <a:t>may be viewed as a </a:t>
            </a:r>
            <a:r>
              <a:rPr lang="en-US" dirty="0" smtClean="0"/>
              <a:t>thin </a:t>
            </a:r>
            <a:r>
              <a:rPr lang="en-US" dirty="0"/>
              <a:t>edge segment in which </a:t>
            </a:r>
            <a:endParaRPr lang="en-US" dirty="0" smtClean="0"/>
          </a:p>
          <a:p>
            <a:r>
              <a:rPr lang="en-US" dirty="0" smtClean="0"/>
              <a:t>the </a:t>
            </a:r>
            <a:r>
              <a:rPr lang="en-US" dirty="0"/>
              <a:t>intensity of the background on either side of the line is either much higher or much lower than the intensity of the line pixels. </a:t>
            </a:r>
            <a:endParaRPr lang="en-US" dirty="0" smtClean="0"/>
          </a:p>
          <a:p>
            <a:pPr>
              <a:buNone/>
            </a:pPr>
            <a:endParaRPr lang="en-US" dirty="0" smtClean="0"/>
          </a:p>
          <a:p>
            <a:r>
              <a:rPr lang="en-US" dirty="0" smtClean="0"/>
              <a:t>An </a:t>
            </a:r>
            <a:r>
              <a:rPr lang="en-US" b="1" i="1" dirty="0"/>
              <a:t>isolated point</a:t>
            </a:r>
            <a:r>
              <a:rPr lang="en-US" i="1" dirty="0"/>
              <a:t> </a:t>
            </a:r>
            <a:r>
              <a:rPr lang="en-US" dirty="0"/>
              <a:t>may be viewed as a foreground (background) pixel surrounded by background (foreground) pixels</a:t>
            </a:r>
            <a:r>
              <a:rPr lang="en-US" dirty="0" smtClean="0"/>
              <a:t>.</a:t>
            </a:r>
            <a:endParaRPr lang="en-US" dirty="0" smtClean="0"/>
          </a:p>
          <a:p>
            <a:pPr>
              <a:buNone/>
            </a:pPr>
            <a:endParaRPr lang="en-US" dirty="0"/>
          </a:p>
          <a:p>
            <a:r>
              <a:rPr lang="en-US" b="1" i="1" dirty="0"/>
              <a:t>Edge pixels</a:t>
            </a:r>
            <a:r>
              <a:rPr lang="en-US" i="1" dirty="0"/>
              <a:t> </a:t>
            </a:r>
            <a:r>
              <a:rPr lang="en-US" dirty="0"/>
              <a:t>are pixels at which the intensity of an image changes abruptly, and </a:t>
            </a:r>
            <a:endParaRPr lang="en-US" dirty="0" smtClean="0"/>
          </a:p>
          <a:p>
            <a:r>
              <a:rPr lang="en-US" i="1" dirty="0"/>
              <a:t>E</a:t>
            </a:r>
            <a:r>
              <a:rPr lang="en-US" i="1" dirty="0" smtClean="0"/>
              <a:t>dges</a:t>
            </a:r>
            <a:r>
              <a:rPr lang="en-US" dirty="0" smtClean="0"/>
              <a:t> </a:t>
            </a:r>
            <a:r>
              <a:rPr lang="en-US" dirty="0"/>
              <a:t>are sets of connected edge </a:t>
            </a:r>
            <a:r>
              <a:rPr lang="en-US" dirty="0" smtClean="0"/>
              <a:t>pixels. </a:t>
            </a:r>
            <a:endParaRPr lang="en-US" dirty="0" smtClean="0"/>
          </a:p>
          <a:p>
            <a:r>
              <a:rPr lang="en-US" i="1" dirty="0" smtClean="0"/>
              <a:t>Edge </a:t>
            </a:r>
            <a:r>
              <a:rPr lang="en-US" i="1" dirty="0"/>
              <a:t>detectors </a:t>
            </a:r>
            <a:r>
              <a:rPr lang="en-US" dirty="0"/>
              <a:t>are local image processing tools designed to detect edge pixels</a:t>
            </a:r>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rcRect/>
          <a:stretch>
            <a:fillRect/>
          </a:stretch>
        </p:blipFill>
        <p:spPr bwMode="auto">
          <a:xfrm>
            <a:off x="285720" y="214290"/>
            <a:ext cx="8501121" cy="635798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normAutofit lnSpcReduction="10000"/>
          </a:bodyPr>
          <a:lstStyle/>
          <a:p>
            <a:r>
              <a:rPr lang="en-US" dirty="0"/>
              <a:t>local averaging smoothes an image.</a:t>
            </a:r>
            <a:endParaRPr lang="en-US" dirty="0"/>
          </a:p>
          <a:p>
            <a:r>
              <a:rPr lang="en-US" dirty="0"/>
              <a:t>local changes in intensity can be detected using derivatives</a:t>
            </a:r>
            <a:endParaRPr lang="en-US" dirty="0"/>
          </a:p>
          <a:p>
            <a:r>
              <a:rPr lang="en-US" dirty="0"/>
              <a:t>first- and second-order derivatives are </a:t>
            </a:r>
            <a:r>
              <a:rPr lang="en-US" dirty="0" smtClean="0"/>
              <a:t>used.</a:t>
            </a:r>
            <a:endParaRPr lang="en-US" dirty="0" smtClean="0"/>
          </a:p>
          <a:p>
            <a:r>
              <a:rPr lang="en-US" dirty="0"/>
              <a:t>we require that any approximation used for </a:t>
            </a:r>
            <a:r>
              <a:rPr lang="en-US" dirty="0" err="1"/>
              <a:t>ﬁrst</a:t>
            </a:r>
            <a:r>
              <a:rPr lang="en-US" dirty="0"/>
              <a:t> derivatives </a:t>
            </a:r>
            <a:endParaRPr lang="en-US" dirty="0" smtClean="0"/>
          </a:p>
          <a:p>
            <a:pPr marL="514350" indent="-514350">
              <a:buAutoNum type="arabicParenBoth"/>
            </a:pPr>
            <a:r>
              <a:rPr lang="en-US" dirty="0" smtClean="0"/>
              <a:t>must </a:t>
            </a:r>
            <a:r>
              <a:rPr lang="en-US" dirty="0"/>
              <a:t>be zero in areas of constant intensity; </a:t>
            </a:r>
            <a:endParaRPr lang="en-US" dirty="0" smtClean="0"/>
          </a:p>
          <a:p>
            <a:pPr marL="514350" indent="-514350">
              <a:buAutoNum type="arabicParenBoth"/>
            </a:pPr>
            <a:r>
              <a:rPr lang="en-US" dirty="0" smtClean="0"/>
              <a:t>must </a:t>
            </a:r>
            <a:r>
              <a:rPr lang="en-US" dirty="0"/>
              <a:t>be nonzero at the onset of an intensity step or ramp; and </a:t>
            </a:r>
            <a:endParaRPr lang="en-US" dirty="0" smtClean="0"/>
          </a:p>
          <a:p>
            <a:pPr marL="514350" indent="-514350">
              <a:buAutoNum type="arabicParenBoth"/>
            </a:pPr>
            <a:r>
              <a:rPr lang="en-US" dirty="0" smtClean="0"/>
              <a:t>must </a:t>
            </a:r>
            <a:r>
              <a:rPr lang="en-US" dirty="0"/>
              <a:t>be nonzero at points along an intensity ramp. </a:t>
            </a:r>
            <a:endParaRPr lang="en-US" dirty="0" smtClean="0"/>
          </a:p>
          <a:p>
            <a:pPr marL="514350" indent="-514350">
              <a:buNone/>
            </a:pPr>
            <a:r>
              <a:rPr lang="en-US" dirty="0" smtClean="0"/>
              <a:t>Similarly</a:t>
            </a:r>
            <a:r>
              <a:rPr lang="en-US" dirty="0"/>
              <a:t>, </a:t>
            </a:r>
            <a:r>
              <a:rPr lang="en-US" dirty="0" smtClean="0"/>
              <a:t>for </a:t>
            </a:r>
            <a:r>
              <a:rPr lang="en-US" dirty="0"/>
              <a:t>second derivatives</a:t>
            </a:r>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dirty="0" smtClean="0"/>
              <a:t>First order derivative</a:t>
            </a:r>
            <a:endParaRPr lang="en-US" dirty="0" smtClean="0"/>
          </a:p>
          <a:p>
            <a:pPr>
              <a:buNone/>
            </a:pPr>
            <a:endParaRPr lang="en-US" dirty="0"/>
          </a:p>
          <a:p>
            <a:pPr>
              <a:buNone/>
            </a:pPr>
            <a:r>
              <a:rPr lang="en-US" dirty="0" smtClean="0"/>
              <a:t>Second </a:t>
            </a:r>
            <a:r>
              <a:rPr lang="en-US" dirty="0" smtClean="0"/>
              <a:t>order derivative</a:t>
            </a:r>
            <a:endParaRPr lang="en-US" dirty="0" smtClean="0"/>
          </a:p>
          <a:p>
            <a:pPr>
              <a:buNone/>
            </a:pPr>
            <a:r>
              <a:rPr lang="en-US" dirty="0"/>
              <a:t>	</a:t>
            </a:r>
            <a:r>
              <a:rPr lang="en-US" dirty="0" smtClean="0"/>
              <a:t>		</a:t>
            </a:r>
            <a:endParaRPr lang="en-US" dirty="0" smtClean="0"/>
          </a:p>
          <a:p>
            <a:pPr>
              <a:buNone/>
            </a:pPr>
            <a:r>
              <a:rPr lang="en-US" dirty="0"/>
              <a:t>	</a:t>
            </a:r>
            <a:endParaRPr lang="en-US" dirty="0" smtClean="0"/>
          </a:p>
          <a:p>
            <a:pPr>
              <a:buNone/>
            </a:pPr>
            <a:endParaRPr lang="en-US" dirty="0"/>
          </a:p>
        </p:txBody>
      </p:sp>
      <p:pic>
        <p:nvPicPr>
          <p:cNvPr id="4" name="Picture 3"/>
          <p:cNvPicPr/>
          <p:nvPr/>
        </p:nvPicPr>
        <p:blipFill>
          <a:blip r:embed="rId1"/>
          <a:srcRect/>
          <a:stretch>
            <a:fillRect/>
          </a:stretch>
        </p:blipFill>
        <p:spPr bwMode="auto">
          <a:xfrm>
            <a:off x="4071934" y="285728"/>
            <a:ext cx="3643338" cy="1000132"/>
          </a:xfrm>
          <a:prstGeom prst="rect">
            <a:avLst/>
          </a:prstGeom>
          <a:noFill/>
        </p:spPr>
      </p:pic>
      <p:pic>
        <p:nvPicPr>
          <p:cNvPr id="7" name="Picture 6"/>
          <p:cNvPicPr/>
          <p:nvPr/>
        </p:nvPicPr>
        <p:blipFill>
          <a:blip r:embed="rId2"/>
          <a:srcRect/>
          <a:stretch>
            <a:fillRect/>
          </a:stretch>
        </p:blipFill>
        <p:spPr bwMode="auto">
          <a:xfrm>
            <a:off x="3714744" y="2000240"/>
            <a:ext cx="3786214" cy="78581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b="1" dirty="0"/>
              <a:t>DETECTION OF ISOLATED POINTS</a:t>
            </a:r>
            <a:endParaRPr lang="en-US" b="1" dirty="0"/>
          </a:p>
          <a:p>
            <a:pPr>
              <a:buNone/>
            </a:pPr>
            <a:r>
              <a:rPr lang="en-US" dirty="0"/>
              <a:t>we know that point detection should be based on </a:t>
            </a:r>
            <a:endParaRPr lang="en-US" dirty="0" smtClean="0"/>
          </a:p>
          <a:p>
            <a:pPr>
              <a:buNone/>
            </a:pPr>
            <a:r>
              <a:rPr lang="en-US" dirty="0" smtClean="0"/>
              <a:t>the </a:t>
            </a:r>
            <a:r>
              <a:rPr lang="en-US" dirty="0"/>
              <a:t>second derivative which, </a:t>
            </a:r>
            <a:r>
              <a:rPr lang="en-US" dirty="0" smtClean="0"/>
              <a:t>using </a:t>
            </a:r>
            <a:r>
              <a:rPr lang="en-US" dirty="0"/>
              <a:t>the </a:t>
            </a:r>
            <a:r>
              <a:rPr lang="en-US" dirty="0" err="1"/>
              <a:t>Laplacian</a:t>
            </a:r>
            <a:r>
              <a:rPr lang="en-US" dirty="0"/>
              <a:t>:</a:t>
            </a:r>
            <a:endParaRPr lang="en-US" dirty="0"/>
          </a:p>
          <a:p>
            <a:pPr>
              <a:buNone/>
            </a:pPr>
            <a:endParaRPr lang="en-US" dirty="0" smtClean="0"/>
          </a:p>
          <a:p>
            <a:pPr>
              <a:buNone/>
            </a:pPr>
            <a:endParaRPr lang="en-US" dirty="0"/>
          </a:p>
          <a:p>
            <a:pPr>
              <a:buNone/>
            </a:pPr>
            <a:endParaRPr lang="en-US" dirty="0" smtClean="0"/>
          </a:p>
          <a:p>
            <a:r>
              <a:rPr lang="es-ES" dirty="0" err="1"/>
              <a:t>The</a:t>
            </a:r>
            <a:r>
              <a:rPr lang="es-ES" dirty="0"/>
              <a:t> </a:t>
            </a:r>
            <a:r>
              <a:rPr lang="es-ES" dirty="0" err="1" smtClean="0"/>
              <a:t>Laplacian</a:t>
            </a:r>
            <a:r>
              <a:rPr lang="es-ES" dirty="0" smtClean="0"/>
              <a:t> </a:t>
            </a:r>
            <a:r>
              <a:rPr lang="es-ES" dirty="0" err="1"/>
              <a:t>is</a:t>
            </a:r>
            <a:r>
              <a:rPr lang="es-ES" dirty="0"/>
              <a:t> </a:t>
            </a:r>
            <a:r>
              <a:rPr lang="es-ES" dirty="0" err="1" smtClean="0"/>
              <a:t>then</a:t>
            </a:r>
            <a:endParaRPr lang="es-ES" dirty="0" smtClean="0"/>
          </a:p>
          <a:p>
            <a:pPr>
              <a:buNone/>
            </a:pPr>
            <a:r>
              <a:rPr lang="es-ES" dirty="0" smtClean="0"/>
              <a:t>∆</a:t>
            </a:r>
            <a:r>
              <a:rPr lang="es-ES" baseline="30000" dirty="0" smtClean="0"/>
              <a:t>2</a:t>
            </a:r>
            <a:r>
              <a:rPr lang="es-ES" i="1" dirty="0" smtClean="0"/>
              <a:t>f </a:t>
            </a:r>
            <a:r>
              <a:rPr lang="es-ES" dirty="0"/>
              <a:t>(</a:t>
            </a:r>
            <a:r>
              <a:rPr lang="es-ES" i="1" dirty="0"/>
              <a:t>x</a:t>
            </a:r>
            <a:r>
              <a:rPr lang="es-ES" dirty="0"/>
              <a:t>, </a:t>
            </a:r>
            <a:r>
              <a:rPr lang="es-ES" i="1" dirty="0"/>
              <a:t>y</a:t>
            </a:r>
            <a:r>
              <a:rPr lang="es-ES" dirty="0"/>
              <a:t>) = </a:t>
            </a:r>
            <a:r>
              <a:rPr lang="es-ES" i="1" dirty="0"/>
              <a:t>f </a:t>
            </a:r>
            <a:r>
              <a:rPr lang="es-ES" dirty="0"/>
              <a:t>(</a:t>
            </a:r>
            <a:r>
              <a:rPr lang="es-ES" i="1" dirty="0"/>
              <a:t>x </a:t>
            </a:r>
            <a:r>
              <a:rPr lang="es-ES" dirty="0"/>
              <a:t>+ 1, </a:t>
            </a:r>
            <a:r>
              <a:rPr lang="es-ES" i="1" dirty="0"/>
              <a:t>y</a:t>
            </a:r>
            <a:r>
              <a:rPr lang="es-ES" dirty="0"/>
              <a:t>) + </a:t>
            </a:r>
            <a:r>
              <a:rPr lang="es-ES" i="1" dirty="0"/>
              <a:t>f </a:t>
            </a:r>
            <a:r>
              <a:rPr lang="es-ES" dirty="0"/>
              <a:t>(</a:t>
            </a:r>
            <a:r>
              <a:rPr lang="es-ES" i="1" dirty="0"/>
              <a:t>x </a:t>
            </a:r>
            <a:r>
              <a:rPr lang="es-ES" dirty="0"/>
              <a:t>- 1, </a:t>
            </a:r>
            <a:r>
              <a:rPr lang="es-ES" i="1" dirty="0"/>
              <a:t>y</a:t>
            </a:r>
            <a:r>
              <a:rPr lang="es-ES" dirty="0"/>
              <a:t>) + </a:t>
            </a:r>
            <a:r>
              <a:rPr lang="es-ES" i="1" dirty="0"/>
              <a:t>f </a:t>
            </a:r>
            <a:r>
              <a:rPr lang="es-ES" dirty="0"/>
              <a:t>(</a:t>
            </a:r>
            <a:r>
              <a:rPr lang="es-ES" i="1" dirty="0"/>
              <a:t>x</a:t>
            </a:r>
            <a:r>
              <a:rPr lang="es-ES" dirty="0"/>
              <a:t>, </a:t>
            </a:r>
            <a:r>
              <a:rPr lang="es-ES" i="1" dirty="0"/>
              <a:t>y </a:t>
            </a:r>
            <a:r>
              <a:rPr lang="es-ES" dirty="0"/>
              <a:t>+ 1) + </a:t>
            </a:r>
            <a:endParaRPr lang="es-ES" dirty="0" smtClean="0"/>
          </a:p>
          <a:p>
            <a:pPr>
              <a:buNone/>
            </a:pPr>
            <a:r>
              <a:rPr lang="es-ES" i="1" dirty="0"/>
              <a:t>	</a:t>
            </a:r>
            <a:r>
              <a:rPr lang="es-ES" i="1" dirty="0" smtClean="0"/>
              <a:t>		f </a:t>
            </a:r>
            <a:r>
              <a:rPr lang="es-ES" dirty="0"/>
              <a:t>(</a:t>
            </a:r>
            <a:r>
              <a:rPr lang="es-ES" i="1" dirty="0"/>
              <a:t>x</a:t>
            </a:r>
            <a:r>
              <a:rPr lang="es-ES" dirty="0"/>
              <a:t>, </a:t>
            </a:r>
            <a:r>
              <a:rPr lang="es-ES" i="1" dirty="0"/>
              <a:t>y </a:t>
            </a:r>
            <a:r>
              <a:rPr lang="es-ES" dirty="0"/>
              <a:t>- 1) - 4 </a:t>
            </a:r>
            <a:r>
              <a:rPr lang="es-ES" i="1" dirty="0"/>
              <a:t>f </a:t>
            </a:r>
            <a:r>
              <a:rPr lang="es-ES" dirty="0"/>
              <a:t>(</a:t>
            </a:r>
            <a:r>
              <a:rPr lang="es-ES" i="1" dirty="0"/>
              <a:t>x</a:t>
            </a:r>
            <a:r>
              <a:rPr lang="es-ES" dirty="0"/>
              <a:t>, </a:t>
            </a:r>
            <a:r>
              <a:rPr lang="es-ES" i="1" dirty="0"/>
              <a:t>y</a:t>
            </a:r>
            <a:r>
              <a:rPr lang="es-ES" dirty="0"/>
              <a:t>)</a:t>
            </a:r>
            <a:endParaRPr lang="es-ES" dirty="0"/>
          </a:p>
          <a:p>
            <a:pPr>
              <a:buNone/>
            </a:pPr>
            <a:endParaRPr lang="en-US" dirty="0"/>
          </a:p>
        </p:txBody>
      </p:sp>
      <p:pic>
        <p:nvPicPr>
          <p:cNvPr id="4" name="Picture 3"/>
          <p:cNvPicPr/>
          <p:nvPr/>
        </p:nvPicPr>
        <p:blipFill>
          <a:blip r:embed="rId1"/>
          <a:srcRect/>
          <a:stretch>
            <a:fillRect/>
          </a:stretch>
        </p:blipFill>
        <p:spPr bwMode="auto">
          <a:xfrm>
            <a:off x="2071670" y="2000240"/>
            <a:ext cx="3786214" cy="121444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normAutofit/>
          </a:bodyPr>
          <a:lstStyle/>
          <a:p>
            <a:r>
              <a:rPr lang="en-US" dirty="0" smtClean="0"/>
              <a:t>A </a:t>
            </a:r>
            <a:r>
              <a:rPr lang="en-US" dirty="0"/>
              <a:t>point has been detected at a location (</a:t>
            </a:r>
            <a:r>
              <a:rPr lang="en-US" i="1" dirty="0"/>
              <a:t>x</a:t>
            </a:r>
            <a:r>
              <a:rPr lang="en-US" dirty="0"/>
              <a:t>, </a:t>
            </a:r>
            <a:r>
              <a:rPr lang="en-US" i="1" dirty="0"/>
              <a:t>y</a:t>
            </a:r>
            <a:r>
              <a:rPr lang="en-US" dirty="0"/>
              <a:t>) on </a:t>
            </a:r>
            <a:endParaRPr lang="en-US" dirty="0" smtClean="0"/>
          </a:p>
          <a:p>
            <a:pPr>
              <a:buNone/>
            </a:pPr>
            <a:r>
              <a:rPr lang="en-US" dirty="0" smtClean="0"/>
              <a:t>	which </a:t>
            </a:r>
            <a:r>
              <a:rPr lang="en-US" dirty="0"/>
              <a:t>the kernel is centered if the absolute value of </a:t>
            </a:r>
            <a:r>
              <a:rPr lang="en-US" dirty="0" smtClean="0"/>
              <a:t>the </a:t>
            </a:r>
            <a:r>
              <a:rPr lang="en-US" dirty="0"/>
              <a:t>response of the filter at that point exceeds a </a:t>
            </a:r>
            <a:r>
              <a:rPr lang="en-US" dirty="0" smtClean="0"/>
              <a:t>specified threshold T</a:t>
            </a:r>
            <a:endParaRPr lang="en-US" dirty="0" smtClean="0"/>
          </a:p>
          <a:p>
            <a:r>
              <a:rPr lang="en-US" dirty="0"/>
              <a:t>Such points are labeled 1 and all others are labeled 0 in the output image, thus producing a binary image. In other words, we use the </a:t>
            </a:r>
            <a:r>
              <a:rPr lang="en-US" dirty="0" smtClean="0"/>
              <a:t>expression:</a:t>
            </a:r>
            <a:endParaRPr lang="en-US" dirty="0" smtClean="0"/>
          </a:p>
          <a:p>
            <a:pPr>
              <a:buNone/>
            </a:pPr>
            <a:r>
              <a:rPr lang="en-US" dirty="0"/>
              <a:t>	</a:t>
            </a:r>
            <a:endParaRPr lang="en-US" dirty="0"/>
          </a:p>
        </p:txBody>
      </p:sp>
      <p:pic>
        <p:nvPicPr>
          <p:cNvPr id="4" name="Picture 3"/>
          <p:cNvPicPr/>
          <p:nvPr/>
        </p:nvPicPr>
        <p:blipFill>
          <a:blip r:embed="rId1"/>
          <a:srcRect/>
          <a:stretch>
            <a:fillRect/>
          </a:stretch>
        </p:blipFill>
        <p:spPr bwMode="auto">
          <a:xfrm>
            <a:off x="2071670" y="4071942"/>
            <a:ext cx="4071966" cy="164307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rcRect/>
          <a:stretch>
            <a:fillRect/>
          </a:stretch>
        </p:blipFill>
        <p:spPr bwMode="auto">
          <a:xfrm>
            <a:off x="210130" y="428604"/>
            <a:ext cx="8580864" cy="592935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b="1" dirty="0"/>
              <a:t>LINE DETECTION</a:t>
            </a:r>
            <a:endParaRPr lang="en-US" b="1" dirty="0"/>
          </a:p>
          <a:p>
            <a:r>
              <a:rPr lang="en-US" dirty="0"/>
              <a:t>second derivatives to result in a stronger filter response, and to produce thinner lines than first derivatives. Thus, we can use the </a:t>
            </a:r>
            <a:r>
              <a:rPr lang="en-US" dirty="0" err="1"/>
              <a:t>Laplacian</a:t>
            </a:r>
            <a:r>
              <a:rPr lang="en-US" dirty="0"/>
              <a:t> kernel</a:t>
            </a:r>
            <a:endParaRPr lang="en-US" dirty="0"/>
          </a:p>
          <a:p>
            <a:r>
              <a:rPr lang="en-US" dirty="0" smtClean="0"/>
              <a:t>As </a:t>
            </a:r>
            <a:r>
              <a:rPr lang="en-US" dirty="0"/>
              <a:t>the </a:t>
            </a:r>
            <a:r>
              <a:rPr lang="en-US" dirty="0" err="1"/>
              <a:t>magniﬁed</a:t>
            </a:r>
            <a:r>
              <a:rPr lang="en-US" dirty="0"/>
              <a:t> section shows, mid gray represents zero, darker shades of gray represent negative values, and lighter shades are positive. The double-line effect is clearly visible in the </a:t>
            </a:r>
            <a:r>
              <a:rPr lang="en-US" dirty="0" err="1"/>
              <a:t>magniﬁed</a:t>
            </a:r>
            <a:r>
              <a:rPr lang="en-US" dirty="0"/>
              <a:t> region.</a:t>
            </a:r>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rcRect/>
          <a:stretch>
            <a:fillRect/>
          </a:stretch>
        </p:blipFill>
        <p:spPr bwMode="auto">
          <a:xfrm>
            <a:off x="285720" y="357166"/>
            <a:ext cx="8501122" cy="607223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r>
              <a:rPr lang="en-US" dirty="0"/>
              <a:t>The </a:t>
            </a:r>
            <a:r>
              <a:rPr lang="en-US" dirty="0" err="1"/>
              <a:t>Laplacian</a:t>
            </a:r>
            <a:r>
              <a:rPr lang="en-US" dirty="0"/>
              <a:t> detector kernel </a:t>
            </a:r>
            <a:r>
              <a:rPr lang="en-US" dirty="0" smtClean="0"/>
              <a:t>is isotropic</a:t>
            </a:r>
            <a:r>
              <a:rPr lang="en-US" dirty="0"/>
              <a:t>, so its response is </a:t>
            </a:r>
            <a:r>
              <a:rPr lang="en-US" dirty="0" smtClean="0"/>
              <a:t>independent </a:t>
            </a:r>
            <a:r>
              <a:rPr lang="en-US" dirty="0"/>
              <a:t>of direction (with respect to the four directions of the 3 ×</a:t>
            </a:r>
            <a:r>
              <a:rPr lang="en-US" dirty="0" smtClean="0"/>
              <a:t>3 </a:t>
            </a:r>
            <a:r>
              <a:rPr lang="en-US" dirty="0"/>
              <a:t>kernel: </a:t>
            </a:r>
            <a:r>
              <a:rPr lang="en-US" dirty="0" smtClean="0"/>
              <a:t>vertical</a:t>
            </a:r>
            <a:r>
              <a:rPr lang="en-US" dirty="0"/>
              <a:t>, horizontal, and two diagonals). </a:t>
            </a:r>
            <a:endParaRPr lang="en-US" dirty="0" smtClean="0"/>
          </a:p>
          <a:p>
            <a:r>
              <a:rPr lang="en-US" dirty="0" smtClean="0"/>
              <a:t>Often</a:t>
            </a:r>
            <a:r>
              <a:rPr lang="en-US" dirty="0"/>
              <a:t>, interest lies in detecting lines in </a:t>
            </a:r>
            <a:r>
              <a:rPr lang="en-US" i="1" dirty="0" err="1" smtClean="0"/>
              <a:t>speciﬁed</a:t>
            </a:r>
            <a:r>
              <a:rPr lang="en-US" i="1" dirty="0" smtClean="0"/>
              <a:t> </a:t>
            </a:r>
            <a:r>
              <a:rPr lang="en-US" dirty="0"/>
              <a:t>centered on a line of constant intensity 5 pixels wide, the response will be zero, thus producing the effect just mentioned. When we talk about line detection, the assumption is that lines are thin with respect to the size of the detector.</a:t>
            </a:r>
            <a:endParaRPr lang="en-US" dirty="0"/>
          </a:p>
          <a:p>
            <a:br>
              <a:rPr lang="en-US" dirty="0"/>
            </a:br>
            <a:r>
              <a:rPr lang="en-US" i="1" dirty="0"/>
              <a:t> </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86874" cy="6572296"/>
          </a:xfrm>
        </p:spPr>
        <p:txBody>
          <a:bodyPr>
            <a:normAutofit fontScale="92500" lnSpcReduction="10000"/>
          </a:bodyPr>
          <a:lstStyle/>
          <a:p>
            <a:r>
              <a:rPr lang="en-US" dirty="0"/>
              <a:t>In </a:t>
            </a:r>
            <a:r>
              <a:rPr lang="en-US" dirty="0" smtClean="0"/>
              <a:t>previous chapters, various methods were </a:t>
            </a:r>
            <a:r>
              <a:rPr lang="en-US" dirty="0"/>
              <a:t>studied where both input &amp; </a:t>
            </a:r>
            <a:r>
              <a:rPr lang="en-US" dirty="0" smtClean="0"/>
              <a:t>output are images.</a:t>
            </a:r>
            <a:endParaRPr lang="en-US" dirty="0" smtClean="0"/>
          </a:p>
          <a:p>
            <a:r>
              <a:rPr lang="en-US" dirty="0" smtClean="0"/>
              <a:t>In </a:t>
            </a:r>
            <a:r>
              <a:rPr lang="en-US" dirty="0"/>
              <a:t>morphology, input is images while outputs are generally </a:t>
            </a:r>
            <a:r>
              <a:rPr lang="en-US" dirty="0" smtClean="0"/>
              <a:t>attributes extracted </a:t>
            </a:r>
            <a:r>
              <a:rPr lang="en-US" dirty="0"/>
              <a:t>from input images, e.g., boundary, </a:t>
            </a:r>
            <a:r>
              <a:rPr lang="en-US" dirty="0" smtClean="0"/>
              <a:t>object, etc.</a:t>
            </a:r>
            <a:endParaRPr lang="en-US" dirty="0" smtClean="0"/>
          </a:p>
          <a:p>
            <a:r>
              <a:rPr lang="en-US" dirty="0" smtClean="0"/>
              <a:t>Segmentation </a:t>
            </a:r>
            <a:r>
              <a:rPr lang="en-US" dirty="0"/>
              <a:t>is another step in that </a:t>
            </a:r>
            <a:r>
              <a:rPr lang="en-US" dirty="0" smtClean="0"/>
              <a:t>direction.</a:t>
            </a:r>
            <a:endParaRPr lang="en-US" dirty="0" smtClean="0"/>
          </a:p>
          <a:p>
            <a:r>
              <a:rPr lang="en-US" b="1" dirty="0" smtClean="0"/>
              <a:t>Segmentation </a:t>
            </a:r>
            <a:r>
              <a:rPr lang="en-US" b="1" dirty="0"/>
              <a:t>subdivides the image into its constituent objects </a:t>
            </a:r>
            <a:r>
              <a:rPr lang="en-US" b="1" dirty="0" smtClean="0"/>
              <a:t>or regions.</a:t>
            </a:r>
            <a:endParaRPr lang="en-US" b="1" dirty="0" smtClean="0"/>
          </a:p>
          <a:p>
            <a:r>
              <a:rPr lang="en-US" dirty="0" smtClean="0"/>
              <a:t>Most </a:t>
            </a:r>
            <a:r>
              <a:rPr lang="en-US" dirty="0"/>
              <a:t>of the segmentation methods are based either </a:t>
            </a:r>
            <a:r>
              <a:rPr lang="en-US" dirty="0" smtClean="0"/>
              <a:t>on </a:t>
            </a:r>
            <a:r>
              <a:rPr lang="en-US" b="1" dirty="0" smtClean="0"/>
              <a:t>discontinuity</a:t>
            </a:r>
            <a:r>
              <a:rPr lang="en-US" dirty="0" smtClean="0"/>
              <a:t>(partition </a:t>
            </a:r>
            <a:r>
              <a:rPr lang="en-US" dirty="0"/>
              <a:t>image based on abrupt changes in intensity—edge based) </a:t>
            </a:r>
            <a:r>
              <a:rPr lang="en-US" dirty="0" smtClean="0"/>
              <a:t>or </a:t>
            </a:r>
            <a:r>
              <a:rPr lang="en-US" b="1" dirty="0" smtClean="0"/>
              <a:t>similarity</a:t>
            </a:r>
            <a:r>
              <a:rPr lang="en-US" dirty="0" smtClean="0"/>
              <a:t>(regions </a:t>
            </a:r>
            <a:r>
              <a:rPr lang="en-US" dirty="0"/>
              <a:t>that are similar based on some predefined criteria—region based)</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dirty="0"/>
              <a:t>Suppose that an image with a constant background and containing various lines (oriented at 0°, ±45°, and 90°) is </a:t>
            </a:r>
            <a:r>
              <a:rPr lang="en-US" dirty="0" err="1"/>
              <a:t>ﬁltered</a:t>
            </a:r>
            <a:r>
              <a:rPr lang="en-US" dirty="0"/>
              <a:t> with the </a:t>
            </a:r>
            <a:r>
              <a:rPr lang="en-US" dirty="0" err="1"/>
              <a:t>ﬁrst</a:t>
            </a:r>
            <a:r>
              <a:rPr lang="en-US" dirty="0"/>
              <a:t> kernel. </a:t>
            </a:r>
            <a:endParaRPr lang="en-US" dirty="0" smtClean="0"/>
          </a:p>
          <a:p>
            <a:pPr>
              <a:buNone/>
            </a:pPr>
            <a:r>
              <a:rPr lang="en-US" dirty="0" smtClean="0"/>
              <a:t>The </a:t>
            </a:r>
            <a:r>
              <a:rPr lang="en-US" dirty="0"/>
              <a:t>maximum responses would occur at image locations in which a horizontal line passes through the middle row of the kernel.</a:t>
            </a:r>
            <a:endParaRPr lang="en-US" dirty="0"/>
          </a:p>
          <a:p>
            <a:pPr>
              <a:buNone/>
            </a:pPr>
            <a:endParaRPr lang="en-US" dirty="0"/>
          </a:p>
        </p:txBody>
      </p:sp>
      <p:pic>
        <p:nvPicPr>
          <p:cNvPr id="4" name="Picture 3"/>
          <p:cNvPicPr/>
          <p:nvPr/>
        </p:nvPicPr>
        <p:blipFill>
          <a:blip r:embed="rId1"/>
          <a:srcRect/>
          <a:stretch>
            <a:fillRect/>
          </a:stretch>
        </p:blipFill>
        <p:spPr bwMode="auto">
          <a:xfrm>
            <a:off x="214282" y="3500438"/>
            <a:ext cx="8143932" cy="292895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1"/>
          <a:stretch>
            <a:fillRect/>
          </a:stretch>
        </p:blipFill>
        <p:spPr>
          <a:xfrm>
            <a:off x="457200" y="292100"/>
            <a:ext cx="8229600" cy="53359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347345" y="483870"/>
            <a:ext cx="8305800" cy="5123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777875" y="871855"/>
            <a:ext cx="7444740" cy="51130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659765" y="890905"/>
            <a:ext cx="7680960" cy="50749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945515" y="601345"/>
            <a:ext cx="7109460" cy="56540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56845" y="685165"/>
            <a:ext cx="8686800" cy="5486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dirty="0"/>
              <a:t>Using prewitt operators </a:t>
            </a:r>
            <a:endParaRPr lang="en-US" dirty="0"/>
          </a:p>
          <a:p>
            <a:pPr>
              <a:buNone/>
            </a:pPr>
            <a:r>
              <a:rPr lang="en-US" dirty="0"/>
              <a:t>The partial derivatives using mask of size 3</a:t>
            </a:r>
            <a:r>
              <a:rPr lang="en-US" dirty="0">
                <a:latin typeface="Arial" panose="020B0604020202020204" pitchFamily="34" charset="0"/>
              </a:rPr>
              <a:t>×3 are given by  </a:t>
            </a:r>
            <a:endParaRPr lang="en-US" dirty="0">
              <a:latin typeface="Arial" panose="020B0604020202020204" pitchFamily="34" charset="0"/>
            </a:endParaRPr>
          </a:p>
          <a:p>
            <a:pPr>
              <a:buNone/>
            </a:pPr>
            <a:endParaRPr lang="en-US" dirty="0">
              <a:latin typeface="Arial" panose="020B0604020202020204" pitchFamily="34" charset="0"/>
            </a:endParaRPr>
          </a:p>
          <a:p>
            <a:pPr>
              <a:buNone/>
            </a:pPr>
            <a:endParaRPr lang="en-US" dirty="0">
              <a:latin typeface="Arial" panose="020B0604020202020204" pitchFamily="34" charset="0"/>
            </a:endParaRPr>
          </a:p>
          <a:p>
            <a:pPr>
              <a:buNone/>
            </a:pPr>
            <a:endParaRPr lang="en-US" dirty="0">
              <a:latin typeface="Arial" panose="020B0604020202020204" pitchFamily="34" charset="0"/>
            </a:endParaRPr>
          </a:p>
          <a:p>
            <a:pPr>
              <a:buNone/>
            </a:pPr>
            <a:r>
              <a:rPr lang="en-US" dirty="0">
                <a:latin typeface="Arial" panose="020B0604020202020204" pitchFamily="34" charset="0"/>
              </a:rPr>
              <a:t>Using Sobel operators</a:t>
            </a:r>
            <a:endParaRPr lang="en-US" dirty="0">
              <a:latin typeface="Arial" panose="020B0604020202020204" pitchFamily="34" charset="0"/>
            </a:endParaRPr>
          </a:p>
          <a:p>
            <a:pPr>
              <a:buNone/>
            </a:pPr>
            <a:endParaRPr lang="en-US" dirty="0">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2195830" y="1844675"/>
            <a:ext cx="5073015" cy="942975"/>
          </a:xfrm>
          <a:prstGeom prst="rect">
            <a:avLst/>
          </a:prstGeom>
        </p:spPr>
      </p:pic>
      <p:pic>
        <p:nvPicPr>
          <p:cNvPr id="6" name="Picture 5"/>
          <p:cNvPicPr>
            <a:picLocks noChangeAspect="1"/>
          </p:cNvPicPr>
          <p:nvPr/>
        </p:nvPicPr>
        <p:blipFill>
          <a:blip r:embed="rId2"/>
          <a:stretch>
            <a:fillRect/>
          </a:stretch>
        </p:blipFill>
        <p:spPr>
          <a:xfrm>
            <a:off x="1837055" y="4222750"/>
            <a:ext cx="5385435" cy="1444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353695" y="131445"/>
            <a:ext cx="8562975" cy="63938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300990" y="381000"/>
            <a:ext cx="8481060" cy="59702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dirty="0"/>
              <a:t>What Is Image Segmentation?</a:t>
            </a:r>
            <a:endParaRPr lang="en-US" b="1" dirty="0"/>
          </a:p>
          <a:p>
            <a:r>
              <a:rPr lang="en-US" dirty="0"/>
              <a:t>Image segmentation is a method of dividing a digital image into subgroups called image </a:t>
            </a:r>
            <a:r>
              <a:rPr lang="en-US" dirty="0" smtClean="0"/>
              <a:t>segments</a:t>
            </a:r>
            <a:endParaRPr lang="en-US" dirty="0" smtClean="0"/>
          </a:p>
          <a:p>
            <a:r>
              <a:rPr lang="en-US" dirty="0" smtClean="0"/>
              <a:t>It reducing </a:t>
            </a:r>
            <a:r>
              <a:rPr lang="en-US" dirty="0"/>
              <a:t>the complexity of the image and enabling further processing or analysis of each image segment</a:t>
            </a:r>
            <a:r>
              <a:rPr lang="en-US" dirty="0" smtClean="0"/>
              <a:t>.</a:t>
            </a:r>
            <a:endParaRPr lang="en-US" dirty="0" smtClean="0"/>
          </a:p>
          <a:p>
            <a:r>
              <a:rPr lang="en-US" dirty="0"/>
              <a:t>segmentation is the assignment of labels to pixels to identify objects, people, or other important elements in the image.</a:t>
            </a:r>
            <a:endParaRPr lang="en-US" dirty="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297815" y="198755"/>
            <a:ext cx="8220710" cy="61277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547370" y="438150"/>
            <a:ext cx="7534275" cy="55124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r>
              <a:rPr lang="en-US" dirty="0"/>
              <a:t>Image segmentation is a key building block of computer vision technologies and algorithms. </a:t>
            </a:r>
            <a:endParaRPr lang="en-US" dirty="0" smtClean="0"/>
          </a:p>
          <a:p>
            <a:endParaRPr lang="en-US" dirty="0" smtClean="0"/>
          </a:p>
          <a:p>
            <a:r>
              <a:rPr lang="en-US" dirty="0" smtClean="0"/>
              <a:t>It is used for many practical </a:t>
            </a:r>
            <a:r>
              <a:rPr lang="en-US" dirty="0"/>
              <a:t>applications </a:t>
            </a:r>
            <a:endParaRPr lang="en-US" dirty="0" smtClean="0"/>
          </a:p>
          <a:p>
            <a:pPr marL="514350" indent="-514350">
              <a:buFont typeface="+mj-lt"/>
              <a:buAutoNum type="arabicPeriod"/>
            </a:pPr>
            <a:r>
              <a:rPr lang="en-US" dirty="0" smtClean="0"/>
              <a:t>medical </a:t>
            </a:r>
            <a:r>
              <a:rPr lang="en-US" dirty="0"/>
              <a:t>image analysis, </a:t>
            </a:r>
            <a:endParaRPr lang="en-US" dirty="0" smtClean="0"/>
          </a:p>
          <a:p>
            <a:pPr marL="514350" indent="-514350">
              <a:buFont typeface="+mj-lt"/>
              <a:buAutoNum type="arabicPeriod"/>
            </a:pPr>
            <a:r>
              <a:rPr lang="en-US" dirty="0" smtClean="0"/>
              <a:t>computer </a:t>
            </a:r>
            <a:r>
              <a:rPr lang="en-US" dirty="0"/>
              <a:t>vision for autonomous vehicles, </a:t>
            </a:r>
            <a:endParaRPr lang="en-US" dirty="0" smtClean="0"/>
          </a:p>
          <a:p>
            <a:pPr marL="514350" indent="-514350">
              <a:buFont typeface="+mj-lt"/>
              <a:buAutoNum type="arabicPeriod"/>
            </a:pPr>
            <a:r>
              <a:rPr lang="en-US" dirty="0" smtClean="0"/>
              <a:t>face </a:t>
            </a:r>
            <a:r>
              <a:rPr lang="en-US" dirty="0"/>
              <a:t>recognition and detection, </a:t>
            </a:r>
            <a:endParaRPr lang="en-US" dirty="0" smtClean="0"/>
          </a:p>
          <a:p>
            <a:pPr marL="514350" indent="-514350">
              <a:buFont typeface="+mj-lt"/>
              <a:buAutoNum type="arabicPeriod"/>
            </a:pPr>
            <a:r>
              <a:rPr lang="en-US" dirty="0" smtClean="0"/>
              <a:t>video </a:t>
            </a:r>
            <a:r>
              <a:rPr lang="en-US" dirty="0"/>
              <a:t>surveillance, and </a:t>
            </a:r>
            <a:endParaRPr lang="en-US" dirty="0" smtClean="0"/>
          </a:p>
          <a:p>
            <a:pPr marL="514350" indent="-514350">
              <a:buFont typeface="+mj-lt"/>
              <a:buAutoNum type="arabicPeriod"/>
            </a:pPr>
            <a:r>
              <a:rPr lang="en-US" dirty="0" smtClean="0"/>
              <a:t>satellite </a:t>
            </a:r>
            <a:r>
              <a:rPr lang="en-US" dirty="0"/>
              <a:t>image analysis.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normAutofit/>
          </a:bodyPr>
          <a:lstStyle/>
          <a:p>
            <a:pPr>
              <a:buNone/>
            </a:pPr>
            <a:r>
              <a:rPr lang="en-US" dirty="0" smtClean="0"/>
              <a:t>FUNDAMENTALS</a:t>
            </a:r>
            <a:endParaRPr lang="en-US" dirty="0" smtClean="0"/>
          </a:p>
          <a:p>
            <a:pPr>
              <a:buNone/>
            </a:pPr>
            <a:r>
              <a:rPr lang="en-US" dirty="0"/>
              <a:t>Let </a:t>
            </a:r>
            <a:r>
              <a:rPr lang="en-US" i="1" dirty="0"/>
              <a:t>R =</a:t>
            </a:r>
            <a:r>
              <a:rPr lang="en-US" dirty="0" smtClean="0"/>
              <a:t>spatial </a:t>
            </a:r>
            <a:r>
              <a:rPr lang="en-US" dirty="0"/>
              <a:t>region occupied by an image. </a:t>
            </a:r>
            <a:endParaRPr lang="en-US" dirty="0" smtClean="0"/>
          </a:p>
          <a:p>
            <a:r>
              <a:rPr lang="en-US" dirty="0" smtClean="0"/>
              <a:t>We </a:t>
            </a:r>
            <a:r>
              <a:rPr lang="en-US" dirty="0"/>
              <a:t>may view image segmentation as a process that partitions </a:t>
            </a:r>
            <a:r>
              <a:rPr lang="en-US" i="1" dirty="0"/>
              <a:t>R </a:t>
            </a:r>
            <a:r>
              <a:rPr lang="en-US" dirty="0"/>
              <a:t>into </a:t>
            </a:r>
            <a:r>
              <a:rPr lang="en-US" i="1" dirty="0"/>
              <a:t>n </a:t>
            </a:r>
            <a:r>
              <a:rPr lang="en-US" dirty="0" err="1"/>
              <a:t>subregions</a:t>
            </a:r>
            <a:r>
              <a:rPr lang="en-US" dirty="0"/>
              <a:t>, </a:t>
            </a:r>
            <a:endParaRPr lang="en-US" dirty="0" smtClean="0"/>
          </a:p>
          <a:p>
            <a:r>
              <a:rPr lang="en-US" i="1" dirty="0" smtClean="0"/>
              <a:t>R</a:t>
            </a:r>
            <a:r>
              <a:rPr lang="en-US" baseline="-25000" dirty="0" smtClean="0"/>
              <a:t>1</a:t>
            </a:r>
            <a:r>
              <a:rPr lang="en-US" dirty="0"/>
              <a:t>, </a:t>
            </a:r>
            <a:r>
              <a:rPr lang="en-US" i="1" dirty="0"/>
              <a:t>R</a:t>
            </a:r>
            <a:r>
              <a:rPr lang="en-US" baseline="-25000" dirty="0"/>
              <a:t>2</a:t>
            </a:r>
            <a:r>
              <a:rPr lang="en-US" dirty="0"/>
              <a:t> , …, </a:t>
            </a:r>
            <a:r>
              <a:rPr lang="en-US" i="1" dirty="0" err="1"/>
              <a:t>R</a:t>
            </a:r>
            <a:r>
              <a:rPr lang="en-US" sz="800" i="1" dirty="0" err="1"/>
              <a:t>n</a:t>
            </a:r>
            <a:r>
              <a:rPr lang="en-US" sz="800" i="1" dirty="0"/>
              <a:t> </a:t>
            </a:r>
            <a:r>
              <a:rPr lang="en-US" dirty="0"/>
              <a:t>,  such that</a:t>
            </a:r>
            <a:endParaRPr lang="en-US" dirty="0"/>
          </a:p>
          <a:p>
            <a:pPr>
              <a:buNone/>
            </a:pPr>
            <a:r>
              <a:rPr lang="en-US" sz="3500" i="1" dirty="0" smtClean="0"/>
              <a:t>	2</a:t>
            </a:r>
            <a:endParaRPr lang="en-US" dirty="0"/>
          </a:p>
        </p:txBody>
      </p:sp>
      <p:pic>
        <p:nvPicPr>
          <p:cNvPr id="4" name="Picture 3"/>
          <p:cNvPicPr/>
          <p:nvPr/>
        </p:nvPicPr>
        <p:blipFill>
          <a:blip r:embed="rId1"/>
          <a:srcRect/>
          <a:stretch>
            <a:fillRect/>
          </a:stretch>
        </p:blipFill>
        <p:spPr bwMode="auto">
          <a:xfrm>
            <a:off x="428596" y="3000372"/>
            <a:ext cx="8358246" cy="2857520"/>
          </a:xfrm>
          <a:prstGeom prst="rect">
            <a:avLst/>
          </a:prstGeom>
          <a:noFill/>
          <a:ln w="9525">
            <a:noFill/>
            <a:miter lim="800000"/>
            <a:headEnd/>
            <a:tailEnd/>
          </a:ln>
        </p:spPr>
      </p:pic>
      <p:sp>
        <p:nvSpPr>
          <p:cNvPr id="5" name="TextBox 4"/>
          <p:cNvSpPr txBox="1"/>
          <p:nvPr/>
        </p:nvSpPr>
        <p:spPr>
          <a:xfrm>
            <a:off x="2357422" y="3286124"/>
            <a:ext cx="7408463" cy="400110"/>
          </a:xfrm>
          <a:prstGeom prst="rect">
            <a:avLst/>
          </a:prstGeom>
          <a:noFill/>
        </p:spPr>
        <p:txBody>
          <a:bodyPr wrap="square" rtlCol="0">
            <a:spAutoFit/>
          </a:bodyPr>
          <a:lstStyle/>
          <a:p>
            <a:r>
              <a:rPr lang="en-US" sz="2000" dirty="0" smtClean="0"/>
              <a:t>Segmentation must be complete, i.e., every pixel must be in region.</a:t>
            </a:r>
            <a:endParaRPr lang="en-US" sz="2000" dirty="0"/>
          </a:p>
        </p:txBody>
      </p:sp>
      <p:sp>
        <p:nvSpPr>
          <p:cNvPr id="6" name="TextBox 5"/>
          <p:cNvSpPr txBox="1"/>
          <p:nvPr/>
        </p:nvSpPr>
        <p:spPr>
          <a:xfrm>
            <a:off x="5143504" y="4286256"/>
            <a:ext cx="3228256" cy="461665"/>
          </a:xfrm>
          <a:prstGeom prst="rect">
            <a:avLst/>
          </a:prstGeom>
          <a:noFill/>
        </p:spPr>
        <p:txBody>
          <a:bodyPr wrap="none" rtlCol="0">
            <a:spAutoFit/>
          </a:bodyPr>
          <a:lstStyle/>
          <a:p>
            <a:r>
              <a:rPr lang="en-US" sz="2400" dirty="0" smtClean="0"/>
              <a:t>Regions must be disjoint</a:t>
            </a:r>
            <a:endParaRPr lang="en-US" sz="2400" dirty="0"/>
          </a:p>
        </p:txBody>
      </p:sp>
      <p:sp>
        <p:nvSpPr>
          <p:cNvPr id="7" name="TextBox 6"/>
          <p:cNvSpPr txBox="1"/>
          <p:nvPr/>
        </p:nvSpPr>
        <p:spPr>
          <a:xfrm>
            <a:off x="5715008" y="4714884"/>
            <a:ext cx="1718419" cy="400110"/>
          </a:xfrm>
          <a:prstGeom prst="rect">
            <a:avLst/>
          </a:prstGeom>
          <a:noFill/>
        </p:spPr>
        <p:txBody>
          <a:bodyPr wrap="none" rtlCol="0">
            <a:spAutoFit/>
          </a:bodyPr>
          <a:lstStyle/>
          <a:p>
            <a:r>
              <a:rPr lang="en-US" sz="2000" dirty="0" smtClean="0"/>
              <a:t>Same intensity</a:t>
            </a:r>
            <a:endParaRPr lang="en-US" sz="2000" dirty="0"/>
          </a:p>
        </p:txBody>
      </p:sp>
      <p:sp>
        <p:nvSpPr>
          <p:cNvPr id="8" name="TextBox 7"/>
          <p:cNvSpPr txBox="1"/>
          <p:nvPr/>
        </p:nvSpPr>
        <p:spPr>
          <a:xfrm>
            <a:off x="1071538" y="5786454"/>
            <a:ext cx="2857514" cy="400110"/>
          </a:xfrm>
          <a:prstGeom prst="rect">
            <a:avLst/>
          </a:prstGeom>
          <a:noFill/>
        </p:spPr>
        <p:txBody>
          <a:bodyPr wrap="none" rtlCol="0">
            <a:spAutoFit/>
          </a:bodyPr>
          <a:lstStyle/>
          <a:p>
            <a:r>
              <a:rPr lang="en-US" sz="2000" dirty="0" smtClean="0"/>
              <a:t>Two regions are different.</a:t>
            </a:r>
            <a:endParaRPr lang="en-US" sz="2000" dirty="0"/>
          </a:p>
        </p:txBody>
      </p:sp>
      <p:sp>
        <p:nvSpPr>
          <p:cNvPr id="9" name="TextBox 8"/>
          <p:cNvSpPr txBox="1"/>
          <p:nvPr/>
        </p:nvSpPr>
        <p:spPr>
          <a:xfrm>
            <a:off x="6286512" y="3857628"/>
            <a:ext cx="3033651" cy="369332"/>
          </a:xfrm>
          <a:prstGeom prst="rect">
            <a:avLst/>
          </a:prstGeom>
          <a:noFill/>
        </p:spPr>
        <p:txBody>
          <a:bodyPr wrap="none" rtlCol="0">
            <a:spAutoFit/>
          </a:bodyPr>
          <a:lstStyle/>
          <a:p>
            <a:r>
              <a:rPr lang="en-US" dirty="0" smtClean="0"/>
              <a:t>Points in region are connected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normAutofit/>
          </a:bodyPr>
          <a:lstStyle/>
          <a:p>
            <a:pPr>
              <a:buNone/>
            </a:pPr>
            <a:r>
              <a:rPr lang="en-US" dirty="0"/>
              <a:t>Segmentation algorithms </a:t>
            </a:r>
            <a:r>
              <a:rPr lang="en-US" dirty="0" smtClean="0"/>
              <a:t>are </a:t>
            </a:r>
            <a:r>
              <a:rPr lang="en-US" dirty="0"/>
              <a:t>based on </a:t>
            </a:r>
            <a:r>
              <a:rPr lang="en-US" dirty="0" smtClean="0"/>
              <a:t>2 </a:t>
            </a:r>
            <a:r>
              <a:rPr lang="en-US" dirty="0"/>
              <a:t>categories dealing with properties of intensity values: </a:t>
            </a:r>
            <a:endParaRPr lang="en-US" dirty="0" smtClean="0"/>
          </a:p>
          <a:p>
            <a:pPr marL="514350" indent="-514350">
              <a:buFont typeface="+mj-lt"/>
              <a:buAutoNum type="arabicPeriod"/>
            </a:pPr>
            <a:r>
              <a:rPr lang="en-US" i="1" dirty="0" smtClean="0"/>
              <a:t>discontinuity </a:t>
            </a:r>
            <a:endParaRPr lang="en-US" i="1" dirty="0"/>
          </a:p>
          <a:p>
            <a:pPr marL="514350" indent="-514350">
              <a:buFont typeface="+mj-lt"/>
              <a:buAutoNum type="arabicPeriod"/>
            </a:pPr>
            <a:r>
              <a:rPr lang="en-US" i="1" dirty="0" smtClean="0"/>
              <a:t>similarity</a:t>
            </a:r>
            <a:r>
              <a:rPr lang="en-US" dirty="0" smtClean="0"/>
              <a:t>.</a:t>
            </a:r>
            <a:endParaRPr lang="en-US" dirty="0" smtClean="0"/>
          </a:p>
          <a:p>
            <a:pPr marL="514350" indent="-514350">
              <a:buNone/>
            </a:pPr>
            <a:r>
              <a:rPr lang="en-US" dirty="0" smtClean="0"/>
              <a:t> </a:t>
            </a:r>
            <a:r>
              <a:rPr lang="en-US" b="1" i="1" dirty="0"/>
              <a:t>D</a:t>
            </a:r>
            <a:r>
              <a:rPr lang="en-US" b="1" i="1" dirty="0" smtClean="0"/>
              <a:t>iscontinuity</a:t>
            </a:r>
            <a:r>
              <a:rPr lang="en-US" i="1" dirty="0" smtClean="0"/>
              <a:t> </a:t>
            </a:r>
            <a:endParaRPr lang="en-US" i="1" dirty="0"/>
          </a:p>
          <a:p>
            <a:pPr marL="514350" indent="-514350"/>
            <a:r>
              <a:rPr lang="en-US" b="1" dirty="0" smtClean="0"/>
              <a:t>Boundaries </a:t>
            </a:r>
            <a:r>
              <a:rPr lang="en-US" b="1" dirty="0"/>
              <a:t>of regions </a:t>
            </a:r>
            <a:r>
              <a:rPr lang="en-US" b="1" dirty="0" smtClean="0"/>
              <a:t>are </a:t>
            </a:r>
            <a:r>
              <a:rPr lang="en-US" b="1" dirty="0"/>
              <a:t>different</a:t>
            </a:r>
            <a:r>
              <a:rPr lang="en-US" dirty="0"/>
              <a:t> from each other, and from the </a:t>
            </a:r>
            <a:r>
              <a:rPr lang="en-US" dirty="0" smtClean="0"/>
              <a:t>background.</a:t>
            </a:r>
            <a:endParaRPr lang="en-US" dirty="0" smtClean="0"/>
          </a:p>
          <a:p>
            <a:pPr marL="514350" indent="-514350"/>
            <a:r>
              <a:rPr lang="en-US" dirty="0" smtClean="0"/>
              <a:t>We have to </a:t>
            </a:r>
            <a:r>
              <a:rPr lang="en-US" dirty="0"/>
              <a:t>allow boundary </a:t>
            </a:r>
            <a:r>
              <a:rPr lang="en-US" b="1" dirty="0"/>
              <a:t>detection based on local</a:t>
            </a:r>
            <a:r>
              <a:rPr lang="en-US" dirty="0"/>
              <a:t> discontinuities in intensity. </a:t>
            </a:r>
            <a:endParaRPr lang="en-US" dirty="0" smtClean="0"/>
          </a:p>
          <a:p>
            <a:pPr marL="514350" indent="-514350">
              <a:buNone/>
            </a:pPr>
            <a:r>
              <a:rPr lang="en-US" b="1" i="1" dirty="0" smtClean="0"/>
              <a:t>Edge-based </a:t>
            </a:r>
            <a:r>
              <a:rPr lang="en-US" b="1" dirty="0"/>
              <a:t>segmentation</a:t>
            </a:r>
            <a:r>
              <a:rPr lang="en-US" dirty="0"/>
              <a:t> is the principal approach used in this category. </a:t>
            </a:r>
            <a:endParaRPr lang="en-US" dirty="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b="1" i="1" dirty="0"/>
              <a:t>S</a:t>
            </a:r>
            <a:r>
              <a:rPr lang="en-US" b="1" i="1" dirty="0" smtClean="0"/>
              <a:t>imilarity</a:t>
            </a:r>
            <a:r>
              <a:rPr lang="en-US" i="1" dirty="0" smtClean="0"/>
              <a:t> : </a:t>
            </a:r>
            <a:endParaRPr lang="en-US" i="1" dirty="0" smtClean="0"/>
          </a:p>
          <a:p>
            <a:r>
              <a:rPr lang="en-US" dirty="0" smtClean="0"/>
              <a:t>Based on </a:t>
            </a:r>
            <a:r>
              <a:rPr lang="en-US" b="1" dirty="0" smtClean="0"/>
              <a:t>partitioning an image into regions</a:t>
            </a:r>
            <a:r>
              <a:rPr lang="en-US" dirty="0" smtClean="0"/>
              <a:t> that are similar according to a set of </a:t>
            </a:r>
            <a:r>
              <a:rPr lang="en-US" dirty="0" err="1" smtClean="0"/>
              <a:t>predeﬁned</a:t>
            </a:r>
            <a:r>
              <a:rPr lang="en-US" dirty="0" smtClean="0"/>
              <a:t> criteria.</a:t>
            </a:r>
            <a:endParaRPr lang="en-US" dirty="0" smtClean="0"/>
          </a:p>
          <a:p>
            <a:pPr>
              <a:buNone/>
            </a:pPr>
            <a:r>
              <a:rPr lang="en-US" i="1" dirty="0" smtClean="0"/>
              <a:t>Region-based </a:t>
            </a:r>
            <a:r>
              <a:rPr lang="en-US" dirty="0" smtClean="0"/>
              <a:t>segmentation is the principal approach used in this category.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srcRect/>
          <a:stretch>
            <a:fillRect/>
          </a:stretch>
        </p:blipFill>
        <p:spPr bwMode="auto">
          <a:xfrm>
            <a:off x="142844" y="500042"/>
            <a:ext cx="8786874" cy="59293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715436" cy="6572296"/>
          </a:xfrm>
        </p:spPr>
        <p:txBody>
          <a:bodyPr/>
          <a:lstStyle/>
          <a:p>
            <a:pPr>
              <a:buNone/>
            </a:pPr>
            <a:r>
              <a:rPr lang="en-US" dirty="0"/>
              <a:t>segmentation methods that are based on </a:t>
            </a:r>
            <a:r>
              <a:rPr lang="en-US" b="1" dirty="0"/>
              <a:t>detecting sharp, </a:t>
            </a:r>
            <a:r>
              <a:rPr lang="en-US" b="1" i="1" dirty="0"/>
              <a:t>local </a:t>
            </a:r>
            <a:r>
              <a:rPr lang="en-US" b="1" dirty="0"/>
              <a:t>changes in intensity</a:t>
            </a:r>
            <a:r>
              <a:rPr lang="en-US" dirty="0"/>
              <a:t>. </a:t>
            </a:r>
            <a:endParaRPr lang="en-US" dirty="0" smtClean="0"/>
          </a:p>
          <a:p>
            <a:pPr>
              <a:buNone/>
            </a:pPr>
            <a:r>
              <a:rPr lang="en-US" dirty="0" smtClean="0"/>
              <a:t>3 </a:t>
            </a:r>
            <a:r>
              <a:rPr lang="en-US" dirty="0"/>
              <a:t>types of image characteristics in </a:t>
            </a:r>
            <a:r>
              <a:rPr lang="en-US" dirty="0" smtClean="0"/>
              <a:t>which</a:t>
            </a:r>
            <a:endParaRPr lang="en-US" dirty="0" smtClean="0"/>
          </a:p>
          <a:p>
            <a:pPr marL="514350" indent="-514350">
              <a:buFont typeface="+mj-lt"/>
              <a:buAutoNum type="arabicPeriod"/>
            </a:pPr>
            <a:r>
              <a:rPr lang="en-US" dirty="0" smtClean="0"/>
              <a:t>Isolated </a:t>
            </a:r>
            <a:r>
              <a:rPr lang="en-US" dirty="0"/>
              <a:t>points, </a:t>
            </a:r>
            <a:endParaRPr lang="en-US" dirty="0" smtClean="0"/>
          </a:p>
          <a:p>
            <a:pPr marL="514350" indent="-514350">
              <a:buFont typeface="+mj-lt"/>
              <a:buAutoNum type="arabicPeriod"/>
            </a:pPr>
            <a:r>
              <a:rPr lang="en-US" dirty="0"/>
              <a:t>L</a:t>
            </a:r>
            <a:r>
              <a:rPr lang="en-US" dirty="0" smtClean="0"/>
              <a:t>ines</a:t>
            </a:r>
            <a:r>
              <a:rPr lang="en-US" dirty="0"/>
              <a:t>, and </a:t>
            </a:r>
            <a:endParaRPr lang="en-US" dirty="0" smtClean="0"/>
          </a:p>
          <a:p>
            <a:pPr marL="514350" indent="-514350">
              <a:buFont typeface="+mj-lt"/>
              <a:buAutoNum type="arabicPeriod"/>
            </a:pPr>
            <a:r>
              <a:rPr lang="en-US" dirty="0"/>
              <a:t>E</a:t>
            </a:r>
            <a:r>
              <a:rPr lang="en-US" dirty="0" smtClean="0"/>
              <a:t>dges</a:t>
            </a:r>
            <a:endParaRPr lang="en-US" dirty="0"/>
          </a:p>
          <a:p>
            <a:pPr>
              <a:buNone/>
            </a:pPr>
            <a:endParaRPr lang="en-US"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4957</Words>
  <Application>WPS Presentation</Application>
  <PresentationFormat>On-screen Show (4:3)</PresentationFormat>
  <Paragraphs>127</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SimSun</vt:lpstr>
      <vt:lpstr>Wingdings</vt:lpstr>
      <vt:lpstr>Calibri</vt:lpstr>
      <vt:lpstr>Microsoft YaHei</vt:lpstr>
      <vt:lpstr>Arial Unicode MS</vt:lpstr>
      <vt:lpstr>Office Theme</vt:lpstr>
      <vt:lpstr>Image Segmentation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saikrishna3d saikrishna3d</dc:creator>
  <cp:lastModifiedBy>chint</cp:lastModifiedBy>
  <cp:revision>31</cp:revision>
  <dcterms:created xsi:type="dcterms:W3CDTF">2023-06-12T05:32:00Z</dcterms:created>
  <dcterms:modified xsi:type="dcterms:W3CDTF">2023-06-16T08:54:37Z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63C9A5A1F3F14D69B1531BB69428B5AA</vt:lpwstr>
  </property>
  <property fmtid="{D5CDD505-2E9C-101B-9397-08002B2CF9AE}" pid="3" name="KSOProductBuildVer">
    <vt:lpwstr>1033-11.2.0.11537</vt:lpwstr>
  </property>
</Properties>
</file>