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342" r:id="rId3"/>
    <p:sldId id="343" r:id="rId4"/>
    <p:sldId id="344" r:id="rId5"/>
    <p:sldId id="345" r:id="rId6"/>
    <p:sldId id="346" r:id="rId7"/>
    <p:sldId id="347" r:id="rId8"/>
    <p:sldId id="348" r:id="rId9"/>
    <p:sldId id="349" r:id="rId10"/>
    <p:sldId id="325" r:id="rId11"/>
    <p:sldId id="350" r:id="rId12"/>
    <p:sldId id="326" r:id="rId13"/>
    <p:sldId id="327" r:id="rId14"/>
    <p:sldId id="290"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44" autoAdjust="0"/>
    <p:restoredTop sz="94660"/>
  </p:normalViewPr>
  <p:slideViewPr>
    <p:cSldViewPr snapToGrid="0">
      <p:cViewPr varScale="1">
        <p:scale>
          <a:sx n="66" d="100"/>
          <a:sy n="66" d="100"/>
        </p:scale>
        <p:origin x="62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C20B0D-68F9-43ED-9A04-E139A95C8259}" type="datetimeFigureOut">
              <a:rPr lang="en-IN" smtClean="0"/>
              <a:t>23-02-2023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2955E9-B37E-4F37-A9DB-A496C49041DA}" type="slidenum">
              <a:rPr lang="en-IN" smtClean="0"/>
              <a:t>‹#›</a:t>
            </a:fld>
            <a:endParaRPr lang="en-IN"/>
          </a:p>
        </p:txBody>
      </p:sp>
    </p:spTree>
    <p:extLst>
      <p:ext uri="{BB962C8B-B14F-4D97-AF65-F5344CB8AC3E}">
        <p14:creationId xmlns:p14="http://schemas.microsoft.com/office/powerpoint/2010/main" val="2705392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3EE33-748C-CB76-0F71-A97E3E519B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B14CF4-2ECE-966E-3909-3CBCFA9839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2FC776F-3D04-7740-0F66-3609F793E10B}"/>
              </a:ext>
            </a:extLst>
          </p:cNvPr>
          <p:cNvSpPr>
            <a:spLocks noGrp="1"/>
          </p:cNvSpPr>
          <p:nvPr>
            <p:ph type="dt" sz="half" idx="10"/>
          </p:nvPr>
        </p:nvSpPr>
        <p:spPr/>
        <p:txBody>
          <a:bodyPr/>
          <a:lstStyle/>
          <a:p>
            <a:fld id="{D12E2D28-6817-437D-A3F9-0AC000A9B86E}" type="datetime1">
              <a:rPr lang="en-IN" smtClean="0"/>
              <a:t>23-02-2023</a:t>
            </a:fld>
            <a:endParaRPr lang="en-IN"/>
          </a:p>
        </p:txBody>
      </p:sp>
      <p:sp>
        <p:nvSpPr>
          <p:cNvPr id="5" name="Footer Placeholder 4">
            <a:extLst>
              <a:ext uri="{FF2B5EF4-FFF2-40B4-BE49-F238E27FC236}">
                <a16:creationId xmlns:a16="http://schemas.microsoft.com/office/drawing/2014/main" id="{1CEAA191-1C5B-64BC-0BED-56F4A2F2B3B1}"/>
              </a:ext>
            </a:extLst>
          </p:cNvPr>
          <p:cNvSpPr>
            <a:spLocks noGrp="1"/>
          </p:cNvSpPr>
          <p:nvPr>
            <p:ph type="ftr" sz="quarter" idx="11"/>
          </p:nvPr>
        </p:nvSpPr>
        <p:spPr/>
        <p:txBody>
          <a:body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EC74C213-B380-77B9-7E0B-D8103ABD587B}"/>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2114043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9F6D9-ADB3-3ED4-7D88-6DF6DEFA25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2E9991-A86B-4E89-126F-73A978129F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60239E-BC66-BBF9-0314-E77711DAD12D}"/>
              </a:ext>
            </a:extLst>
          </p:cNvPr>
          <p:cNvSpPr>
            <a:spLocks noGrp="1"/>
          </p:cNvSpPr>
          <p:nvPr>
            <p:ph type="dt" sz="half" idx="10"/>
          </p:nvPr>
        </p:nvSpPr>
        <p:spPr/>
        <p:txBody>
          <a:bodyPr/>
          <a:lstStyle/>
          <a:p>
            <a:fld id="{CB4C7B90-A3C9-437F-AB3C-CC8FA40424F5}" type="datetime1">
              <a:rPr lang="en-IN" smtClean="0"/>
              <a:t>23-02-2023</a:t>
            </a:fld>
            <a:endParaRPr lang="en-IN"/>
          </a:p>
        </p:txBody>
      </p:sp>
      <p:sp>
        <p:nvSpPr>
          <p:cNvPr id="5" name="Footer Placeholder 4">
            <a:extLst>
              <a:ext uri="{FF2B5EF4-FFF2-40B4-BE49-F238E27FC236}">
                <a16:creationId xmlns:a16="http://schemas.microsoft.com/office/drawing/2014/main" id="{A828E379-423C-F4BA-0483-B534B5790405}"/>
              </a:ext>
            </a:extLst>
          </p:cNvPr>
          <p:cNvSpPr>
            <a:spLocks noGrp="1"/>
          </p:cNvSpPr>
          <p:nvPr>
            <p:ph type="ftr" sz="quarter" idx="11"/>
          </p:nvPr>
        </p:nvSpPr>
        <p:spPr/>
        <p:txBody>
          <a:body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46218E47-A91E-F1BE-547C-7E48BF05A6F8}"/>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968210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A90529-3E9F-88C7-BF73-8E5C6BC2C9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F34101-9F78-D3EF-0E18-1D0617F105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5CA97F-7E8E-E40A-7387-1BBEC5C499FC}"/>
              </a:ext>
            </a:extLst>
          </p:cNvPr>
          <p:cNvSpPr>
            <a:spLocks noGrp="1"/>
          </p:cNvSpPr>
          <p:nvPr>
            <p:ph type="dt" sz="half" idx="10"/>
          </p:nvPr>
        </p:nvSpPr>
        <p:spPr/>
        <p:txBody>
          <a:bodyPr/>
          <a:lstStyle/>
          <a:p>
            <a:fld id="{AA3C2586-1F4C-41E8-A448-3F25E7960BF6}" type="datetime1">
              <a:rPr lang="en-IN" smtClean="0"/>
              <a:t>23-02-2023</a:t>
            </a:fld>
            <a:endParaRPr lang="en-IN"/>
          </a:p>
        </p:txBody>
      </p:sp>
      <p:sp>
        <p:nvSpPr>
          <p:cNvPr id="5" name="Footer Placeholder 4">
            <a:extLst>
              <a:ext uri="{FF2B5EF4-FFF2-40B4-BE49-F238E27FC236}">
                <a16:creationId xmlns:a16="http://schemas.microsoft.com/office/drawing/2014/main" id="{86940210-274C-BEA0-7A52-741F46807461}"/>
              </a:ext>
            </a:extLst>
          </p:cNvPr>
          <p:cNvSpPr>
            <a:spLocks noGrp="1"/>
          </p:cNvSpPr>
          <p:nvPr>
            <p:ph type="ftr" sz="quarter" idx="11"/>
          </p:nvPr>
        </p:nvSpPr>
        <p:spPr/>
        <p:txBody>
          <a:body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CEA00BB9-F05C-08EE-9942-F0EB51837E9A}"/>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659098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63ADC-F3B0-1497-81DE-6A1645C53B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E4C155-70E1-BDB5-7E68-15261A5566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4072DF-E16F-54CC-E807-ABED77A796CE}"/>
              </a:ext>
            </a:extLst>
          </p:cNvPr>
          <p:cNvSpPr>
            <a:spLocks noGrp="1"/>
          </p:cNvSpPr>
          <p:nvPr>
            <p:ph type="dt" sz="half" idx="10"/>
          </p:nvPr>
        </p:nvSpPr>
        <p:spPr/>
        <p:txBody>
          <a:bodyPr/>
          <a:lstStyle/>
          <a:p>
            <a:fld id="{CFC4633F-8E0A-4500-AB07-D2462A88D998}" type="datetime1">
              <a:rPr lang="en-IN" smtClean="0"/>
              <a:t>23-02-2023</a:t>
            </a:fld>
            <a:endParaRPr lang="en-IN"/>
          </a:p>
        </p:txBody>
      </p:sp>
      <p:sp>
        <p:nvSpPr>
          <p:cNvPr id="5" name="Footer Placeholder 4">
            <a:extLst>
              <a:ext uri="{FF2B5EF4-FFF2-40B4-BE49-F238E27FC236}">
                <a16:creationId xmlns:a16="http://schemas.microsoft.com/office/drawing/2014/main" id="{B834CD5E-FC21-32E1-8F01-903F51F3DB58}"/>
              </a:ext>
            </a:extLst>
          </p:cNvPr>
          <p:cNvSpPr>
            <a:spLocks noGrp="1"/>
          </p:cNvSpPr>
          <p:nvPr>
            <p:ph type="ftr" sz="quarter" idx="11"/>
          </p:nvPr>
        </p:nvSpPr>
        <p:spPr/>
        <p:txBody>
          <a:body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64F5BFBC-FA16-B535-6697-7D9E7E5B1638}"/>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1876775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1660A-6584-562F-3BB2-F4167382D0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BC355B-382E-23C9-2D9E-2143901F23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3B4AEE-82B8-8AC6-9504-95C3B2A643BE}"/>
              </a:ext>
            </a:extLst>
          </p:cNvPr>
          <p:cNvSpPr>
            <a:spLocks noGrp="1"/>
          </p:cNvSpPr>
          <p:nvPr>
            <p:ph type="dt" sz="half" idx="10"/>
          </p:nvPr>
        </p:nvSpPr>
        <p:spPr/>
        <p:txBody>
          <a:bodyPr/>
          <a:lstStyle/>
          <a:p>
            <a:fld id="{DC299CD6-F3C0-488A-BBF0-43BF4F527108}" type="datetime1">
              <a:rPr lang="en-IN" smtClean="0"/>
              <a:t>23-02-2023</a:t>
            </a:fld>
            <a:endParaRPr lang="en-IN"/>
          </a:p>
        </p:txBody>
      </p:sp>
      <p:sp>
        <p:nvSpPr>
          <p:cNvPr id="5" name="Footer Placeholder 4">
            <a:extLst>
              <a:ext uri="{FF2B5EF4-FFF2-40B4-BE49-F238E27FC236}">
                <a16:creationId xmlns:a16="http://schemas.microsoft.com/office/drawing/2014/main" id="{9A13F76A-CFCD-AA5A-612A-8723F0EADA0D}"/>
              </a:ext>
            </a:extLst>
          </p:cNvPr>
          <p:cNvSpPr>
            <a:spLocks noGrp="1"/>
          </p:cNvSpPr>
          <p:nvPr>
            <p:ph type="ftr" sz="quarter" idx="11"/>
          </p:nvPr>
        </p:nvSpPr>
        <p:spPr/>
        <p:txBody>
          <a:body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6872EEA8-5B8A-6772-232B-EAD83D60706A}"/>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335440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4F375-DA36-57B1-D2E0-7DBB54B836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7CA8C3-89A6-57D0-2CBA-54A7D854BC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5732FD-E909-D63E-B315-82FA3B0C81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01AC64-FF9F-B934-3466-DF66A41B5BD5}"/>
              </a:ext>
            </a:extLst>
          </p:cNvPr>
          <p:cNvSpPr>
            <a:spLocks noGrp="1"/>
          </p:cNvSpPr>
          <p:nvPr>
            <p:ph type="dt" sz="half" idx="10"/>
          </p:nvPr>
        </p:nvSpPr>
        <p:spPr/>
        <p:txBody>
          <a:bodyPr/>
          <a:lstStyle/>
          <a:p>
            <a:fld id="{3353D493-ABA8-426B-9821-5900120ED2F9}" type="datetime1">
              <a:rPr lang="en-IN" smtClean="0"/>
              <a:t>23-02-2023</a:t>
            </a:fld>
            <a:endParaRPr lang="en-IN"/>
          </a:p>
        </p:txBody>
      </p:sp>
      <p:sp>
        <p:nvSpPr>
          <p:cNvPr id="6" name="Footer Placeholder 5">
            <a:extLst>
              <a:ext uri="{FF2B5EF4-FFF2-40B4-BE49-F238E27FC236}">
                <a16:creationId xmlns:a16="http://schemas.microsoft.com/office/drawing/2014/main" id="{79AAB297-FDE1-A730-E88F-72B25CAD0847}"/>
              </a:ext>
            </a:extLst>
          </p:cNvPr>
          <p:cNvSpPr>
            <a:spLocks noGrp="1"/>
          </p:cNvSpPr>
          <p:nvPr>
            <p:ph type="ftr" sz="quarter" idx="11"/>
          </p:nvPr>
        </p:nvSpPr>
        <p:spPr/>
        <p:txBody>
          <a:bodyPr/>
          <a:lstStyle/>
          <a:p>
            <a:r>
              <a:rPr lang="en-US"/>
              <a:t>Vardhaman College of Engineering(Autonomous), Hyderabad</a:t>
            </a:r>
            <a:endParaRPr lang="en-IN"/>
          </a:p>
        </p:txBody>
      </p:sp>
      <p:sp>
        <p:nvSpPr>
          <p:cNvPr id="7" name="Slide Number Placeholder 6">
            <a:extLst>
              <a:ext uri="{FF2B5EF4-FFF2-40B4-BE49-F238E27FC236}">
                <a16:creationId xmlns:a16="http://schemas.microsoft.com/office/drawing/2014/main" id="{A64788DD-6656-ABBE-091D-31FCA25FB9C3}"/>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2713706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35FBC-DE4A-702D-6A8C-FBCD37E4BAA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90638E-5C28-1D73-E9A2-5B56340444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BF38B4-2010-8F75-BEB1-B6B5B9A638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752695-1025-F5ED-E5C3-D0F684303C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2A8C09-CF84-8AA0-6DE4-9AB89A9792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A4D73DE-9F48-E0F1-11AD-CF4032A6B812}"/>
              </a:ext>
            </a:extLst>
          </p:cNvPr>
          <p:cNvSpPr>
            <a:spLocks noGrp="1"/>
          </p:cNvSpPr>
          <p:nvPr>
            <p:ph type="dt" sz="half" idx="10"/>
          </p:nvPr>
        </p:nvSpPr>
        <p:spPr/>
        <p:txBody>
          <a:bodyPr/>
          <a:lstStyle/>
          <a:p>
            <a:fld id="{A72483F6-14BC-4C75-A046-60F721151DE4}" type="datetime1">
              <a:rPr lang="en-IN" smtClean="0"/>
              <a:t>23-02-2023</a:t>
            </a:fld>
            <a:endParaRPr lang="en-IN"/>
          </a:p>
        </p:txBody>
      </p:sp>
      <p:sp>
        <p:nvSpPr>
          <p:cNvPr id="8" name="Footer Placeholder 7">
            <a:extLst>
              <a:ext uri="{FF2B5EF4-FFF2-40B4-BE49-F238E27FC236}">
                <a16:creationId xmlns:a16="http://schemas.microsoft.com/office/drawing/2014/main" id="{D503DAD1-D231-65B3-99A2-CE9F442B28D9}"/>
              </a:ext>
            </a:extLst>
          </p:cNvPr>
          <p:cNvSpPr>
            <a:spLocks noGrp="1"/>
          </p:cNvSpPr>
          <p:nvPr>
            <p:ph type="ftr" sz="quarter" idx="11"/>
          </p:nvPr>
        </p:nvSpPr>
        <p:spPr/>
        <p:txBody>
          <a:bodyPr/>
          <a:lstStyle/>
          <a:p>
            <a:r>
              <a:rPr lang="en-US"/>
              <a:t>Vardhaman College of Engineering(Autonomous), Hyderabad</a:t>
            </a:r>
            <a:endParaRPr lang="en-IN"/>
          </a:p>
        </p:txBody>
      </p:sp>
      <p:sp>
        <p:nvSpPr>
          <p:cNvPr id="9" name="Slide Number Placeholder 8">
            <a:extLst>
              <a:ext uri="{FF2B5EF4-FFF2-40B4-BE49-F238E27FC236}">
                <a16:creationId xmlns:a16="http://schemas.microsoft.com/office/drawing/2014/main" id="{E217F20B-2844-2B2D-0ED8-D2206B8F3425}"/>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2187314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E3CFB-AFA6-F9AA-8BC1-B98BCEC5FC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F93897-CDF1-0198-E19C-B6ADA1623B2F}"/>
              </a:ext>
            </a:extLst>
          </p:cNvPr>
          <p:cNvSpPr>
            <a:spLocks noGrp="1"/>
          </p:cNvSpPr>
          <p:nvPr>
            <p:ph type="dt" sz="half" idx="10"/>
          </p:nvPr>
        </p:nvSpPr>
        <p:spPr/>
        <p:txBody>
          <a:bodyPr/>
          <a:lstStyle/>
          <a:p>
            <a:fld id="{6905873B-D0ED-4460-98E3-A305CED2DDA1}" type="datetime1">
              <a:rPr lang="en-IN" smtClean="0"/>
              <a:t>23-02-2023</a:t>
            </a:fld>
            <a:endParaRPr lang="en-IN"/>
          </a:p>
        </p:txBody>
      </p:sp>
      <p:sp>
        <p:nvSpPr>
          <p:cNvPr id="4" name="Footer Placeholder 3">
            <a:extLst>
              <a:ext uri="{FF2B5EF4-FFF2-40B4-BE49-F238E27FC236}">
                <a16:creationId xmlns:a16="http://schemas.microsoft.com/office/drawing/2014/main" id="{766CABF1-8270-2408-D62B-09CA4A6203F4}"/>
              </a:ext>
            </a:extLst>
          </p:cNvPr>
          <p:cNvSpPr>
            <a:spLocks noGrp="1"/>
          </p:cNvSpPr>
          <p:nvPr>
            <p:ph type="ftr" sz="quarter" idx="11"/>
          </p:nvPr>
        </p:nvSpPr>
        <p:spPr/>
        <p:txBody>
          <a:bodyPr/>
          <a:lstStyle/>
          <a:p>
            <a:r>
              <a:rPr lang="en-US"/>
              <a:t>Vardhaman College of Engineering(Autonomous), Hyderabad</a:t>
            </a:r>
            <a:endParaRPr lang="en-IN"/>
          </a:p>
        </p:txBody>
      </p:sp>
      <p:sp>
        <p:nvSpPr>
          <p:cNvPr id="5" name="Slide Number Placeholder 4">
            <a:extLst>
              <a:ext uri="{FF2B5EF4-FFF2-40B4-BE49-F238E27FC236}">
                <a16:creationId xmlns:a16="http://schemas.microsoft.com/office/drawing/2014/main" id="{55C1302D-F951-7FFD-1475-6A7DDC8CAAA5}"/>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3731823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2FF318-CF0A-9C45-7F6C-4D0AF170A8A9}"/>
              </a:ext>
            </a:extLst>
          </p:cNvPr>
          <p:cNvSpPr>
            <a:spLocks noGrp="1"/>
          </p:cNvSpPr>
          <p:nvPr>
            <p:ph type="dt" sz="half" idx="10"/>
          </p:nvPr>
        </p:nvSpPr>
        <p:spPr/>
        <p:txBody>
          <a:bodyPr/>
          <a:lstStyle/>
          <a:p>
            <a:fld id="{F65FF384-0CB7-4F34-9C9F-73F976699C0C}" type="datetime1">
              <a:rPr lang="en-IN" smtClean="0"/>
              <a:t>23-02-2023</a:t>
            </a:fld>
            <a:endParaRPr lang="en-IN"/>
          </a:p>
        </p:txBody>
      </p:sp>
      <p:sp>
        <p:nvSpPr>
          <p:cNvPr id="3" name="Footer Placeholder 2">
            <a:extLst>
              <a:ext uri="{FF2B5EF4-FFF2-40B4-BE49-F238E27FC236}">
                <a16:creationId xmlns:a16="http://schemas.microsoft.com/office/drawing/2014/main" id="{3F66C2CE-D315-ACFB-D32D-3D5A5A9DE116}"/>
              </a:ext>
            </a:extLst>
          </p:cNvPr>
          <p:cNvSpPr>
            <a:spLocks noGrp="1"/>
          </p:cNvSpPr>
          <p:nvPr>
            <p:ph type="ftr" sz="quarter" idx="11"/>
          </p:nvPr>
        </p:nvSpPr>
        <p:spPr/>
        <p:txBody>
          <a:bodyPr/>
          <a:lstStyle/>
          <a:p>
            <a:r>
              <a:rPr lang="en-US"/>
              <a:t>Vardhaman College of Engineering(Autonomous), Hyderabad</a:t>
            </a:r>
            <a:endParaRPr lang="en-IN"/>
          </a:p>
        </p:txBody>
      </p:sp>
      <p:sp>
        <p:nvSpPr>
          <p:cNvPr id="4" name="Slide Number Placeholder 3">
            <a:extLst>
              <a:ext uri="{FF2B5EF4-FFF2-40B4-BE49-F238E27FC236}">
                <a16:creationId xmlns:a16="http://schemas.microsoft.com/office/drawing/2014/main" id="{F28B77D6-2563-A331-DBD5-4504276DC040}"/>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4076884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B33E1-F1F8-A16A-894B-1B47F0CD97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4B0AB7-966D-F0A1-3853-C0EFA2683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8EC1F0-4C50-1D39-7135-CA2ADEA7DD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0EC5D5-4683-6345-9882-EEF1BF0BF68B}"/>
              </a:ext>
            </a:extLst>
          </p:cNvPr>
          <p:cNvSpPr>
            <a:spLocks noGrp="1"/>
          </p:cNvSpPr>
          <p:nvPr>
            <p:ph type="dt" sz="half" idx="10"/>
          </p:nvPr>
        </p:nvSpPr>
        <p:spPr/>
        <p:txBody>
          <a:bodyPr/>
          <a:lstStyle/>
          <a:p>
            <a:fld id="{B4580B23-C6D5-4855-BDE8-9052A51ECBFE}" type="datetime1">
              <a:rPr lang="en-IN" smtClean="0"/>
              <a:t>23-02-2023</a:t>
            </a:fld>
            <a:endParaRPr lang="en-IN"/>
          </a:p>
        </p:txBody>
      </p:sp>
      <p:sp>
        <p:nvSpPr>
          <p:cNvPr id="6" name="Footer Placeholder 5">
            <a:extLst>
              <a:ext uri="{FF2B5EF4-FFF2-40B4-BE49-F238E27FC236}">
                <a16:creationId xmlns:a16="http://schemas.microsoft.com/office/drawing/2014/main" id="{B25975D4-023D-43BE-B07B-9060963A5D0C}"/>
              </a:ext>
            </a:extLst>
          </p:cNvPr>
          <p:cNvSpPr>
            <a:spLocks noGrp="1"/>
          </p:cNvSpPr>
          <p:nvPr>
            <p:ph type="ftr" sz="quarter" idx="11"/>
          </p:nvPr>
        </p:nvSpPr>
        <p:spPr/>
        <p:txBody>
          <a:bodyPr/>
          <a:lstStyle/>
          <a:p>
            <a:r>
              <a:rPr lang="en-US"/>
              <a:t>Vardhaman College of Engineering(Autonomous), Hyderabad</a:t>
            </a:r>
            <a:endParaRPr lang="en-IN"/>
          </a:p>
        </p:txBody>
      </p:sp>
      <p:sp>
        <p:nvSpPr>
          <p:cNvPr id="7" name="Slide Number Placeholder 6">
            <a:extLst>
              <a:ext uri="{FF2B5EF4-FFF2-40B4-BE49-F238E27FC236}">
                <a16:creationId xmlns:a16="http://schemas.microsoft.com/office/drawing/2014/main" id="{C595CC0E-F6E4-8B73-757D-CC299C4F4BA3}"/>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2987060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57CA-D459-B673-73E0-A079EADA52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41DB36F-EA63-FFAA-EAE6-FD558CCB7A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9027D6E-E48E-B8F2-CD39-085F1A9483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C7562-D48A-7EDB-8162-0FBA093D0A47}"/>
              </a:ext>
            </a:extLst>
          </p:cNvPr>
          <p:cNvSpPr>
            <a:spLocks noGrp="1"/>
          </p:cNvSpPr>
          <p:nvPr>
            <p:ph type="dt" sz="half" idx="10"/>
          </p:nvPr>
        </p:nvSpPr>
        <p:spPr/>
        <p:txBody>
          <a:bodyPr/>
          <a:lstStyle/>
          <a:p>
            <a:fld id="{3F478955-2656-45B4-8ED5-C9E3BF1DE126}" type="datetime1">
              <a:rPr lang="en-IN" smtClean="0"/>
              <a:t>23-02-2023</a:t>
            </a:fld>
            <a:endParaRPr lang="en-IN"/>
          </a:p>
        </p:txBody>
      </p:sp>
      <p:sp>
        <p:nvSpPr>
          <p:cNvPr id="6" name="Footer Placeholder 5">
            <a:extLst>
              <a:ext uri="{FF2B5EF4-FFF2-40B4-BE49-F238E27FC236}">
                <a16:creationId xmlns:a16="http://schemas.microsoft.com/office/drawing/2014/main" id="{65624891-0558-EA2A-3E08-B697B0821952}"/>
              </a:ext>
            </a:extLst>
          </p:cNvPr>
          <p:cNvSpPr>
            <a:spLocks noGrp="1"/>
          </p:cNvSpPr>
          <p:nvPr>
            <p:ph type="ftr" sz="quarter" idx="11"/>
          </p:nvPr>
        </p:nvSpPr>
        <p:spPr/>
        <p:txBody>
          <a:bodyPr/>
          <a:lstStyle/>
          <a:p>
            <a:r>
              <a:rPr lang="en-US"/>
              <a:t>Vardhaman College of Engineering(Autonomous), Hyderabad</a:t>
            </a:r>
            <a:endParaRPr lang="en-IN"/>
          </a:p>
        </p:txBody>
      </p:sp>
      <p:sp>
        <p:nvSpPr>
          <p:cNvPr id="7" name="Slide Number Placeholder 6">
            <a:extLst>
              <a:ext uri="{FF2B5EF4-FFF2-40B4-BE49-F238E27FC236}">
                <a16:creationId xmlns:a16="http://schemas.microsoft.com/office/drawing/2014/main" id="{3935ABE7-3E39-2BB6-5243-0D4A61542965}"/>
              </a:ext>
            </a:extLst>
          </p:cNvPr>
          <p:cNvSpPr>
            <a:spLocks noGrp="1"/>
          </p:cNvSpPr>
          <p:nvPr>
            <p:ph type="sldNum" sz="quarter" idx="12"/>
          </p:nvPr>
        </p:nvSpPr>
        <p:spPr/>
        <p:txBody>
          <a:bodyPr/>
          <a:lstStyle/>
          <a:p>
            <a:fld id="{599CA948-76CD-45A4-B7DF-48E0AFCB0770}" type="slidenum">
              <a:rPr lang="en-IN" smtClean="0"/>
              <a:t>‹#›</a:t>
            </a:fld>
            <a:endParaRPr lang="en-IN"/>
          </a:p>
        </p:txBody>
      </p:sp>
    </p:spTree>
    <p:extLst>
      <p:ext uri="{BB962C8B-B14F-4D97-AF65-F5344CB8AC3E}">
        <p14:creationId xmlns:p14="http://schemas.microsoft.com/office/powerpoint/2010/main" val="336743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6387AF-56B7-027E-B844-24C7332E02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DDE10E-902E-E701-7896-CFEC209E42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12FAA2-08C6-FFFD-5A7F-A97EB84AB1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145AB9-58EC-4B43-AE64-D9F42D26EC75}" type="datetime1">
              <a:rPr lang="en-IN" smtClean="0"/>
              <a:t>23-02-2023</a:t>
            </a:fld>
            <a:endParaRPr lang="en-IN"/>
          </a:p>
        </p:txBody>
      </p:sp>
      <p:sp>
        <p:nvSpPr>
          <p:cNvPr id="5" name="Footer Placeholder 4">
            <a:extLst>
              <a:ext uri="{FF2B5EF4-FFF2-40B4-BE49-F238E27FC236}">
                <a16:creationId xmlns:a16="http://schemas.microsoft.com/office/drawing/2014/main" id="{B846B084-43DF-C120-8AEC-343958C742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Vardhaman College of Engineering(Autonomous), Hyderabad</a:t>
            </a:r>
            <a:endParaRPr lang="en-IN"/>
          </a:p>
        </p:txBody>
      </p:sp>
      <p:sp>
        <p:nvSpPr>
          <p:cNvPr id="6" name="Slide Number Placeholder 5">
            <a:extLst>
              <a:ext uri="{FF2B5EF4-FFF2-40B4-BE49-F238E27FC236}">
                <a16:creationId xmlns:a16="http://schemas.microsoft.com/office/drawing/2014/main" id="{F845726B-E71B-7512-129E-2416E2219C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9CA948-76CD-45A4-B7DF-48E0AFCB0770}" type="slidenum">
              <a:rPr lang="en-IN" smtClean="0"/>
              <a:t>‹#›</a:t>
            </a:fld>
            <a:endParaRPr lang="en-IN"/>
          </a:p>
        </p:txBody>
      </p:sp>
    </p:spTree>
    <p:extLst>
      <p:ext uri="{BB962C8B-B14F-4D97-AF65-F5344CB8AC3E}">
        <p14:creationId xmlns:p14="http://schemas.microsoft.com/office/powerpoint/2010/main" val="1899940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6ABF-70B0-2CE6-C441-24F559988F82}"/>
              </a:ext>
            </a:extLst>
          </p:cNvPr>
          <p:cNvSpPr>
            <a:spLocks noGrp="1"/>
          </p:cNvSpPr>
          <p:nvPr>
            <p:ph type="ctrTitle"/>
          </p:nvPr>
        </p:nvSpPr>
        <p:spPr>
          <a:xfrm>
            <a:off x="1188917" y="4818495"/>
            <a:ext cx="9144000" cy="881237"/>
          </a:xfrm>
        </p:spPr>
        <p:txBody>
          <a:bodyPr>
            <a:noAutofit/>
          </a:bodyPr>
          <a:lstStyle/>
          <a:p>
            <a:br>
              <a:rPr lang="en-IN" sz="4000" b="0" i="0" dirty="0">
                <a:solidFill>
                  <a:srgbClr val="FF0000"/>
                </a:solidFill>
                <a:effectLst/>
                <a:latin typeface="Segoe UI" panose="020B0502040204020203" pitchFamily="34" charset="0"/>
              </a:rPr>
            </a:br>
            <a:br>
              <a:rPr lang="en-IN" sz="4000" b="0" i="0" dirty="0">
                <a:solidFill>
                  <a:srgbClr val="FF0000"/>
                </a:solidFill>
                <a:effectLst/>
                <a:latin typeface="Segoe UI" panose="020B0502040204020203" pitchFamily="34" charset="0"/>
              </a:rPr>
            </a:br>
            <a:br>
              <a:rPr lang="en-IN" sz="4000" b="0" i="0" dirty="0">
                <a:solidFill>
                  <a:srgbClr val="FF0000"/>
                </a:solidFill>
                <a:effectLst/>
                <a:latin typeface="Segoe UI" panose="020B0502040204020203" pitchFamily="34" charset="0"/>
              </a:rPr>
            </a:br>
            <a:br>
              <a:rPr lang="en-IN" sz="4000" b="0" i="0" dirty="0">
                <a:solidFill>
                  <a:srgbClr val="FF0000"/>
                </a:solidFill>
                <a:effectLst/>
                <a:latin typeface="Segoe UI" panose="020B0502040204020203" pitchFamily="34" charset="0"/>
              </a:rPr>
            </a:br>
            <a:br>
              <a:rPr lang="en-IN" sz="4000" b="0" i="0" dirty="0">
                <a:solidFill>
                  <a:srgbClr val="FF0000"/>
                </a:solidFill>
                <a:effectLst/>
                <a:latin typeface="Segoe UI" panose="020B0502040204020203" pitchFamily="34" charset="0"/>
              </a:rPr>
            </a:br>
            <a:r>
              <a:rPr lang="en-IN" sz="4000" b="0" i="0" dirty="0">
                <a:solidFill>
                  <a:srgbClr val="FF0000"/>
                </a:solidFill>
                <a:effectLst/>
                <a:latin typeface="Segoe UI" panose="020B0502040204020203" pitchFamily="34" charset="0"/>
              </a:rPr>
              <a:t> </a:t>
            </a:r>
            <a:r>
              <a:rPr lang="en-IN" sz="4800" b="1" i="0" dirty="0">
                <a:solidFill>
                  <a:srgbClr val="FF0000"/>
                </a:solidFill>
                <a:effectLst/>
                <a:latin typeface="sofia-pro"/>
              </a:rPr>
              <a:t> </a:t>
            </a:r>
            <a:br>
              <a:rPr lang="en-IN" sz="4800" b="1" i="0" dirty="0">
                <a:solidFill>
                  <a:srgbClr val="FF0000"/>
                </a:solidFill>
                <a:effectLst/>
                <a:latin typeface="sofia-pro"/>
              </a:rPr>
            </a:br>
            <a:br>
              <a:rPr lang="en-IN" sz="4800" b="1" i="0" dirty="0">
                <a:solidFill>
                  <a:srgbClr val="FF0000"/>
                </a:solidFill>
                <a:effectLst/>
                <a:latin typeface="sofia-pro"/>
              </a:rPr>
            </a:br>
            <a:br>
              <a:rPr lang="en-IN" sz="4800" b="1" i="0" dirty="0">
                <a:solidFill>
                  <a:srgbClr val="FF0000"/>
                </a:solidFill>
                <a:effectLst/>
                <a:latin typeface="sofia-pro"/>
              </a:rPr>
            </a:br>
            <a:br>
              <a:rPr lang="en-IN" sz="4800" b="1" i="0" dirty="0">
                <a:solidFill>
                  <a:srgbClr val="FF0000"/>
                </a:solidFill>
                <a:effectLst/>
                <a:latin typeface="sofia-pro"/>
              </a:rPr>
            </a:br>
            <a:br>
              <a:rPr lang="en-IN" sz="4800" b="1" i="0" dirty="0">
                <a:solidFill>
                  <a:srgbClr val="FF0000"/>
                </a:solidFill>
                <a:effectLst/>
                <a:latin typeface="sofia-pro"/>
              </a:rPr>
            </a:br>
            <a:r>
              <a:rPr lang="en-IN" sz="3600" dirty="0">
                <a:solidFill>
                  <a:srgbClr val="FF0000"/>
                </a:solidFill>
                <a:latin typeface="Abadi" panose="020B0604020104020204" pitchFamily="34" charset="0"/>
              </a:rPr>
              <a:t> </a:t>
            </a:r>
            <a:br>
              <a:rPr lang="en-IN" sz="4800" b="1" i="0" dirty="0">
                <a:solidFill>
                  <a:srgbClr val="FF0000"/>
                </a:solidFill>
                <a:effectLst/>
                <a:latin typeface="sofia-pro"/>
              </a:rPr>
            </a:br>
            <a:br>
              <a:rPr lang="en-IN" sz="8800" b="0" i="0" dirty="0">
                <a:solidFill>
                  <a:srgbClr val="FF0000"/>
                </a:solidFill>
                <a:effectLst/>
                <a:latin typeface="Segoe UI" panose="020B0502040204020203" pitchFamily="34" charset="0"/>
              </a:rPr>
            </a:br>
            <a:br>
              <a:rPr lang="en-US" sz="8000" b="1" i="0" dirty="0">
                <a:solidFill>
                  <a:srgbClr val="FF0000"/>
                </a:solidFill>
                <a:effectLst/>
                <a:latin typeface="sofia-pro"/>
              </a:rPr>
            </a:br>
            <a:endParaRPr lang="en-IN" sz="4800" dirty="0">
              <a:solidFill>
                <a:srgbClr val="FF0000"/>
              </a:solidFill>
            </a:endParaRPr>
          </a:p>
        </p:txBody>
      </p:sp>
      <p:sp>
        <p:nvSpPr>
          <p:cNvPr id="3" name="Subtitle 2">
            <a:extLst>
              <a:ext uri="{FF2B5EF4-FFF2-40B4-BE49-F238E27FC236}">
                <a16:creationId xmlns:a16="http://schemas.microsoft.com/office/drawing/2014/main" id="{11C28B03-DD2B-6EA8-7ABA-1377DD633C5F}"/>
              </a:ext>
            </a:extLst>
          </p:cNvPr>
          <p:cNvSpPr>
            <a:spLocks noGrp="1"/>
          </p:cNvSpPr>
          <p:nvPr>
            <p:ph type="subTitle" idx="1"/>
          </p:nvPr>
        </p:nvSpPr>
        <p:spPr>
          <a:xfrm>
            <a:off x="1362172" y="4256774"/>
            <a:ext cx="9144000" cy="1667577"/>
          </a:xfrm>
        </p:spPr>
        <p:txBody>
          <a:bodyPr>
            <a:normAutofit/>
          </a:bodyPr>
          <a:lstStyle/>
          <a:p>
            <a:r>
              <a:rPr lang="en-IN" sz="2800" dirty="0" err="1">
                <a:highlight>
                  <a:srgbClr val="FFFF00"/>
                </a:highlight>
              </a:rPr>
              <a:t>Dr.</a:t>
            </a:r>
            <a:r>
              <a:rPr lang="en-IN" sz="2800" dirty="0">
                <a:highlight>
                  <a:srgbClr val="FFFF00"/>
                </a:highlight>
              </a:rPr>
              <a:t> Saroja Kumar Rout</a:t>
            </a:r>
          </a:p>
          <a:p>
            <a:r>
              <a:rPr lang="en-IN" sz="2800" dirty="0">
                <a:highlight>
                  <a:srgbClr val="FFFF00"/>
                </a:highlight>
              </a:rPr>
              <a:t>Associate Professor, </a:t>
            </a:r>
            <a:r>
              <a:rPr lang="en-IN" sz="2800" dirty="0" err="1">
                <a:highlight>
                  <a:srgbClr val="FFFF00"/>
                </a:highlight>
              </a:rPr>
              <a:t>Depatment</a:t>
            </a:r>
            <a:r>
              <a:rPr lang="en-IN" sz="2800" dirty="0">
                <a:highlight>
                  <a:srgbClr val="FFFF00"/>
                </a:highlight>
              </a:rPr>
              <a:t> of IT</a:t>
            </a:r>
          </a:p>
        </p:txBody>
      </p:sp>
      <p:sp>
        <p:nvSpPr>
          <p:cNvPr id="4" name="Date Placeholder 3">
            <a:extLst>
              <a:ext uri="{FF2B5EF4-FFF2-40B4-BE49-F238E27FC236}">
                <a16:creationId xmlns:a16="http://schemas.microsoft.com/office/drawing/2014/main" id="{7337260B-4C05-F8E3-BE33-B75757348858}"/>
              </a:ext>
            </a:extLst>
          </p:cNvPr>
          <p:cNvSpPr>
            <a:spLocks noGrp="1"/>
          </p:cNvSpPr>
          <p:nvPr>
            <p:ph type="dt" sz="half" idx="10"/>
          </p:nvPr>
        </p:nvSpPr>
        <p:spPr/>
        <p:txBody>
          <a:bodyPr/>
          <a:lstStyle/>
          <a:p>
            <a:fld id="{770F4347-1816-4991-B9C7-FBC5D495478E}" type="datetime1">
              <a:rPr lang="en-IN" smtClean="0"/>
              <a:t>23-02-2023</a:t>
            </a:fld>
            <a:endParaRPr lang="en-IN"/>
          </a:p>
        </p:txBody>
      </p:sp>
      <p:sp>
        <p:nvSpPr>
          <p:cNvPr id="5" name="Footer Placeholder 4">
            <a:extLst>
              <a:ext uri="{FF2B5EF4-FFF2-40B4-BE49-F238E27FC236}">
                <a16:creationId xmlns:a16="http://schemas.microsoft.com/office/drawing/2014/main" id="{CB6A742E-0007-4902-4F36-F80FE293FBCB}"/>
              </a:ext>
            </a:extLst>
          </p:cNvPr>
          <p:cNvSpPr>
            <a:spLocks noGrp="1"/>
          </p:cNvSpPr>
          <p:nvPr>
            <p:ph type="ftr" sz="quarter" idx="11"/>
          </p:nvPr>
        </p:nvSpPr>
        <p:spPr/>
        <p:txBody>
          <a:bodyPr/>
          <a:lstStyle/>
          <a:p>
            <a:r>
              <a:rPr lang="en-US"/>
              <a:t>Vardhaman College of Engineering(Autonomous), Hyderabad</a:t>
            </a:r>
            <a:endParaRPr lang="en-IN"/>
          </a:p>
        </p:txBody>
      </p:sp>
      <p:sp>
        <p:nvSpPr>
          <p:cNvPr id="8" name="TextBox 7">
            <a:extLst>
              <a:ext uri="{FF2B5EF4-FFF2-40B4-BE49-F238E27FC236}">
                <a16:creationId xmlns:a16="http://schemas.microsoft.com/office/drawing/2014/main" id="{9658BB07-ED09-B20F-E429-4BAB84792507}"/>
              </a:ext>
            </a:extLst>
          </p:cNvPr>
          <p:cNvSpPr txBox="1"/>
          <p:nvPr/>
        </p:nvSpPr>
        <p:spPr>
          <a:xfrm>
            <a:off x="1755907" y="2782669"/>
            <a:ext cx="8144774" cy="1200329"/>
          </a:xfrm>
          <a:prstGeom prst="rect">
            <a:avLst/>
          </a:prstGeom>
          <a:noFill/>
        </p:spPr>
        <p:txBody>
          <a:bodyPr wrap="square">
            <a:spAutoFit/>
          </a:bodyPr>
          <a:lstStyle/>
          <a:p>
            <a:pPr algn="ctr"/>
            <a:r>
              <a:rPr lang="en-US" sz="3600" b="0" i="0" u="none" strike="noStrike" dirty="0">
                <a:solidFill>
                  <a:srgbClr val="FF0000"/>
                </a:solidFill>
                <a:effectLst/>
                <a:latin typeface="Poppins" panose="00000500000000000000" pitchFamily="2" charset="0"/>
              </a:rPr>
              <a:t> </a:t>
            </a:r>
            <a:r>
              <a:rPr lang="en-IN" sz="3600" b="1" i="0" dirty="0">
                <a:solidFill>
                  <a:srgbClr val="FF0000"/>
                </a:solidFill>
                <a:effectLst/>
                <a:latin typeface="sofia-pro"/>
              </a:rPr>
              <a:t>History of Cloud Computing</a:t>
            </a:r>
          </a:p>
          <a:p>
            <a:pPr algn="ctr"/>
            <a:endParaRPr lang="en-US" sz="3600" b="0" i="0" dirty="0">
              <a:solidFill>
                <a:srgbClr val="FF0000"/>
              </a:solidFill>
              <a:effectLst/>
              <a:latin typeface="Poppins" panose="00000500000000000000" pitchFamily="2" charset="0"/>
            </a:endParaRPr>
          </a:p>
        </p:txBody>
      </p:sp>
      <p:pic>
        <p:nvPicPr>
          <p:cNvPr id="1028" name="Picture 4" descr="Vardhaman">
            <a:extLst>
              <a:ext uri="{FF2B5EF4-FFF2-40B4-BE49-F238E27FC236}">
                <a16:creationId xmlns:a16="http://schemas.microsoft.com/office/drawing/2014/main" id="{A726242B-87CB-F9B1-511E-78C816ECA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1438" y="221380"/>
            <a:ext cx="2478957" cy="1542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684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3184A6-7204-8A09-3E32-918D73220271}"/>
              </a:ext>
            </a:extLst>
          </p:cNvPr>
          <p:cNvSpPr>
            <a:spLocks noGrp="1"/>
          </p:cNvSpPr>
          <p:nvPr>
            <p:ph idx="1"/>
          </p:nvPr>
        </p:nvSpPr>
        <p:spPr>
          <a:xfrm>
            <a:off x="779646" y="452388"/>
            <a:ext cx="10574154" cy="5724576"/>
          </a:xfrm>
        </p:spPr>
        <p:txBody>
          <a:bodyPr>
            <a:normAutofit lnSpcReduction="10000"/>
          </a:bodyPr>
          <a:lstStyle/>
          <a:p>
            <a:pPr algn="just"/>
            <a:r>
              <a:rPr lang="en-US" sz="2400" dirty="0">
                <a:highlight>
                  <a:srgbClr val="FFFF00"/>
                </a:highlight>
                <a:latin typeface="Times New Roman" panose="02020603050405020304" pitchFamily="18" charset="0"/>
                <a:cs typeface="Times New Roman" panose="02020603050405020304" pitchFamily="18" charset="0"/>
              </a:rPr>
              <a:t>In 1999, Salesforce.com</a:t>
            </a:r>
            <a:r>
              <a:rPr lang="en-US" sz="2400" dirty="0">
                <a:latin typeface="Times New Roman" panose="02020603050405020304" pitchFamily="18" charset="0"/>
                <a:cs typeface="Times New Roman" panose="02020603050405020304" pitchFamily="18" charset="0"/>
              </a:rPr>
              <a:t> started delivering of applications to users using a simple website. The applications were delivered to enterprises over the Internet, and this way the dream of computing sold as utility were true.</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highlight>
                  <a:srgbClr val="FFFF00"/>
                </a:highlight>
                <a:latin typeface="Times New Roman" panose="02020603050405020304" pitchFamily="18" charset="0"/>
                <a:cs typeface="Times New Roman" panose="02020603050405020304" pitchFamily="18" charset="0"/>
              </a:rPr>
              <a:t>In 2002, Amazon started Amazon Web Services</a:t>
            </a:r>
            <a:r>
              <a:rPr lang="en-US" sz="2400" dirty="0">
                <a:latin typeface="Times New Roman" panose="02020603050405020304" pitchFamily="18" charset="0"/>
                <a:cs typeface="Times New Roman" panose="02020603050405020304" pitchFamily="18" charset="0"/>
              </a:rPr>
              <a:t>, providing services like storage, computation and even human intelligence. However, only starting with the launch of the Elastic Compute Cloud in 2006 a truly commercial service open to everybody existed.</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highlight>
                  <a:srgbClr val="FFFF00"/>
                </a:highlight>
                <a:latin typeface="Times New Roman" panose="02020603050405020304" pitchFamily="18" charset="0"/>
                <a:cs typeface="Times New Roman" panose="02020603050405020304" pitchFamily="18" charset="0"/>
              </a:rPr>
              <a:t>In 2009, Google Apps also started </a:t>
            </a:r>
            <a:r>
              <a:rPr lang="en-US" sz="2400" dirty="0">
                <a:latin typeface="Times New Roman" panose="02020603050405020304" pitchFamily="18" charset="0"/>
                <a:cs typeface="Times New Roman" panose="02020603050405020304" pitchFamily="18" charset="0"/>
              </a:rPr>
              <a:t>to provide cloud computing enterprise applications.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highlight>
                  <a:srgbClr val="FFFF00"/>
                </a:highlight>
                <a:latin typeface="Times New Roman" panose="02020603050405020304" pitchFamily="18" charset="0"/>
                <a:cs typeface="Times New Roman" panose="02020603050405020304" pitchFamily="18" charset="0"/>
              </a:rPr>
              <a:t>In 2009, Microsoft launched Windows Azure</a:t>
            </a:r>
            <a:r>
              <a:rPr lang="en-US" sz="2400" dirty="0">
                <a:latin typeface="Times New Roman" panose="02020603050405020304" pitchFamily="18" charset="0"/>
                <a:cs typeface="Times New Roman" panose="02020603050405020304" pitchFamily="18" charset="0"/>
              </a:rPr>
              <a:t>, and companies like Oracle and HP have all joined the game. This proves that today, cloud computing has become mainstream.</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935B973-EFFD-C592-8FC7-7B9AE7E8F7E0}"/>
              </a:ext>
            </a:extLst>
          </p:cNvPr>
          <p:cNvSpPr>
            <a:spLocks noGrp="1"/>
          </p:cNvSpPr>
          <p:nvPr>
            <p:ph type="dt" sz="half" idx="10"/>
          </p:nvPr>
        </p:nvSpPr>
        <p:spPr/>
        <p:txBody>
          <a:bodyPr/>
          <a:lstStyle/>
          <a:p>
            <a:fld id="{CFC4633F-8E0A-4500-AB07-D2462A88D998}" type="datetime1">
              <a:rPr lang="en-IN" smtClean="0"/>
              <a:t>23-02-2023</a:t>
            </a:fld>
            <a:endParaRPr lang="en-IN"/>
          </a:p>
        </p:txBody>
      </p:sp>
      <p:sp>
        <p:nvSpPr>
          <p:cNvPr id="5" name="Footer Placeholder 4">
            <a:extLst>
              <a:ext uri="{FF2B5EF4-FFF2-40B4-BE49-F238E27FC236}">
                <a16:creationId xmlns:a16="http://schemas.microsoft.com/office/drawing/2014/main" id="{2B31FECA-4C14-D9D3-9826-A119213D4F0B}"/>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2476016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A6982-2979-000D-1F15-1F4DD4BE8DBE}"/>
              </a:ext>
            </a:extLst>
          </p:cNvPr>
          <p:cNvSpPr>
            <a:spLocks noGrp="1"/>
          </p:cNvSpPr>
          <p:nvPr>
            <p:ph type="title"/>
          </p:nvPr>
        </p:nvSpPr>
        <p:spPr>
          <a:xfrm>
            <a:off x="838200" y="340109"/>
            <a:ext cx="7805286" cy="780281"/>
          </a:xfrm>
        </p:spPr>
        <p:txBody>
          <a:bodyPr/>
          <a:lstStyle/>
          <a:p>
            <a:r>
              <a:rPr lang="en-IN" dirty="0">
                <a:solidFill>
                  <a:srgbClr val="FF0000"/>
                </a:solidFill>
              </a:rPr>
              <a:t>Advantages of Cloud Computing</a:t>
            </a:r>
          </a:p>
        </p:txBody>
      </p:sp>
      <p:pic>
        <p:nvPicPr>
          <p:cNvPr id="7" name="Content Placeholder 6">
            <a:extLst>
              <a:ext uri="{FF2B5EF4-FFF2-40B4-BE49-F238E27FC236}">
                <a16:creationId xmlns:a16="http://schemas.microsoft.com/office/drawing/2014/main" id="{D665F830-87F8-B8C1-F8D0-0E1FECA2765D}"/>
              </a:ext>
            </a:extLst>
          </p:cNvPr>
          <p:cNvPicPr>
            <a:picLocks noGrp="1" noChangeAspect="1"/>
          </p:cNvPicPr>
          <p:nvPr>
            <p:ph idx="1"/>
          </p:nvPr>
        </p:nvPicPr>
        <p:blipFill>
          <a:blip r:embed="rId2"/>
          <a:stretch>
            <a:fillRect/>
          </a:stretch>
        </p:blipFill>
        <p:spPr>
          <a:xfrm>
            <a:off x="2849078" y="1244594"/>
            <a:ext cx="5707781" cy="4846018"/>
          </a:xfrm>
        </p:spPr>
      </p:pic>
      <p:sp>
        <p:nvSpPr>
          <p:cNvPr id="4" name="Date Placeholder 3">
            <a:extLst>
              <a:ext uri="{FF2B5EF4-FFF2-40B4-BE49-F238E27FC236}">
                <a16:creationId xmlns:a16="http://schemas.microsoft.com/office/drawing/2014/main" id="{AE8C120C-62EA-D375-5B43-11954EFD5E16}"/>
              </a:ext>
            </a:extLst>
          </p:cNvPr>
          <p:cNvSpPr>
            <a:spLocks noGrp="1"/>
          </p:cNvSpPr>
          <p:nvPr>
            <p:ph type="dt" sz="half" idx="10"/>
          </p:nvPr>
        </p:nvSpPr>
        <p:spPr/>
        <p:txBody>
          <a:bodyPr/>
          <a:lstStyle/>
          <a:p>
            <a:fld id="{CFC4633F-8E0A-4500-AB07-D2462A88D998}" type="datetime1">
              <a:rPr lang="en-IN" smtClean="0"/>
              <a:t>23-02-2023</a:t>
            </a:fld>
            <a:endParaRPr lang="en-IN"/>
          </a:p>
        </p:txBody>
      </p:sp>
      <p:sp>
        <p:nvSpPr>
          <p:cNvPr id="5" name="Footer Placeholder 4">
            <a:extLst>
              <a:ext uri="{FF2B5EF4-FFF2-40B4-BE49-F238E27FC236}">
                <a16:creationId xmlns:a16="http://schemas.microsoft.com/office/drawing/2014/main" id="{0C018270-8935-0AFD-BD19-03350F26AB4B}"/>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2997274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369FD-E8BC-9E85-61D0-986B4BC19257}"/>
              </a:ext>
            </a:extLst>
          </p:cNvPr>
          <p:cNvSpPr>
            <a:spLocks noGrp="1"/>
          </p:cNvSpPr>
          <p:nvPr>
            <p:ph idx="1"/>
          </p:nvPr>
        </p:nvSpPr>
        <p:spPr>
          <a:xfrm>
            <a:off x="741947" y="539650"/>
            <a:ext cx="10515600" cy="5726396"/>
          </a:xfrm>
        </p:spPr>
        <p:txBody>
          <a:bodyPr>
            <a:normAutofit fontScale="47500" lnSpcReduction="20000"/>
          </a:bodyPr>
          <a:lstStyle/>
          <a:p>
            <a:pPr marL="0" indent="0">
              <a:buNone/>
            </a:pPr>
            <a:r>
              <a:rPr lang="en-US" sz="7000" dirty="0">
                <a:solidFill>
                  <a:srgbClr val="FF0000"/>
                </a:solidFill>
              </a:rPr>
              <a:t>Advantages :</a:t>
            </a:r>
          </a:p>
          <a:p>
            <a:endParaRPr lang="en-US" dirty="0"/>
          </a:p>
          <a:p>
            <a:pPr marL="0" indent="0" algn="just">
              <a:buNone/>
            </a:pPr>
            <a:r>
              <a:rPr lang="en-US" b="1" i="0" dirty="0">
                <a:solidFill>
                  <a:srgbClr val="610B4B"/>
                </a:solidFill>
                <a:effectLst/>
                <a:latin typeface="erdana"/>
              </a:rPr>
              <a:t>1) Back-up and restore data</a:t>
            </a:r>
          </a:p>
          <a:p>
            <a:pPr algn="just"/>
            <a:r>
              <a:rPr lang="en-US" b="0" i="0" dirty="0">
                <a:solidFill>
                  <a:srgbClr val="333333"/>
                </a:solidFill>
                <a:effectLst/>
                <a:latin typeface="inter-regular"/>
              </a:rPr>
              <a:t>Once the data is stored in the cloud, it is easier to get back-up and restore that data using the cloud.</a:t>
            </a:r>
          </a:p>
          <a:p>
            <a:pPr marL="0" indent="0" algn="just">
              <a:buNone/>
            </a:pPr>
            <a:r>
              <a:rPr lang="en-US" b="1" i="0" dirty="0">
                <a:solidFill>
                  <a:srgbClr val="610B4B"/>
                </a:solidFill>
                <a:effectLst/>
                <a:latin typeface="erdana"/>
              </a:rPr>
              <a:t>2) Improved collaboration</a:t>
            </a:r>
          </a:p>
          <a:p>
            <a:pPr algn="just"/>
            <a:r>
              <a:rPr lang="en-US" b="0" i="0" dirty="0">
                <a:solidFill>
                  <a:srgbClr val="333333"/>
                </a:solidFill>
                <a:effectLst/>
                <a:latin typeface="inter-regular"/>
              </a:rPr>
              <a:t>Cloud applications improve collaboration by allowing groups of people to quickly and easily share information in the cloud via shared storage.</a:t>
            </a:r>
          </a:p>
          <a:p>
            <a:pPr marL="0" indent="0" algn="just">
              <a:buNone/>
            </a:pPr>
            <a:r>
              <a:rPr lang="en-US" b="1" i="0" dirty="0">
                <a:solidFill>
                  <a:srgbClr val="610B4B"/>
                </a:solidFill>
                <a:effectLst/>
                <a:latin typeface="erdana"/>
              </a:rPr>
              <a:t>3) Excellent accessibility</a:t>
            </a:r>
          </a:p>
          <a:p>
            <a:pPr algn="just"/>
            <a:r>
              <a:rPr lang="en-US" b="0" i="0" dirty="0">
                <a:solidFill>
                  <a:srgbClr val="333333"/>
                </a:solidFill>
                <a:effectLst/>
                <a:latin typeface="inter-regular"/>
              </a:rPr>
              <a:t>Cloud allows us to quickly and easily access store information anywhere, anytime in the whole world, using an internet connection. An internet cloud infrastructure increases organization productivity and efficiency by ensuring that our data is always accessible.</a:t>
            </a:r>
          </a:p>
          <a:p>
            <a:pPr marL="0" indent="0" algn="just">
              <a:buNone/>
            </a:pPr>
            <a:r>
              <a:rPr lang="en-US" b="1" i="0" dirty="0">
                <a:solidFill>
                  <a:srgbClr val="610B4B"/>
                </a:solidFill>
                <a:effectLst/>
                <a:latin typeface="erdana"/>
              </a:rPr>
              <a:t>4) Low maintenance cost</a:t>
            </a:r>
          </a:p>
          <a:p>
            <a:pPr algn="just"/>
            <a:r>
              <a:rPr lang="en-US" b="0" i="0" dirty="0">
                <a:solidFill>
                  <a:srgbClr val="333333"/>
                </a:solidFill>
                <a:effectLst/>
                <a:latin typeface="inter-regular"/>
              </a:rPr>
              <a:t>Cloud computing reduces both hardware and software maintenance costs for organizations.</a:t>
            </a:r>
          </a:p>
          <a:p>
            <a:pPr marL="0" indent="0" algn="just">
              <a:buNone/>
            </a:pPr>
            <a:r>
              <a:rPr lang="en-US" b="1" i="0" dirty="0">
                <a:solidFill>
                  <a:srgbClr val="610B4B"/>
                </a:solidFill>
                <a:effectLst/>
                <a:latin typeface="erdana"/>
              </a:rPr>
              <a:t>5) Mobility</a:t>
            </a:r>
          </a:p>
          <a:p>
            <a:pPr algn="just"/>
            <a:r>
              <a:rPr lang="en-US" b="0" i="0" dirty="0">
                <a:solidFill>
                  <a:srgbClr val="333333"/>
                </a:solidFill>
                <a:effectLst/>
                <a:latin typeface="inter-regular"/>
              </a:rPr>
              <a:t>Cloud computing allows us to easily access all cloud data via mobile.</a:t>
            </a:r>
          </a:p>
          <a:p>
            <a:pPr marL="0" indent="0" algn="just">
              <a:buNone/>
            </a:pPr>
            <a:r>
              <a:rPr lang="en-US" b="1" i="0" dirty="0">
                <a:solidFill>
                  <a:srgbClr val="610B4B"/>
                </a:solidFill>
                <a:effectLst/>
                <a:latin typeface="erdana"/>
              </a:rPr>
              <a:t>6) </a:t>
            </a:r>
            <a:r>
              <a:rPr lang="en-US" b="1" i="0" dirty="0" err="1">
                <a:solidFill>
                  <a:srgbClr val="610B4B"/>
                </a:solidFill>
                <a:effectLst/>
                <a:latin typeface="erdana"/>
              </a:rPr>
              <a:t>IServices</a:t>
            </a:r>
            <a:r>
              <a:rPr lang="en-US" b="1" i="0" dirty="0">
                <a:solidFill>
                  <a:srgbClr val="610B4B"/>
                </a:solidFill>
                <a:effectLst/>
                <a:latin typeface="erdana"/>
              </a:rPr>
              <a:t> in the pay-per-use model</a:t>
            </a:r>
          </a:p>
          <a:p>
            <a:pPr algn="just"/>
            <a:r>
              <a:rPr lang="en-US" b="0" i="0" dirty="0">
                <a:solidFill>
                  <a:srgbClr val="333333"/>
                </a:solidFill>
                <a:effectLst/>
                <a:latin typeface="inter-regular"/>
              </a:rPr>
              <a:t>Cloud computing offers Application Programming Interfaces (APIs) to the users for access services on the cloud and pays the charges as per the usage of service.</a:t>
            </a:r>
          </a:p>
          <a:p>
            <a:pPr marL="0" indent="0" algn="just">
              <a:buNone/>
            </a:pPr>
            <a:r>
              <a:rPr lang="en-US" b="1" i="0" dirty="0">
                <a:solidFill>
                  <a:srgbClr val="610B4B"/>
                </a:solidFill>
                <a:effectLst/>
                <a:latin typeface="erdana"/>
              </a:rPr>
              <a:t>7) Unlimited storage capacity</a:t>
            </a:r>
          </a:p>
          <a:p>
            <a:pPr algn="just"/>
            <a:r>
              <a:rPr lang="en-US" b="0" i="0" dirty="0">
                <a:solidFill>
                  <a:srgbClr val="333333"/>
                </a:solidFill>
                <a:effectLst/>
                <a:latin typeface="inter-regular"/>
              </a:rPr>
              <a:t>Cloud offers us a huge amount of storing capacity for storing our important data such as documents, images, audio, video, etc. in one place.</a:t>
            </a:r>
          </a:p>
          <a:p>
            <a:pPr marL="0" indent="0" algn="just">
              <a:buNone/>
            </a:pPr>
            <a:r>
              <a:rPr lang="en-US" b="1" i="0" dirty="0">
                <a:solidFill>
                  <a:srgbClr val="610B4B"/>
                </a:solidFill>
                <a:effectLst/>
                <a:latin typeface="erdana"/>
              </a:rPr>
              <a:t>8) Data security</a:t>
            </a:r>
          </a:p>
          <a:p>
            <a:pPr algn="just"/>
            <a:r>
              <a:rPr lang="en-US" b="0" i="0" dirty="0">
                <a:solidFill>
                  <a:srgbClr val="333333"/>
                </a:solidFill>
                <a:effectLst/>
                <a:latin typeface="inter-regular"/>
              </a:rPr>
              <a:t>Data security is one of the biggest advantages of cloud computing. Cloud offers many advanced features related to security and ensures that data is securely stored and handled.</a:t>
            </a:r>
          </a:p>
          <a:p>
            <a:endParaRPr lang="en-US" dirty="0"/>
          </a:p>
        </p:txBody>
      </p:sp>
      <p:sp>
        <p:nvSpPr>
          <p:cNvPr id="4" name="Date Placeholder 3">
            <a:extLst>
              <a:ext uri="{FF2B5EF4-FFF2-40B4-BE49-F238E27FC236}">
                <a16:creationId xmlns:a16="http://schemas.microsoft.com/office/drawing/2014/main" id="{D5CE532D-CCD1-3028-67C0-412DC2D647AE}"/>
              </a:ext>
            </a:extLst>
          </p:cNvPr>
          <p:cNvSpPr>
            <a:spLocks noGrp="1"/>
          </p:cNvSpPr>
          <p:nvPr>
            <p:ph type="dt" sz="half" idx="10"/>
          </p:nvPr>
        </p:nvSpPr>
        <p:spPr/>
        <p:txBody>
          <a:bodyPr/>
          <a:lstStyle/>
          <a:p>
            <a:fld id="{CFC4633F-8E0A-4500-AB07-D2462A88D998}" type="datetime1">
              <a:rPr lang="en-IN" smtClean="0"/>
              <a:t>23-02-2023</a:t>
            </a:fld>
            <a:endParaRPr lang="en-IN"/>
          </a:p>
        </p:txBody>
      </p:sp>
      <p:sp>
        <p:nvSpPr>
          <p:cNvPr id="5" name="Footer Placeholder 4">
            <a:extLst>
              <a:ext uri="{FF2B5EF4-FFF2-40B4-BE49-F238E27FC236}">
                <a16:creationId xmlns:a16="http://schemas.microsoft.com/office/drawing/2014/main" id="{F5DF540A-8B9D-1798-40F1-8C2725438A74}"/>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1760161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ED6A95-315A-1C0A-7FBD-E2709CB4268F}"/>
              </a:ext>
            </a:extLst>
          </p:cNvPr>
          <p:cNvSpPr>
            <a:spLocks noGrp="1"/>
          </p:cNvSpPr>
          <p:nvPr>
            <p:ph idx="1"/>
          </p:nvPr>
        </p:nvSpPr>
        <p:spPr>
          <a:xfrm>
            <a:off x="530192" y="786096"/>
            <a:ext cx="10515600" cy="5123815"/>
          </a:xfrm>
        </p:spPr>
        <p:txBody>
          <a:bodyPr>
            <a:normAutofit fontScale="70000" lnSpcReduction="20000"/>
          </a:bodyPr>
          <a:lstStyle/>
          <a:p>
            <a:pPr algn="just"/>
            <a:r>
              <a:rPr lang="en-US" sz="3800" b="1" i="0" dirty="0">
                <a:solidFill>
                  <a:srgbClr val="FF0000"/>
                </a:solidFill>
                <a:effectLst/>
                <a:latin typeface="erdana"/>
              </a:rPr>
              <a:t>Disadvantages of Cloud Computing</a:t>
            </a:r>
          </a:p>
          <a:p>
            <a:pPr algn="just"/>
            <a:r>
              <a:rPr lang="en-US" b="0" i="0" dirty="0">
                <a:solidFill>
                  <a:srgbClr val="333333"/>
                </a:solidFill>
                <a:effectLst/>
                <a:latin typeface="inter-regular"/>
              </a:rPr>
              <a:t>A list of the disadvantage of cloud computing is given below -</a:t>
            </a:r>
          </a:p>
          <a:p>
            <a:pPr marL="0" indent="0" algn="just">
              <a:buNone/>
            </a:pPr>
            <a:r>
              <a:rPr lang="en-US" b="1" i="0" dirty="0">
                <a:solidFill>
                  <a:srgbClr val="610B4B"/>
                </a:solidFill>
                <a:effectLst/>
                <a:latin typeface="erdana"/>
              </a:rPr>
              <a:t>1) Internet Connectivity</a:t>
            </a:r>
          </a:p>
          <a:p>
            <a:pPr algn="just"/>
            <a:r>
              <a:rPr lang="en-US" b="0" i="0" dirty="0">
                <a:solidFill>
                  <a:srgbClr val="333333"/>
                </a:solidFill>
                <a:effectLst/>
                <a:latin typeface="inter-regular"/>
              </a:rPr>
              <a:t>As you know, in cloud computing, every data (image, audio, video, etc.) is stored on the cloud, and we access these data through the cloud by using the internet connection. If you do not have good internet connectivity, you cannot access these data. However, we have no any other way to access data from the cloud.</a:t>
            </a:r>
          </a:p>
          <a:p>
            <a:pPr marL="0" indent="0" algn="just">
              <a:buNone/>
            </a:pPr>
            <a:r>
              <a:rPr lang="en-US" b="1" i="0" dirty="0">
                <a:solidFill>
                  <a:srgbClr val="610B4B"/>
                </a:solidFill>
                <a:effectLst/>
                <a:latin typeface="erdana"/>
              </a:rPr>
              <a:t>2) Vendor lock-in</a:t>
            </a:r>
          </a:p>
          <a:p>
            <a:pPr algn="just"/>
            <a:r>
              <a:rPr lang="en-US" b="0" i="0" dirty="0">
                <a:solidFill>
                  <a:srgbClr val="333333"/>
                </a:solidFill>
                <a:effectLst/>
                <a:latin typeface="inter-regular"/>
              </a:rPr>
              <a:t>Vendor lock-in is the biggest disadvantage of cloud computing. Organizations may face problems when transferring their services from one vendor to another. As different vendors provide different platforms, that can cause difficulty moving from one cloud to another.</a:t>
            </a:r>
          </a:p>
          <a:p>
            <a:pPr marL="0" indent="0" algn="just">
              <a:buNone/>
            </a:pPr>
            <a:r>
              <a:rPr lang="en-US" b="1" i="0" dirty="0">
                <a:solidFill>
                  <a:srgbClr val="610B4B"/>
                </a:solidFill>
                <a:effectLst/>
                <a:latin typeface="erdana"/>
              </a:rPr>
              <a:t>3) Limited Control</a:t>
            </a:r>
          </a:p>
          <a:p>
            <a:pPr algn="just"/>
            <a:r>
              <a:rPr lang="en-US" b="0" i="0" dirty="0">
                <a:solidFill>
                  <a:srgbClr val="333333"/>
                </a:solidFill>
                <a:effectLst/>
                <a:latin typeface="inter-regular"/>
              </a:rPr>
              <a:t>As we know, cloud infrastructure is completely owned, managed, and monitored by the service provider, so the cloud users have less control over the function and execution of services within a cloud infrastructure.</a:t>
            </a:r>
          </a:p>
          <a:p>
            <a:pPr marL="0" indent="0" algn="just">
              <a:buNone/>
            </a:pPr>
            <a:r>
              <a:rPr lang="en-US" b="1" i="0" dirty="0">
                <a:solidFill>
                  <a:srgbClr val="610B4B"/>
                </a:solidFill>
                <a:effectLst/>
                <a:latin typeface="erdana"/>
              </a:rPr>
              <a:t>4) Security</a:t>
            </a:r>
          </a:p>
          <a:p>
            <a:endParaRPr lang="en-IN" dirty="0"/>
          </a:p>
        </p:txBody>
      </p:sp>
      <p:sp>
        <p:nvSpPr>
          <p:cNvPr id="4" name="Date Placeholder 3">
            <a:extLst>
              <a:ext uri="{FF2B5EF4-FFF2-40B4-BE49-F238E27FC236}">
                <a16:creationId xmlns:a16="http://schemas.microsoft.com/office/drawing/2014/main" id="{526D9796-D58E-9C2C-3F9B-F1DE5071E461}"/>
              </a:ext>
            </a:extLst>
          </p:cNvPr>
          <p:cNvSpPr>
            <a:spLocks noGrp="1"/>
          </p:cNvSpPr>
          <p:nvPr>
            <p:ph type="dt" sz="half" idx="10"/>
          </p:nvPr>
        </p:nvSpPr>
        <p:spPr/>
        <p:txBody>
          <a:bodyPr/>
          <a:lstStyle/>
          <a:p>
            <a:fld id="{CFC4633F-8E0A-4500-AB07-D2462A88D998}" type="datetime1">
              <a:rPr lang="en-IN" smtClean="0"/>
              <a:t>23-02-2023</a:t>
            </a:fld>
            <a:endParaRPr lang="en-IN"/>
          </a:p>
        </p:txBody>
      </p:sp>
      <p:sp>
        <p:nvSpPr>
          <p:cNvPr id="5" name="Footer Placeholder 4">
            <a:extLst>
              <a:ext uri="{FF2B5EF4-FFF2-40B4-BE49-F238E27FC236}">
                <a16:creationId xmlns:a16="http://schemas.microsoft.com/office/drawing/2014/main" id="{8CFBCC84-5698-8894-1B31-472A0B88D107}"/>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3768958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B5751-7C5E-2A64-F060-7CCF4D1AF36E}"/>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1444447F-B272-6AFD-8FE8-4AD9A6D53FD4}"/>
              </a:ext>
            </a:extLst>
          </p:cNvPr>
          <p:cNvPicPr>
            <a:picLocks noGrp="1" noChangeAspect="1"/>
          </p:cNvPicPr>
          <p:nvPr>
            <p:ph idx="1"/>
          </p:nvPr>
        </p:nvPicPr>
        <p:blipFill>
          <a:blip r:embed="rId2"/>
          <a:stretch>
            <a:fillRect/>
          </a:stretch>
        </p:blipFill>
        <p:spPr>
          <a:xfrm>
            <a:off x="2925615" y="2084721"/>
            <a:ext cx="5708246" cy="2386497"/>
          </a:xfrm>
        </p:spPr>
      </p:pic>
      <p:sp>
        <p:nvSpPr>
          <p:cNvPr id="4" name="Date Placeholder 3">
            <a:extLst>
              <a:ext uri="{FF2B5EF4-FFF2-40B4-BE49-F238E27FC236}">
                <a16:creationId xmlns:a16="http://schemas.microsoft.com/office/drawing/2014/main" id="{534A9D9D-C989-CC70-B35F-ABEE735BD073}"/>
              </a:ext>
            </a:extLst>
          </p:cNvPr>
          <p:cNvSpPr>
            <a:spLocks noGrp="1"/>
          </p:cNvSpPr>
          <p:nvPr>
            <p:ph type="dt" sz="half" idx="10"/>
          </p:nvPr>
        </p:nvSpPr>
        <p:spPr/>
        <p:txBody>
          <a:bodyPr/>
          <a:lstStyle/>
          <a:p>
            <a:fld id="{CFC4633F-8E0A-4500-AB07-D2462A88D998}" type="datetime1">
              <a:rPr lang="en-IN" smtClean="0"/>
              <a:t>23-02-2023</a:t>
            </a:fld>
            <a:endParaRPr lang="en-IN"/>
          </a:p>
        </p:txBody>
      </p:sp>
      <p:sp>
        <p:nvSpPr>
          <p:cNvPr id="5" name="Footer Placeholder 4">
            <a:extLst>
              <a:ext uri="{FF2B5EF4-FFF2-40B4-BE49-F238E27FC236}">
                <a16:creationId xmlns:a16="http://schemas.microsoft.com/office/drawing/2014/main" id="{4386CD4E-F6BB-F421-649D-5F306CAF73EB}"/>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4103584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0B8AE-44C9-549A-4044-5C2B0AA0B91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701FE24-7E50-CC58-0CE5-5C386DD15CE2}"/>
              </a:ext>
            </a:extLst>
          </p:cNvPr>
          <p:cNvPicPr>
            <a:picLocks noGrp="1" noChangeAspect="1"/>
          </p:cNvPicPr>
          <p:nvPr>
            <p:ph idx="1"/>
          </p:nvPr>
        </p:nvPicPr>
        <p:blipFill>
          <a:blip r:embed="rId2"/>
          <a:stretch>
            <a:fillRect/>
          </a:stretch>
        </p:blipFill>
        <p:spPr>
          <a:xfrm>
            <a:off x="2181115" y="1975828"/>
            <a:ext cx="7417032" cy="3683826"/>
          </a:xfrm>
        </p:spPr>
      </p:pic>
      <p:sp>
        <p:nvSpPr>
          <p:cNvPr id="6" name="Date Placeholder 5">
            <a:extLst>
              <a:ext uri="{FF2B5EF4-FFF2-40B4-BE49-F238E27FC236}">
                <a16:creationId xmlns:a16="http://schemas.microsoft.com/office/drawing/2014/main" id="{96047B3F-E046-767B-360D-06E2720B52E7}"/>
              </a:ext>
            </a:extLst>
          </p:cNvPr>
          <p:cNvSpPr>
            <a:spLocks noGrp="1"/>
          </p:cNvSpPr>
          <p:nvPr>
            <p:ph type="dt" sz="half" idx="10"/>
          </p:nvPr>
        </p:nvSpPr>
        <p:spPr/>
        <p:txBody>
          <a:bodyPr/>
          <a:lstStyle/>
          <a:p>
            <a:fld id="{344FD74C-31F7-4EB4-9D4E-866634D74C6B}" type="datetime1">
              <a:rPr lang="en-IN" smtClean="0"/>
              <a:t>23-02-2023</a:t>
            </a:fld>
            <a:endParaRPr lang="en-IN"/>
          </a:p>
        </p:txBody>
      </p:sp>
      <p:sp>
        <p:nvSpPr>
          <p:cNvPr id="7" name="Footer Placeholder 6">
            <a:extLst>
              <a:ext uri="{FF2B5EF4-FFF2-40B4-BE49-F238E27FC236}">
                <a16:creationId xmlns:a16="http://schemas.microsoft.com/office/drawing/2014/main" id="{69AF7C66-F12F-E482-38DB-F9BBCBF4B1CB}"/>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1879707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54B20-0E03-00C1-E523-B414E763E4B5}"/>
              </a:ext>
            </a:extLst>
          </p:cNvPr>
          <p:cNvSpPr>
            <a:spLocks noGrp="1"/>
          </p:cNvSpPr>
          <p:nvPr>
            <p:ph type="title"/>
          </p:nvPr>
        </p:nvSpPr>
        <p:spPr/>
        <p:txBody>
          <a:bodyPr/>
          <a:lstStyle/>
          <a:p>
            <a:pPr algn="ctr"/>
            <a:r>
              <a:rPr lang="en-US" b="1" i="0" dirty="0">
                <a:solidFill>
                  <a:srgbClr val="FF0000"/>
                </a:solidFill>
                <a:effectLst/>
                <a:latin typeface="urw-din"/>
              </a:rPr>
              <a:t>Cloud Computing </a:t>
            </a:r>
            <a:endParaRPr lang="en-IN" dirty="0">
              <a:solidFill>
                <a:srgbClr val="FF0000"/>
              </a:solidFill>
            </a:endParaRPr>
          </a:p>
        </p:txBody>
      </p:sp>
      <p:sp>
        <p:nvSpPr>
          <p:cNvPr id="3" name="Content Placeholder 2">
            <a:extLst>
              <a:ext uri="{FF2B5EF4-FFF2-40B4-BE49-F238E27FC236}">
                <a16:creationId xmlns:a16="http://schemas.microsoft.com/office/drawing/2014/main" id="{463184A6-7204-8A09-3E32-918D73220271}"/>
              </a:ext>
            </a:extLst>
          </p:cNvPr>
          <p:cNvSpPr>
            <a:spLocks noGrp="1"/>
          </p:cNvSpPr>
          <p:nvPr>
            <p:ph idx="1"/>
          </p:nvPr>
        </p:nvSpPr>
        <p:spPr>
          <a:xfrm>
            <a:off x="838200" y="1809549"/>
            <a:ext cx="10515600" cy="4367414"/>
          </a:xfrm>
        </p:spPr>
        <p:txBody>
          <a:bodyPr/>
          <a:lstStyle/>
          <a:p>
            <a:pPr algn="just"/>
            <a:r>
              <a:rPr lang="en-US" b="0" i="0" dirty="0">
                <a:solidFill>
                  <a:srgbClr val="273239"/>
                </a:solidFill>
                <a:effectLst/>
                <a:latin typeface="urw-din"/>
              </a:rPr>
              <a:t>Cloud Computing referred as the accessing and storing of data and provide services related to computing over the internet. </a:t>
            </a:r>
          </a:p>
          <a:p>
            <a:pPr algn="just"/>
            <a:endParaRPr lang="en-US" b="0" i="0" dirty="0">
              <a:solidFill>
                <a:srgbClr val="273239"/>
              </a:solidFill>
              <a:effectLst/>
              <a:latin typeface="urw-din"/>
            </a:endParaRPr>
          </a:p>
          <a:p>
            <a:pPr algn="just"/>
            <a:r>
              <a:rPr lang="en-US" b="0" i="0" dirty="0">
                <a:solidFill>
                  <a:srgbClr val="273239"/>
                </a:solidFill>
                <a:effectLst/>
                <a:latin typeface="urw-din"/>
              </a:rPr>
              <a:t>It simply referred as it remote services on the internet manage and access data online rather than any local drives. </a:t>
            </a:r>
          </a:p>
          <a:p>
            <a:pPr algn="just"/>
            <a:endParaRPr lang="en-US" b="0" i="0" dirty="0">
              <a:solidFill>
                <a:srgbClr val="273239"/>
              </a:solidFill>
              <a:effectLst/>
              <a:latin typeface="urw-din"/>
            </a:endParaRPr>
          </a:p>
          <a:p>
            <a:pPr algn="just"/>
            <a:r>
              <a:rPr lang="en-US" b="0" i="0" dirty="0">
                <a:solidFill>
                  <a:srgbClr val="273239"/>
                </a:solidFill>
                <a:effectLst/>
                <a:latin typeface="urw-din"/>
              </a:rPr>
              <a:t>The data can be anything like images, videos, audios, documents, files etc.</a:t>
            </a:r>
            <a:endParaRPr lang="en-IN" dirty="0"/>
          </a:p>
        </p:txBody>
      </p:sp>
      <p:sp>
        <p:nvSpPr>
          <p:cNvPr id="4" name="Date Placeholder 3">
            <a:extLst>
              <a:ext uri="{FF2B5EF4-FFF2-40B4-BE49-F238E27FC236}">
                <a16:creationId xmlns:a16="http://schemas.microsoft.com/office/drawing/2014/main" id="{A935B973-EFFD-C592-8FC7-7B9AE7E8F7E0}"/>
              </a:ext>
            </a:extLst>
          </p:cNvPr>
          <p:cNvSpPr>
            <a:spLocks noGrp="1"/>
          </p:cNvSpPr>
          <p:nvPr>
            <p:ph type="dt" sz="half" idx="10"/>
          </p:nvPr>
        </p:nvSpPr>
        <p:spPr/>
        <p:txBody>
          <a:bodyPr/>
          <a:lstStyle/>
          <a:p>
            <a:fld id="{CFC4633F-8E0A-4500-AB07-D2462A88D998}" type="datetime1">
              <a:rPr lang="en-IN" smtClean="0"/>
              <a:t>23-02-2023</a:t>
            </a:fld>
            <a:endParaRPr lang="en-IN"/>
          </a:p>
        </p:txBody>
      </p:sp>
      <p:sp>
        <p:nvSpPr>
          <p:cNvPr id="5" name="Footer Placeholder 4">
            <a:extLst>
              <a:ext uri="{FF2B5EF4-FFF2-40B4-BE49-F238E27FC236}">
                <a16:creationId xmlns:a16="http://schemas.microsoft.com/office/drawing/2014/main" id="{2B31FECA-4C14-D9D3-9826-A119213D4F0B}"/>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381675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F0126-8E0B-B3CB-F22D-C90504810F09}"/>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8317645C-3D93-32CA-BB17-527FD4B15B11}"/>
              </a:ext>
            </a:extLst>
          </p:cNvPr>
          <p:cNvPicPr>
            <a:picLocks noGrp="1" noChangeAspect="1"/>
          </p:cNvPicPr>
          <p:nvPr>
            <p:ph idx="1"/>
          </p:nvPr>
        </p:nvPicPr>
        <p:blipFill>
          <a:blip r:embed="rId2"/>
          <a:stretch>
            <a:fillRect/>
          </a:stretch>
        </p:blipFill>
        <p:spPr>
          <a:xfrm>
            <a:off x="2165684" y="279133"/>
            <a:ext cx="7363327" cy="6009911"/>
          </a:xfrm>
        </p:spPr>
      </p:pic>
      <p:sp>
        <p:nvSpPr>
          <p:cNvPr id="4" name="Date Placeholder 3">
            <a:extLst>
              <a:ext uri="{FF2B5EF4-FFF2-40B4-BE49-F238E27FC236}">
                <a16:creationId xmlns:a16="http://schemas.microsoft.com/office/drawing/2014/main" id="{D5CE532D-CCD1-3028-67C0-412DC2D647AE}"/>
              </a:ext>
            </a:extLst>
          </p:cNvPr>
          <p:cNvSpPr>
            <a:spLocks noGrp="1"/>
          </p:cNvSpPr>
          <p:nvPr>
            <p:ph type="dt" sz="half" idx="10"/>
          </p:nvPr>
        </p:nvSpPr>
        <p:spPr/>
        <p:txBody>
          <a:bodyPr/>
          <a:lstStyle/>
          <a:p>
            <a:fld id="{CFC4633F-8E0A-4500-AB07-D2462A88D998}" type="datetime1">
              <a:rPr lang="en-IN" smtClean="0"/>
              <a:t>23-02-2023</a:t>
            </a:fld>
            <a:endParaRPr lang="en-IN"/>
          </a:p>
        </p:txBody>
      </p:sp>
      <p:sp>
        <p:nvSpPr>
          <p:cNvPr id="5" name="Footer Placeholder 4">
            <a:extLst>
              <a:ext uri="{FF2B5EF4-FFF2-40B4-BE49-F238E27FC236}">
                <a16:creationId xmlns:a16="http://schemas.microsoft.com/office/drawing/2014/main" id="{F5DF540A-8B9D-1798-40F1-8C2725438A74}"/>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750928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735B3-499F-A217-84B0-AA5BE1CE7F26}"/>
              </a:ext>
            </a:extLst>
          </p:cNvPr>
          <p:cNvSpPr>
            <a:spLocks noGrp="1"/>
          </p:cNvSpPr>
          <p:nvPr>
            <p:ph type="title"/>
          </p:nvPr>
        </p:nvSpPr>
        <p:spPr/>
        <p:txBody>
          <a:bodyPr/>
          <a:lstStyle/>
          <a:p>
            <a:r>
              <a:rPr lang="en-IN" b="1" i="0" dirty="0">
                <a:solidFill>
                  <a:srgbClr val="273239"/>
                </a:solidFill>
                <a:effectLst/>
                <a:latin typeface="urw-din"/>
              </a:rPr>
              <a:t>Cloud Computing Service Provider’s :  </a:t>
            </a:r>
            <a:endParaRPr lang="en-IN" dirty="0"/>
          </a:p>
        </p:txBody>
      </p:sp>
      <p:sp>
        <p:nvSpPr>
          <p:cNvPr id="3" name="Content Placeholder 2">
            <a:extLst>
              <a:ext uri="{FF2B5EF4-FFF2-40B4-BE49-F238E27FC236}">
                <a16:creationId xmlns:a16="http://schemas.microsoft.com/office/drawing/2014/main" id="{2CED6A95-315A-1C0A-7FBD-E2709CB4268F}"/>
              </a:ext>
            </a:extLst>
          </p:cNvPr>
          <p:cNvSpPr>
            <a:spLocks noGrp="1"/>
          </p:cNvSpPr>
          <p:nvPr>
            <p:ph idx="1"/>
          </p:nvPr>
        </p:nvSpPr>
        <p:spPr/>
        <p:txBody>
          <a:bodyPr/>
          <a:lstStyle/>
          <a:p>
            <a:r>
              <a:rPr lang="en-IN" b="0" i="0" dirty="0">
                <a:solidFill>
                  <a:srgbClr val="273239"/>
                </a:solidFill>
                <a:effectLst/>
                <a:latin typeface="urw-din"/>
              </a:rPr>
              <a:t>Cloud computing is in huge demand so, big organization providing the service like</a:t>
            </a:r>
            <a:r>
              <a:rPr lang="en-IN" b="0" i="0" u="sng" dirty="0">
                <a:effectLst/>
                <a:latin typeface="urw-din"/>
              </a:rPr>
              <a:t> </a:t>
            </a:r>
            <a:r>
              <a:rPr lang="en-IN" b="0" i="0" dirty="0">
                <a:solidFill>
                  <a:srgbClr val="FF0000"/>
                </a:solidFill>
                <a:effectLst/>
                <a:highlight>
                  <a:srgbClr val="FFFF00"/>
                </a:highlight>
                <a:latin typeface="urw-din"/>
              </a:rPr>
              <a:t>Amazon AWS, Microsoft Azure, Google Cloud, Alibaba cloud </a:t>
            </a:r>
            <a:r>
              <a:rPr lang="en-IN" b="0" i="0" dirty="0">
                <a:solidFill>
                  <a:srgbClr val="273239"/>
                </a:solidFill>
                <a:effectLst/>
                <a:latin typeface="urw-din"/>
              </a:rPr>
              <a:t>etc. are some Cloud Computing service Provider.</a:t>
            </a:r>
            <a:endParaRPr lang="en-IN" dirty="0"/>
          </a:p>
        </p:txBody>
      </p:sp>
      <p:sp>
        <p:nvSpPr>
          <p:cNvPr id="4" name="Date Placeholder 3">
            <a:extLst>
              <a:ext uri="{FF2B5EF4-FFF2-40B4-BE49-F238E27FC236}">
                <a16:creationId xmlns:a16="http://schemas.microsoft.com/office/drawing/2014/main" id="{526D9796-D58E-9C2C-3F9B-F1DE5071E461}"/>
              </a:ext>
            </a:extLst>
          </p:cNvPr>
          <p:cNvSpPr>
            <a:spLocks noGrp="1"/>
          </p:cNvSpPr>
          <p:nvPr>
            <p:ph type="dt" sz="half" idx="10"/>
          </p:nvPr>
        </p:nvSpPr>
        <p:spPr/>
        <p:txBody>
          <a:bodyPr/>
          <a:lstStyle/>
          <a:p>
            <a:fld id="{CFC4633F-8E0A-4500-AB07-D2462A88D998}" type="datetime1">
              <a:rPr lang="en-IN" smtClean="0"/>
              <a:t>23-02-2023</a:t>
            </a:fld>
            <a:endParaRPr lang="en-IN"/>
          </a:p>
        </p:txBody>
      </p:sp>
      <p:sp>
        <p:nvSpPr>
          <p:cNvPr id="5" name="Footer Placeholder 4">
            <a:extLst>
              <a:ext uri="{FF2B5EF4-FFF2-40B4-BE49-F238E27FC236}">
                <a16:creationId xmlns:a16="http://schemas.microsoft.com/office/drawing/2014/main" id="{8CFBCC84-5698-8894-1B31-472A0B88D107}"/>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4201335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AFF2C-42D8-1069-95BF-E1EC8AC643FA}"/>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4415FB67-5B09-825B-F3DD-123443A9B33D}"/>
              </a:ext>
            </a:extLst>
          </p:cNvPr>
          <p:cNvPicPr>
            <a:picLocks noGrp="1" noChangeAspect="1"/>
          </p:cNvPicPr>
          <p:nvPr>
            <p:ph idx="1"/>
          </p:nvPr>
        </p:nvPicPr>
        <p:blipFill>
          <a:blip r:embed="rId2"/>
          <a:stretch>
            <a:fillRect/>
          </a:stretch>
        </p:blipFill>
        <p:spPr>
          <a:xfrm>
            <a:off x="1158978" y="422232"/>
            <a:ext cx="9159303" cy="5006416"/>
          </a:xfrm>
        </p:spPr>
      </p:pic>
      <p:sp>
        <p:nvSpPr>
          <p:cNvPr id="4" name="Date Placeholder 3">
            <a:extLst>
              <a:ext uri="{FF2B5EF4-FFF2-40B4-BE49-F238E27FC236}">
                <a16:creationId xmlns:a16="http://schemas.microsoft.com/office/drawing/2014/main" id="{28387A4A-62C7-D0B7-318F-684535B387E9}"/>
              </a:ext>
            </a:extLst>
          </p:cNvPr>
          <p:cNvSpPr>
            <a:spLocks noGrp="1"/>
          </p:cNvSpPr>
          <p:nvPr>
            <p:ph type="dt" sz="half" idx="10"/>
          </p:nvPr>
        </p:nvSpPr>
        <p:spPr/>
        <p:txBody>
          <a:bodyPr/>
          <a:lstStyle/>
          <a:p>
            <a:fld id="{CFC4633F-8E0A-4500-AB07-D2462A88D998}" type="datetime1">
              <a:rPr lang="en-IN" smtClean="0"/>
              <a:t>23-02-2023</a:t>
            </a:fld>
            <a:endParaRPr lang="en-IN"/>
          </a:p>
        </p:txBody>
      </p:sp>
      <p:sp>
        <p:nvSpPr>
          <p:cNvPr id="5" name="Footer Placeholder 4">
            <a:extLst>
              <a:ext uri="{FF2B5EF4-FFF2-40B4-BE49-F238E27FC236}">
                <a16:creationId xmlns:a16="http://schemas.microsoft.com/office/drawing/2014/main" id="{41D2EC10-7135-74AF-2E15-B9C286E645AB}"/>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626223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54B20-0E03-00C1-E523-B414E763E4B5}"/>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D81FBA73-D1C2-7800-CF66-CC98CB86FBF7}"/>
              </a:ext>
            </a:extLst>
          </p:cNvPr>
          <p:cNvPicPr>
            <a:picLocks noGrp="1" noChangeAspect="1"/>
          </p:cNvPicPr>
          <p:nvPr>
            <p:ph idx="1"/>
          </p:nvPr>
        </p:nvPicPr>
        <p:blipFill>
          <a:blip r:embed="rId2"/>
          <a:stretch>
            <a:fillRect/>
          </a:stretch>
        </p:blipFill>
        <p:spPr>
          <a:xfrm>
            <a:off x="2146434" y="502921"/>
            <a:ext cx="6400799" cy="5669582"/>
          </a:xfrm>
        </p:spPr>
      </p:pic>
      <p:sp>
        <p:nvSpPr>
          <p:cNvPr id="4" name="Date Placeholder 3">
            <a:extLst>
              <a:ext uri="{FF2B5EF4-FFF2-40B4-BE49-F238E27FC236}">
                <a16:creationId xmlns:a16="http://schemas.microsoft.com/office/drawing/2014/main" id="{A935B973-EFFD-C592-8FC7-7B9AE7E8F7E0}"/>
              </a:ext>
            </a:extLst>
          </p:cNvPr>
          <p:cNvSpPr>
            <a:spLocks noGrp="1"/>
          </p:cNvSpPr>
          <p:nvPr>
            <p:ph type="dt" sz="half" idx="10"/>
          </p:nvPr>
        </p:nvSpPr>
        <p:spPr/>
        <p:txBody>
          <a:bodyPr/>
          <a:lstStyle/>
          <a:p>
            <a:fld id="{CFC4633F-8E0A-4500-AB07-D2462A88D998}" type="datetime1">
              <a:rPr lang="en-IN" smtClean="0"/>
              <a:t>23-02-2023</a:t>
            </a:fld>
            <a:endParaRPr lang="en-IN"/>
          </a:p>
        </p:txBody>
      </p:sp>
      <p:sp>
        <p:nvSpPr>
          <p:cNvPr id="5" name="Footer Placeholder 4">
            <a:extLst>
              <a:ext uri="{FF2B5EF4-FFF2-40B4-BE49-F238E27FC236}">
                <a16:creationId xmlns:a16="http://schemas.microsoft.com/office/drawing/2014/main" id="{2B31FECA-4C14-D9D3-9826-A119213D4F0B}"/>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1405873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F0126-8E0B-B3CB-F22D-C90504810F0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History of Cloud Computing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D369FD-E8BC-9E85-61D0-986B4BC19257}"/>
              </a:ext>
            </a:extLst>
          </p:cNvPr>
          <p:cNvSpPr>
            <a:spLocks noGrp="1"/>
          </p:cNvSpPr>
          <p:nvPr>
            <p:ph idx="1"/>
          </p:nvPr>
        </p:nvSpPr>
        <p:spPr>
          <a:xfrm>
            <a:off x="838200" y="1828799"/>
            <a:ext cx="10515600" cy="4348163"/>
          </a:xfrm>
        </p:spPr>
        <p:txBody>
          <a:bodyPr>
            <a:normAutofit/>
          </a:bodyPr>
          <a:lstStyle/>
          <a:p>
            <a:pPr algn="just"/>
            <a:r>
              <a:rPr lang="en-US" sz="2400" dirty="0">
                <a:latin typeface="Times New Roman" panose="02020603050405020304" pitchFamily="18" charset="0"/>
                <a:cs typeface="Times New Roman" panose="02020603050405020304" pitchFamily="18" charset="0"/>
              </a:rPr>
              <a:t>Before Computing was come into existence, client Server Architecture was used where all the data and control of client resides in Server side.</a:t>
            </a:r>
          </a:p>
          <a:p>
            <a:pPr algn="just"/>
            <a:r>
              <a:rPr lang="en-US" sz="2400" dirty="0">
                <a:latin typeface="Times New Roman" panose="02020603050405020304" pitchFamily="18" charset="0"/>
                <a:cs typeface="Times New Roman" panose="02020603050405020304" pitchFamily="18" charset="0"/>
              </a:rPr>
              <a:t> If a single user want to access some data, firstly user need to connect to the server and after that user will get appropriate access. </a:t>
            </a:r>
          </a:p>
          <a:p>
            <a:pPr algn="just"/>
            <a:r>
              <a:rPr lang="en-US" sz="2400" dirty="0">
                <a:latin typeface="Times New Roman" panose="02020603050405020304" pitchFamily="18" charset="0"/>
                <a:cs typeface="Times New Roman" panose="02020603050405020304" pitchFamily="18" charset="0"/>
              </a:rPr>
              <a:t>But it has many disadvantages. So, After Client Server computing, </a:t>
            </a:r>
          </a:p>
          <a:p>
            <a:pPr algn="just"/>
            <a:r>
              <a:rPr lang="en-US" sz="2400" dirty="0">
                <a:latin typeface="Times New Roman" panose="02020603050405020304" pitchFamily="18" charset="0"/>
                <a:cs typeface="Times New Roman" panose="02020603050405020304" pitchFamily="18" charset="0"/>
              </a:rPr>
              <a:t>Distributed Computing was come into existence, in this type of computing all computers are networked together with the help of this, user can share their resources when needed.</a:t>
            </a:r>
          </a:p>
          <a:p>
            <a:pPr algn="just"/>
            <a:r>
              <a:rPr lang="en-US" sz="2400" dirty="0">
                <a:latin typeface="Times New Roman" panose="02020603050405020304" pitchFamily="18" charset="0"/>
                <a:cs typeface="Times New Roman" panose="02020603050405020304" pitchFamily="18" charset="0"/>
              </a:rPr>
              <a:t> It also has certain limitations. So in order to remove limitations faced in distributed system, cloud computing was emerged.</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5CE532D-CCD1-3028-67C0-412DC2D647AE}"/>
              </a:ext>
            </a:extLst>
          </p:cNvPr>
          <p:cNvSpPr>
            <a:spLocks noGrp="1"/>
          </p:cNvSpPr>
          <p:nvPr>
            <p:ph type="dt" sz="half" idx="10"/>
          </p:nvPr>
        </p:nvSpPr>
        <p:spPr/>
        <p:txBody>
          <a:bodyPr/>
          <a:lstStyle/>
          <a:p>
            <a:fld id="{CFC4633F-8E0A-4500-AB07-D2462A88D998}" type="datetime1">
              <a:rPr lang="en-IN" smtClean="0"/>
              <a:t>23-02-2023</a:t>
            </a:fld>
            <a:endParaRPr lang="en-IN"/>
          </a:p>
        </p:txBody>
      </p:sp>
      <p:sp>
        <p:nvSpPr>
          <p:cNvPr id="5" name="Footer Placeholder 4">
            <a:extLst>
              <a:ext uri="{FF2B5EF4-FFF2-40B4-BE49-F238E27FC236}">
                <a16:creationId xmlns:a16="http://schemas.microsoft.com/office/drawing/2014/main" id="{F5DF540A-8B9D-1798-40F1-8C2725438A74}"/>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3367916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735B3-499F-A217-84B0-AA5BE1CE7F26}"/>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A0C04A13-CB4A-8FBC-31AA-F25638753EB5}"/>
              </a:ext>
            </a:extLst>
          </p:cNvPr>
          <p:cNvPicPr>
            <a:picLocks noGrp="1" noChangeAspect="1"/>
          </p:cNvPicPr>
          <p:nvPr>
            <p:ph idx="1"/>
          </p:nvPr>
        </p:nvPicPr>
        <p:blipFill>
          <a:blip r:embed="rId2"/>
          <a:stretch>
            <a:fillRect/>
          </a:stretch>
        </p:blipFill>
        <p:spPr>
          <a:xfrm>
            <a:off x="1938972" y="494688"/>
            <a:ext cx="8160305" cy="5472975"/>
          </a:xfrm>
        </p:spPr>
      </p:pic>
      <p:sp>
        <p:nvSpPr>
          <p:cNvPr id="4" name="Date Placeholder 3">
            <a:extLst>
              <a:ext uri="{FF2B5EF4-FFF2-40B4-BE49-F238E27FC236}">
                <a16:creationId xmlns:a16="http://schemas.microsoft.com/office/drawing/2014/main" id="{526D9796-D58E-9C2C-3F9B-F1DE5071E461}"/>
              </a:ext>
            </a:extLst>
          </p:cNvPr>
          <p:cNvSpPr>
            <a:spLocks noGrp="1"/>
          </p:cNvSpPr>
          <p:nvPr>
            <p:ph type="dt" sz="half" idx="10"/>
          </p:nvPr>
        </p:nvSpPr>
        <p:spPr/>
        <p:txBody>
          <a:bodyPr/>
          <a:lstStyle/>
          <a:p>
            <a:fld id="{CFC4633F-8E0A-4500-AB07-D2462A88D998}" type="datetime1">
              <a:rPr lang="en-IN" smtClean="0"/>
              <a:t>23-02-2023</a:t>
            </a:fld>
            <a:endParaRPr lang="en-IN"/>
          </a:p>
        </p:txBody>
      </p:sp>
      <p:sp>
        <p:nvSpPr>
          <p:cNvPr id="5" name="Footer Placeholder 4">
            <a:extLst>
              <a:ext uri="{FF2B5EF4-FFF2-40B4-BE49-F238E27FC236}">
                <a16:creationId xmlns:a16="http://schemas.microsoft.com/office/drawing/2014/main" id="{8CFBCC84-5698-8894-1B31-472A0B88D107}"/>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3313618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122E63-8070-FD09-196D-95A2CB843D60}"/>
              </a:ext>
            </a:extLst>
          </p:cNvPr>
          <p:cNvSpPr>
            <a:spLocks noGrp="1"/>
          </p:cNvSpPr>
          <p:nvPr>
            <p:ph idx="1"/>
          </p:nvPr>
        </p:nvSpPr>
        <p:spPr>
          <a:xfrm>
            <a:off x="453190" y="988228"/>
            <a:ext cx="10515600" cy="4351338"/>
          </a:xfrm>
        </p:spPr>
        <p:txBody>
          <a:bodyPr>
            <a:normAutofit/>
          </a:bodyPr>
          <a:lstStyle/>
          <a:p>
            <a:pPr algn="just"/>
            <a:r>
              <a:rPr lang="en-US" sz="2400" dirty="0"/>
              <a:t>At around in </a:t>
            </a:r>
            <a:r>
              <a:rPr lang="en-US" sz="2400" dirty="0">
                <a:highlight>
                  <a:srgbClr val="FFFF00"/>
                </a:highlight>
              </a:rPr>
              <a:t>1961, John </a:t>
            </a:r>
            <a:r>
              <a:rPr lang="en-US" sz="2400" dirty="0" err="1">
                <a:highlight>
                  <a:srgbClr val="FFFF00"/>
                </a:highlight>
              </a:rPr>
              <a:t>MacCharty</a:t>
            </a:r>
            <a:r>
              <a:rPr lang="en-US" sz="2400" dirty="0">
                <a:highlight>
                  <a:srgbClr val="FFFF00"/>
                </a:highlight>
              </a:rPr>
              <a:t> </a:t>
            </a:r>
            <a:r>
              <a:rPr lang="en-US" sz="2400" dirty="0"/>
              <a:t>suggested in a speech at MIT that computing can be sold like a utility, just like a water or electricity. </a:t>
            </a:r>
          </a:p>
          <a:p>
            <a:pPr algn="just"/>
            <a:endParaRPr lang="en-US" sz="2400" dirty="0"/>
          </a:p>
          <a:p>
            <a:pPr algn="just"/>
            <a:r>
              <a:rPr lang="en-US" sz="2400" dirty="0"/>
              <a:t>It was a brilliant idea, but like all brilliant ideas, it was ahead if its time, as for the next few decades, despite interest in the model, the technology simply was not ready for it.</a:t>
            </a:r>
            <a:endParaRPr lang="en-IN" sz="2400" dirty="0"/>
          </a:p>
        </p:txBody>
      </p:sp>
      <p:sp>
        <p:nvSpPr>
          <p:cNvPr id="4" name="Date Placeholder 3">
            <a:extLst>
              <a:ext uri="{FF2B5EF4-FFF2-40B4-BE49-F238E27FC236}">
                <a16:creationId xmlns:a16="http://schemas.microsoft.com/office/drawing/2014/main" id="{28387A4A-62C7-D0B7-318F-684535B387E9}"/>
              </a:ext>
            </a:extLst>
          </p:cNvPr>
          <p:cNvSpPr>
            <a:spLocks noGrp="1"/>
          </p:cNvSpPr>
          <p:nvPr>
            <p:ph type="dt" sz="half" idx="10"/>
          </p:nvPr>
        </p:nvSpPr>
        <p:spPr/>
        <p:txBody>
          <a:bodyPr/>
          <a:lstStyle/>
          <a:p>
            <a:fld id="{CFC4633F-8E0A-4500-AB07-D2462A88D998}" type="datetime1">
              <a:rPr lang="en-IN" smtClean="0"/>
              <a:t>23-02-2023</a:t>
            </a:fld>
            <a:endParaRPr lang="en-IN"/>
          </a:p>
        </p:txBody>
      </p:sp>
      <p:sp>
        <p:nvSpPr>
          <p:cNvPr id="5" name="Footer Placeholder 4">
            <a:extLst>
              <a:ext uri="{FF2B5EF4-FFF2-40B4-BE49-F238E27FC236}">
                <a16:creationId xmlns:a16="http://schemas.microsoft.com/office/drawing/2014/main" id="{41D2EC10-7135-74AF-2E15-B9C286E645AB}"/>
              </a:ext>
            </a:extLst>
          </p:cNvPr>
          <p:cNvSpPr>
            <a:spLocks noGrp="1"/>
          </p:cNvSpPr>
          <p:nvPr>
            <p:ph type="ftr" sz="quarter" idx="11"/>
          </p:nvPr>
        </p:nvSpPr>
        <p:spPr/>
        <p:txBody>
          <a:bodyPr/>
          <a:lstStyle/>
          <a:p>
            <a:r>
              <a:rPr lang="en-US"/>
              <a:t>Vardhaman College of Engineering(Autonomous), Hyderabad</a:t>
            </a:r>
            <a:endParaRPr lang="en-IN"/>
          </a:p>
        </p:txBody>
      </p:sp>
    </p:spTree>
    <p:extLst>
      <p:ext uri="{BB962C8B-B14F-4D97-AF65-F5344CB8AC3E}">
        <p14:creationId xmlns:p14="http://schemas.microsoft.com/office/powerpoint/2010/main" val="3862927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2099</TotalTime>
  <Words>1013</Words>
  <Application>Microsoft Office PowerPoint</Application>
  <PresentationFormat>Widescreen</PresentationFormat>
  <Paragraphs>86</Paragraphs>
  <Slides>15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Abadi</vt:lpstr>
      <vt:lpstr>Arial</vt:lpstr>
      <vt:lpstr>Calibri</vt:lpstr>
      <vt:lpstr>Calibri Light</vt:lpstr>
      <vt:lpstr>erdana</vt:lpstr>
      <vt:lpstr>inter-regular</vt:lpstr>
      <vt:lpstr>Poppins</vt:lpstr>
      <vt:lpstr>Segoe UI</vt:lpstr>
      <vt:lpstr>sofia-pro</vt:lpstr>
      <vt:lpstr>Times New Roman</vt:lpstr>
      <vt:lpstr>urw-din</vt:lpstr>
      <vt:lpstr>Office Theme</vt:lpstr>
      <vt:lpstr>                </vt:lpstr>
      <vt:lpstr>Cloud Computing </vt:lpstr>
      <vt:lpstr>PowerPoint Presentation</vt:lpstr>
      <vt:lpstr>Cloud Computing Service Provider’s :  </vt:lpstr>
      <vt:lpstr>PowerPoint Presentation</vt:lpstr>
      <vt:lpstr>PowerPoint Presentation</vt:lpstr>
      <vt:lpstr>History of Cloud Computing : </vt:lpstr>
      <vt:lpstr>PowerPoint Presentation</vt:lpstr>
      <vt:lpstr>PowerPoint Presentation</vt:lpstr>
      <vt:lpstr>PowerPoint Presentation</vt:lpstr>
      <vt:lpstr>Advantages of Cloud Computing</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Analyse Loops for Complexity Analysis of Algorithms</dc:title>
  <dc:creator>919937338277</dc:creator>
  <cp:lastModifiedBy>919937338277</cp:lastModifiedBy>
  <cp:revision>485</cp:revision>
  <dcterms:created xsi:type="dcterms:W3CDTF">2022-09-23T03:39:53Z</dcterms:created>
  <dcterms:modified xsi:type="dcterms:W3CDTF">2023-02-23T14:41:58Z</dcterms:modified>
</cp:coreProperties>
</file>