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17" r:id="rId3"/>
    <p:sldId id="319" r:id="rId4"/>
    <p:sldId id="318" r:id="rId5"/>
    <p:sldId id="320" r:id="rId6"/>
    <p:sldId id="321"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290"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660"/>
  </p:normalViewPr>
  <p:slideViewPr>
    <p:cSldViewPr snapToGrid="0">
      <p:cViewPr varScale="1">
        <p:scale>
          <a:sx n="66" d="100"/>
          <a:sy n="66" d="100"/>
        </p:scale>
        <p:origin x="6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C20B0D-68F9-43ED-9A04-E139A95C8259}" type="datetimeFigureOut">
              <a:rPr lang="en-IN" smtClean="0"/>
              <a:t>09-03-2023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955E9-B37E-4F37-A9DB-A496C49041DA}" type="slidenum">
              <a:rPr lang="en-IN" smtClean="0"/>
              <a:t>‹#›</a:t>
            </a:fld>
            <a:endParaRPr lang="en-IN"/>
          </a:p>
        </p:txBody>
      </p:sp>
    </p:spTree>
    <p:extLst>
      <p:ext uri="{BB962C8B-B14F-4D97-AF65-F5344CB8AC3E}">
        <p14:creationId xmlns:p14="http://schemas.microsoft.com/office/powerpoint/2010/main" val="2705392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EE33-748C-CB76-0F71-A97E3E519B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B14CF4-2ECE-966E-3909-3CBCFA983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FC776F-3D04-7740-0F66-3609F793E10B}"/>
              </a:ext>
            </a:extLst>
          </p:cNvPr>
          <p:cNvSpPr>
            <a:spLocks noGrp="1"/>
          </p:cNvSpPr>
          <p:nvPr>
            <p:ph type="dt" sz="half" idx="10"/>
          </p:nvPr>
        </p:nvSpPr>
        <p:spPr/>
        <p:txBody>
          <a:bodyPr/>
          <a:lstStyle/>
          <a:p>
            <a:fld id="{D12E2D28-6817-437D-A3F9-0AC000A9B86E}" type="datetime1">
              <a:rPr lang="en-IN" smtClean="0"/>
              <a:t>09-03-2023</a:t>
            </a:fld>
            <a:endParaRPr lang="en-IN"/>
          </a:p>
        </p:txBody>
      </p:sp>
      <p:sp>
        <p:nvSpPr>
          <p:cNvPr id="5" name="Footer Placeholder 4">
            <a:extLst>
              <a:ext uri="{FF2B5EF4-FFF2-40B4-BE49-F238E27FC236}">
                <a16:creationId xmlns:a16="http://schemas.microsoft.com/office/drawing/2014/main" id="{1CEAA191-1C5B-64BC-0BED-56F4A2F2B3B1}"/>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EC74C213-B380-77B9-7E0B-D8103ABD587B}"/>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114043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F6D9-ADB3-3ED4-7D88-6DF6DEFA25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2E9991-A86B-4E89-126F-73A978129F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60239E-BC66-BBF9-0314-E77711DAD12D}"/>
              </a:ext>
            </a:extLst>
          </p:cNvPr>
          <p:cNvSpPr>
            <a:spLocks noGrp="1"/>
          </p:cNvSpPr>
          <p:nvPr>
            <p:ph type="dt" sz="half" idx="10"/>
          </p:nvPr>
        </p:nvSpPr>
        <p:spPr/>
        <p:txBody>
          <a:bodyPr/>
          <a:lstStyle/>
          <a:p>
            <a:fld id="{CB4C7B90-A3C9-437F-AB3C-CC8FA40424F5}" type="datetime1">
              <a:rPr lang="en-IN" smtClean="0"/>
              <a:t>09-03-2023</a:t>
            </a:fld>
            <a:endParaRPr lang="en-IN"/>
          </a:p>
        </p:txBody>
      </p:sp>
      <p:sp>
        <p:nvSpPr>
          <p:cNvPr id="5" name="Footer Placeholder 4">
            <a:extLst>
              <a:ext uri="{FF2B5EF4-FFF2-40B4-BE49-F238E27FC236}">
                <a16:creationId xmlns:a16="http://schemas.microsoft.com/office/drawing/2014/main" id="{A828E379-423C-F4BA-0483-B534B5790405}"/>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46218E47-A91E-F1BE-547C-7E48BF05A6F8}"/>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968210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A90529-3E9F-88C7-BF73-8E5C6BC2C9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F34101-9F78-D3EF-0E18-1D0617F105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5CA97F-7E8E-E40A-7387-1BBEC5C499FC}"/>
              </a:ext>
            </a:extLst>
          </p:cNvPr>
          <p:cNvSpPr>
            <a:spLocks noGrp="1"/>
          </p:cNvSpPr>
          <p:nvPr>
            <p:ph type="dt" sz="half" idx="10"/>
          </p:nvPr>
        </p:nvSpPr>
        <p:spPr/>
        <p:txBody>
          <a:bodyPr/>
          <a:lstStyle/>
          <a:p>
            <a:fld id="{AA3C2586-1F4C-41E8-A448-3F25E7960BF6}" type="datetime1">
              <a:rPr lang="en-IN" smtClean="0"/>
              <a:t>09-03-2023</a:t>
            </a:fld>
            <a:endParaRPr lang="en-IN"/>
          </a:p>
        </p:txBody>
      </p:sp>
      <p:sp>
        <p:nvSpPr>
          <p:cNvPr id="5" name="Footer Placeholder 4">
            <a:extLst>
              <a:ext uri="{FF2B5EF4-FFF2-40B4-BE49-F238E27FC236}">
                <a16:creationId xmlns:a16="http://schemas.microsoft.com/office/drawing/2014/main" id="{86940210-274C-BEA0-7A52-741F46807461}"/>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CEA00BB9-F05C-08EE-9942-F0EB51837E9A}"/>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65909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3ADC-F3B0-1497-81DE-6A1645C53B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E4C155-70E1-BDB5-7E68-15261A5566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4072DF-E16F-54CC-E807-ABED77A796CE}"/>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B834CD5E-FC21-32E1-8F01-903F51F3DB58}"/>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64F5BFBC-FA16-B535-6697-7D9E7E5B1638}"/>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1876775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660A-6584-562F-3BB2-F4167382D0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BC355B-382E-23C9-2D9E-2143901F23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3B4AEE-82B8-8AC6-9504-95C3B2A643BE}"/>
              </a:ext>
            </a:extLst>
          </p:cNvPr>
          <p:cNvSpPr>
            <a:spLocks noGrp="1"/>
          </p:cNvSpPr>
          <p:nvPr>
            <p:ph type="dt" sz="half" idx="10"/>
          </p:nvPr>
        </p:nvSpPr>
        <p:spPr/>
        <p:txBody>
          <a:bodyPr/>
          <a:lstStyle/>
          <a:p>
            <a:fld id="{DC299CD6-F3C0-488A-BBF0-43BF4F527108}" type="datetime1">
              <a:rPr lang="en-IN" smtClean="0"/>
              <a:t>09-03-2023</a:t>
            </a:fld>
            <a:endParaRPr lang="en-IN"/>
          </a:p>
        </p:txBody>
      </p:sp>
      <p:sp>
        <p:nvSpPr>
          <p:cNvPr id="5" name="Footer Placeholder 4">
            <a:extLst>
              <a:ext uri="{FF2B5EF4-FFF2-40B4-BE49-F238E27FC236}">
                <a16:creationId xmlns:a16="http://schemas.microsoft.com/office/drawing/2014/main" id="{9A13F76A-CFCD-AA5A-612A-8723F0EADA0D}"/>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6872EEA8-5B8A-6772-232B-EAD83D60706A}"/>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33544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F375-DA36-57B1-D2E0-7DBB54B836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7CA8C3-89A6-57D0-2CBA-54A7D854BC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5732FD-E909-D63E-B315-82FA3B0C81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01AC64-FF9F-B934-3466-DF66A41B5BD5}"/>
              </a:ext>
            </a:extLst>
          </p:cNvPr>
          <p:cNvSpPr>
            <a:spLocks noGrp="1"/>
          </p:cNvSpPr>
          <p:nvPr>
            <p:ph type="dt" sz="half" idx="10"/>
          </p:nvPr>
        </p:nvSpPr>
        <p:spPr/>
        <p:txBody>
          <a:bodyPr/>
          <a:lstStyle/>
          <a:p>
            <a:fld id="{3353D493-ABA8-426B-9821-5900120ED2F9}" type="datetime1">
              <a:rPr lang="en-IN" smtClean="0"/>
              <a:t>09-03-2023</a:t>
            </a:fld>
            <a:endParaRPr lang="en-IN"/>
          </a:p>
        </p:txBody>
      </p:sp>
      <p:sp>
        <p:nvSpPr>
          <p:cNvPr id="6" name="Footer Placeholder 5">
            <a:extLst>
              <a:ext uri="{FF2B5EF4-FFF2-40B4-BE49-F238E27FC236}">
                <a16:creationId xmlns:a16="http://schemas.microsoft.com/office/drawing/2014/main" id="{79AAB297-FDE1-A730-E88F-72B25CAD0847}"/>
              </a:ext>
            </a:extLst>
          </p:cNvPr>
          <p:cNvSpPr>
            <a:spLocks noGrp="1"/>
          </p:cNvSpPr>
          <p:nvPr>
            <p:ph type="ftr" sz="quarter" idx="11"/>
          </p:nvPr>
        </p:nvSpPr>
        <p:spPr/>
        <p:txBody>
          <a:bodyPr/>
          <a:lstStyle/>
          <a:p>
            <a:r>
              <a:rPr lang="en-US"/>
              <a:t>Vardhaman College of Engineering(Autonomous), Hyderabad</a:t>
            </a:r>
            <a:endParaRPr lang="en-IN"/>
          </a:p>
        </p:txBody>
      </p:sp>
      <p:sp>
        <p:nvSpPr>
          <p:cNvPr id="7" name="Slide Number Placeholder 6">
            <a:extLst>
              <a:ext uri="{FF2B5EF4-FFF2-40B4-BE49-F238E27FC236}">
                <a16:creationId xmlns:a16="http://schemas.microsoft.com/office/drawing/2014/main" id="{A64788DD-6656-ABBE-091D-31FCA25FB9C3}"/>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713706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5FBC-DE4A-702D-6A8C-FBCD37E4BA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90638E-5C28-1D73-E9A2-5B56340444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BF38B4-2010-8F75-BEB1-B6B5B9A63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752695-1025-F5ED-E5C3-D0F684303C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2A8C09-CF84-8AA0-6DE4-9AB89A9792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4D73DE-9F48-E0F1-11AD-CF4032A6B812}"/>
              </a:ext>
            </a:extLst>
          </p:cNvPr>
          <p:cNvSpPr>
            <a:spLocks noGrp="1"/>
          </p:cNvSpPr>
          <p:nvPr>
            <p:ph type="dt" sz="half" idx="10"/>
          </p:nvPr>
        </p:nvSpPr>
        <p:spPr/>
        <p:txBody>
          <a:bodyPr/>
          <a:lstStyle/>
          <a:p>
            <a:fld id="{A72483F6-14BC-4C75-A046-60F721151DE4}" type="datetime1">
              <a:rPr lang="en-IN" smtClean="0"/>
              <a:t>09-03-2023</a:t>
            </a:fld>
            <a:endParaRPr lang="en-IN"/>
          </a:p>
        </p:txBody>
      </p:sp>
      <p:sp>
        <p:nvSpPr>
          <p:cNvPr id="8" name="Footer Placeholder 7">
            <a:extLst>
              <a:ext uri="{FF2B5EF4-FFF2-40B4-BE49-F238E27FC236}">
                <a16:creationId xmlns:a16="http://schemas.microsoft.com/office/drawing/2014/main" id="{D503DAD1-D231-65B3-99A2-CE9F442B28D9}"/>
              </a:ext>
            </a:extLst>
          </p:cNvPr>
          <p:cNvSpPr>
            <a:spLocks noGrp="1"/>
          </p:cNvSpPr>
          <p:nvPr>
            <p:ph type="ftr" sz="quarter" idx="11"/>
          </p:nvPr>
        </p:nvSpPr>
        <p:spPr/>
        <p:txBody>
          <a:bodyPr/>
          <a:lstStyle/>
          <a:p>
            <a:r>
              <a:rPr lang="en-US"/>
              <a:t>Vardhaman College of Engineering(Autonomous), Hyderabad</a:t>
            </a:r>
            <a:endParaRPr lang="en-IN"/>
          </a:p>
        </p:txBody>
      </p:sp>
      <p:sp>
        <p:nvSpPr>
          <p:cNvPr id="9" name="Slide Number Placeholder 8">
            <a:extLst>
              <a:ext uri="{FF2B5EF4-FFF2-40B4-BE49-F238E27FC236}">
                <a16:creationId xmlns:a16="http://schemas.microsoft.com/office/drawing/2014/main" id="{E217F20B-2844-2B2D-0ED8-D2206B8F3425}"/>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18731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3CFB-AFA6-F9AA-8BC1-B98BCEC5FC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F93897-CDF1-0198-E19C-B6ADA1623B2F}"/>
              </a:ext>
            </a:extLst>
          </p:cNvPr>
          <p:cNvSpPr>
            <a:spLocks noGrp="1"/>
          </p:cNvSpPr>
          <p:nvPr>
            <p:ph type="dt" sz="half" idx="10"/>
          </p:nvPr>
        </p:nvSpPr>
        <p:spPr/>
        <p:txBody>
          <a:bodyPr/>
          <a:lstStyle/>
          <a:p>
            <a:fld id="{6905873B-D0ED-4460-98E3-A305CED2DDA1}" type="datetime1">
              <a:rPr lang="en-IN" smtClean="0"/>
              <a:t>09-03-2023</a:t>
            </a:fld>
            <a:endParaRPr lang="en-IN"/>
          </a:p>
        </p:txBody>
      </p:sp>
      <p:sp>
        <p:nvSpPr>
          <p:cNvPr id="4" name="Footer Placeholder 3">
            <a:extLst>
              <a:ext uri="{FF2B5EF4-FFF2-40B4-BE49-F238E27FC236}">
                <a16:creationId xmlns:a16="http://schemas.microsoft.com/office/drawing/2014/main" id="{766CABF1-8270-2408-D62B-09CA4A6203F4}"/>
              </a:ext>
            </a:extLst>
          </p:cNvPr>
          <p:cNvSpPr>
            <a:spLocks noGrp="1"/>
          </p:cNvSpPr>
          <p:nvPr>
            <p:ph type="ftr" sz="quarter" idx="11"/>
          </p:nvPr>
        </p:nvSpPr>
        <p:spPr/>
        <p:txBody>
          <a:bodyPr/>
          <a:lstStyle/>
          <a:p>
            <a:r>
              <a:rPr lang="en-US"/>
              <a:t>Vardhaman College of Engineering(Autonomous), Hyderabad</a:t>
            </a:r>
            <a:endParaRPr lang="en-IN"/>
          </a:p>
        </p:txBody>
      </p:sp>
      <p:sp>
        <p:nvSpPr>
          <p:cNvPr id="5" name="Slide Number Placeholder 4">
            <a:extLst>
              <a:ext uri="{FF2B5EF4-FFF2-40B4-BE49-F238E27FC236}">
                <a16:creationId xmlns:a16="http://schemas.microsoft.com/office/drawing/2014/main" id="{55C1302D-F951-7FFD-1475-6A7DDC8CAAA5}"/>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3731823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FF318-CF0A-9C45-7F6C-4D0AF170A8A9}"/>
              </a:ext>
            </a:extLst>
          </p:cNvPr>
          <p:cNvSpPr>
            <a:spLocks noGrp="1"/>
          </p:cNvSpPr>
          <p:nvPr>
            <p:ph type="dt" sz="half" idx="10"/>
          </p:nvPr>
        </p:nvSpPr>
        <p:spPr/>
        <p:txBody>
          <a:bodyPr/>
          <a:lstStyle/>
          <a:p>
            <a:fld id="{F65FF384-0CB7-4F34-9C9F-73F976699C0C}" type="datetime1">
              <a:rPr lang="en-IN" smtClean="0"/>
              <a:t>09-03-2023</a:t>
            </a:fld>
            <a:endParaRPr lang="en-IN"/>
          </a:p>
        </p:txBody>
      </p:sp>
      <p:sp>
        <p:nvSpPr>
          <p:cNvPr id="3" name="Footer Placeholder 2">
            <a:extLst>
              <a:ext uri="{FF2B5EF4-FFF2-40B4-BE49-F238E27FC236}">
                <a16:creationId xmlns:a16="http://schemas.microsoft.com/office/drawing/2014/main" id="{3F66C2CE-D315-ACFB-D32D-3D5A5A9DE116}"/>
              </a:ext>
            </a:extLst>
          </p:cNvPr>
          <p:cNvSpPr>
            <a:spLocks noGrp="1"/>
          </p:cNvSpPr>
          <p:nvPr>
            <p:ph type="ftr" sz="quarter" idx="11"/>
          </p:nvPr>
        </p:nvSpPr>
        <p:spPr/>
        <p:txBody>
          <a:bodyPr/>
          <a:lstStyle/>
          <a:p>
            <a:r>
              <a:rPr lang="en-US"/>
              <a:t>Vardhaman College of Engineering(Autonomous), Hyderabad</a:t>
            </a:r>
            <a:endParaRPr lang="en-IN"/>
          </a:p>
        </p:txBody>
      </p:sp>
      <p:sp>
        <p:nvSpPr>
          <p:cNvPr id="4" name="Slide Number Placeholder 3">
            <a:extLst>
              <a:ext uri="{FF2B5EF4-FFF2-40B4-BE49-F238E27FC236}">
                <a16:creationId xmlns:a16="http://schemas.microsoft.com/office/drawing/2014/main" id="{F28B77D6-2563-A331-DBD5-4504276DC040}"/>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407688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33E1-F1F8-A16A-894B-1B47F0CD9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4B0AB7-966D-F0A1-3853-C0EFA2683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8EC1F0-4C50-1D39-7135-CA2ADEA7D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EC5D5-4683-6345-9882-EEF1BF0BF68B}"/>
              </a:ext>
            </a:extLst>
          </p:cNvPr>
          <p:cNvSpPr>
            <a:spLocks noGrp="1"/>
          </p:cNvSpPr>
          <p:nvPr>
            <p:ph type="dt" sz="half" idx="10"/>
          </p:nvPr>
        </p:nvSpPr>
        <p:spPr/>
        <p:txBody>
          <a:bodyPr/>
          <a:lstStyle/>
          <a:p>
            <a:fld id="{B4580B23-C6D5-4855-BDE8-9052A51ECBFE}" type="datetime1">
              <a:rPr lang="en-IN" smtClean="0"/>
              <a:t>09-03-2023</a:t>
            </a:fld>
            <a:endParaRPr lang="en-IN"/>
          </a:p>
        </p:txBody>
      </p:sp>
      <p:sp>
        <p:nvSpPr>
          <p:cNvPr id="6" name="Footer Placeholder 5">
            <a:extLst>
              <a:ext uri="{FF2B5EF4-FFF2-40B4-BE49-F238E27FC236}">
                <a16:creationId xmlns:a16="http://schemas.microsoft.com/office/drawing/2014/main" id="{B25975D4-023D-43BE-B07B-9060963A5D0C}"/>
              </a:ext>
            </a:extLst>
          </p:cNvPr>
          <p:cNvSpPr>
            <a:spLocks noGrp="1"/>
          </p:cNvSpPr>
          <p:nvPr>
            <p:ph type="ftr" sz="quarter" idx="11"/>
          </p:nvPr>
        </p:nvSpPr>
        <p:spPr/>
        <p:txBody>
          <a:bodyPr/>
          <a:lstStyle/>
          <a:p>
            <a:r>
              <a:rPr lang="en-US"/>
              <a:t>Vardhaman College of Engineering(Autonomous), Hyderabad</a:t>
            </a:r>
            <a:endParaRPr lang="en-IN"/>
          </a:p>
        </p:txBody>
      </p:sp>
      <p:sp>
        <p:nvSpPr>
          <p:cNvPr id="7" name="Slide Number Placeholder 6">
            <a:extLst>
              <a:ext uri="{FF2B5EF4-FFF2-40B4-BE49-F238E27FC236}">
                <a16:creationId xmlns:a16="http://schemas.microsoft.com/office/drawing/2014/main" id="{C595CC0E-F6E4-8B73-757D-CC299C4F4BA3}"/>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987060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57CA-D459-B673-73E0-A079EADA5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1DB36F-EA63-FFAA-EAE6-FD558CCB7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027D6E-E48E-B8F2-CD39-085F1A948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C7562-D48A-7EDB-8162-0FBA093D0A47}"/>
              </a:ext>
            </a:extLst>
          </p:cNvPr>
          <p:cNvSpPr>
            <a:spLocks noGrp="1"/>
          </p:cNvSpPr>
          <p:nvPr>
            <p:ph type="dt" sz="half" idx="10"/>
          </p:nvPr>
        </p:nvSpPr>
        <p:spPr/>
        <p:txBody>
          <a:bodyPr/>
          <a:lstStyle/>
          <a:p>
            <a:fld id="{3F478955-2656-45B4-8ED5-C9E3BF1DE126}" type="datetime1">
              <a:rPr lang="en-IN" smtClean="0"/>
              <a:t>09-03-2023</a:t>
            </a:fld>
            <a:endParaRPr lang="en-IN"/>
          </a:p>
        </p:txBody>
      </p:sp>
      <p:sp>
        <p:nvSpPr>
          <p:cNvPr id="6" name="Footer Placeholder 5">
            <a:extLst>
              <a:ext uri="{FF2B5EF4-FFF2-40B4-BE49-F238E27FC236}">
                <a16:creationId xmlns:a16="http://schemas.microsoft.com/office/drawing/2014/main" id="{65624891-0558-EA2A-3E08-B697B0821952}"/>
              </a:ext>
            </a:extLst>
          </p:cNvPr>
          <p:cNvSpPr>
            <a:spLocks noGrp="1"/>
          </p:cNvSpPr>
          <p:nvPr>
            <p:ph type="ftr" sz="quarter" idx="11"/>
          </p:nvPr>
        </p:nvSpPr>
        <p:spPr/>
        <p:txBody>
          <a:bodyPr/>
          <a:lstStyle/>
          <a:p>
            <a:r>
              <a:rPr lang="en-US"/>
              <a:t>Vardhaman College of Engineering(Autonomous), Hyderabad</a:t>
            </a:r>
            <a:endParaRPr lang="en-IN"/>
          </a:p>
        </p:txBody>
      </p:sp>
      <p:sp>
        <p:nvSpPr>
          <p:cNvPr id="7" name="Slide Number Placeholder 6">
            <a:extLst>
              <a:ext uri="{FF2B5EF4-FFF2-40B4-BE49-F238E27FC236}">
                <a16:creationId xmlns:a16="http://schemas.microsoft.com/office/drawing/2014/main" id="{3935ABE7-3E39-2BB6-5243-0D4A61542965}"/>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336743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6387AF-56B7-027E-B844-24C7332E0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DDE10E-902E-E701-7896-CFEC209E42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12FAA2-08C6-FFFD-5A7F-A97EB84AB1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45AB9-58EC-4B43-AE64-D9F42D26EC75}" type="datetime1">
              <a:rPr lang="en-IN" smtClean="0"/>
              <a:t>09-03-2023</a:t>
            </a:fld>
            <a:endParaRPr lang="en-IN"/>
          </a:p>
        </p:txBody>
      </p:sp>
      <p:sp>
        <p:nvSpPr>
          <p:cNvPr id="5" name="Footer Placeholder 4">
            <a:extLst>
              <a:ext uri="{FF2B5EF4-FFF2-40B4-BE49-F238E27FC236}">
                <a16:creationId xmlns:a16="http://schemas.microsoft.com/office/drawing/2014/main" id="{B846B084-43DF-C120-8AEC-343958C742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F845726B-E71B-7512-129E-2416E2219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CA948-76CD-45A4-B7DF-48E0AFCB0770}" type="slidenum">
              <a:rPr lang="en-IN" smtClean="0"/>
              <a:t>‹#›</a:t>
            </a:fld>
            <a:endParaRPr lang="en-IN"/>
          </a:p>
        </p:txBody>
      </p:sp>
    </p:spTree>
    <p:extLst>
      <p:ext uri="{BB962C8B-B14F-4D97-AF65-F5344CB8AC3E}">
        <p14:creationId xmlns:p14="http://schemas.microsoft.com/office/powerpoint/2010/main" val="1899940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6ABF-70B0-2CE6-C441-24F559988F82}"/>
              </a:ext>
            </a:extLst>
          </p:cNvPr>
          <p:cNvSpPr>
            <a:spLocks noGrp="1"/>
          </p:cNvSpPr>
          <p:nvPr>
            <p:ph type="ctrTitle"/>
          </p:nvPr>
        </p:nvSpPr>
        <p:spPr>
          <a:xfrm>
            <a:off x="1188917" y="4818495"/>
            <a:ext cx="9144000" cy="881237"/>
          </a:xfrm>
        </p:spPr>
        <p:txBody>
          <a:bodyPr>
            <a:noAutofit/>
          </a:bodyPr>
          <a:lstStyle/>
          <a:p>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r>
              <a:rPr lang="en-IN" sz="4000" b="0" i="0" dirty="0">
                <a:solidFill>
                  <a:srgbClr val="FF0000"/>
                </a:solidFill>
                <a:effectLst/>
                <a:latin typeface="Segoe UI" panose="020B0502040204020203" pitchFamily="34" charset="0"/>
              </a:rPr>
              <a:t> </a:t>
            </a:r>
            <a:r>
              <a:rPr lang="en-IN" sz="4800" b="1" i="0" dirty="0">
                <a:solidFill>
                  <a:srgbClr val="FF0000"/>
                </a:solidFill>
                <a:effectLst/>
                <a:latin typeface="sofia-pro"/>
              </a:rPr>
              <a:t> </a:t>
            </a:r>
            <a:br>
              <a:rPr lang="en-IN" sz="4800" b="1" i="0" dirty="0">
                <a:solidFill>
                  <a:srgbClr val="FF0000"/>
                </a:solidFill>
                <a:effectLst/>
                <a:latin typeface="sofia-pro"/>
              </a:rPr>
            </a:br>
            <a:br>
              <a:rPr lang="en-IN" sz="4800" b="1" i="0" dirty="0">
                <a:solidFill>
                  <a:srgbClr val="FF0000"/>
                </a:solidFill>
                <a:effectLst/>
                <a:latin typeface="sofia-pro"/>
              </a:rPr>
            </a:br>
            <a:br>
              <a:rPr lang="en-IN" sz="4800" b="1" i="0" dirty="0">
                <a:solidFill>
                  <a:srgbClr val="FF0000"/>
                </a:solidFill>
                <a:effectLst/>
                <a:latin typeface="sofia-pro"/>
              </a:rPr>
            </a:br>
            <a:br>
              <a:rPr lang="en-IN" sz="4800" b="1" i="0" dirty="0">
                <a:solidFill>
                  <a:srgbClr val="FF0000"/>
                </a:solidFill>
                <a:effectLst/>
                <a:latin typeface="sofia-pro"/>
              </a:rPr>
            </a:br>
            <a:br>
              <a:rPr lang="en-IN" sz="4800" b="1" i="0" dirty="0">
                <a:solidFill>
                  <a:srgbClr val="FF0000"/>
                </a:solidFill>
                <a:effectLst/>
                <a:latin typeface="sofia-pro"/>
              </a:rPr>
            </a:br>
            <a:r>
              <a:rPr lang="en-IN" sz="3600" dirty="0">
                <a:solidFill>
                  <a:srgbClr val="FF0000"/>
                </a:solidFill>
                <a:latin typeface="Abadi" panose="020B0604020104020204" pitchFamily="34" charset="0"/>
              </a:rPr>
              <a:t> </a:t>
            </a:r>
            <a:br>
              <a:rPr lang="en-IN" sz="4800" b="1" i="0" dirty="0">
                <a:solidFill>
                  <a:srgbClr val="FF0000"/>
                </a:solidFill>
                <a:effectLst/>
                <a:latin typeface="sofia-pro"/>
              </a:rPr>
            </a:br>
            <a:br>
              <a:rPr lang="en-IN" sz="8800" b="0" i="0" dirty="0">
                <a:solidFill>
                  <a:srgbClr val="FF0000"/>
                </a:solidFill>
                <a:effectLst/>
                <a:latin typeface="Segoe UI" panose="020B0502040204020203" pitchFamily="34" charset="0"/>
              </a:rPr>
            </a:br>
            <a:br>
              <a:rPr lang="en-US" sz="8000" b="1" i="0" dirty="0">
                <a:solidFill>
                  <a:srgbClr val="FF0000"/>
                </a:solidFill>
                <a:effectLst/>
                <a:latin typeface="sofia-pro"/>
              </a:rPr>
            </a:br>
            <a:endParaRPr lang="en-IN" sz="4800" dirty="0">
              <a:solidFill>
                <a:srgbClr val="FF0000"/>
              </a:solidFill>
            </a:endParaRPr>
          </a:p>
        </p:txBody>
      </p:sp>
      <p:sp>
        <p:nvSpPr>
          <p:cNvPr id="3" name="Subtitle 2">
            <a:extLst>
              <a:ext uri="{FF2B5EF4-FFF2-40B4-BE49-F238E27FC236}">
                <a16:creationId xmlns:a16="http://schemas.microsoft.com/office/drawing/2014/main" id="{11C28B03-DD2B-6EA8-7ABA-1377DD633C5F}"/>
              </a:ext>
            </a:extLst>
          </p:cNvPr>
          <p:cNvSpPr>
            <a:spLocks noGrp="1"/>
          </p:cNvSpPr>
          <p:nvPr>
            <p:ph type="subTitle" idx="1"/>
          </p:nvPr>
        </p:nvSpPr>
        <p:spPr>
          <a:xfrm>
            <a:off x="1362172" y="4256774"/>
            <a:ext cx="9144000" cy="1667577"/>
          </a:xfrm>
        </p:spPr>
        <p:txBody>
          <a:bodyPr>
            <a:normAutofit/>
          </a:bodyPr>
          <a:lstStyle/>
          <a:p>
            <a:r>
              <a:rPr lang="en-IN" sz="2800" dirty="0" err="1">
                <a:highlight>
                  <a:srgbClr val="FFFF00"/>
                </a:highlight>
              </a:rPr>
              <a:t>Dr.</a:t>
            </a:r>
            <a:r>
              <a:rPr lang="en-IN" sz="2800" dirty="0">
                <a:highlight>
                  <a:srgbClr val="FFFF00"/>
                </a:highlight>
              </a:rPr>
              <a:t> Saroja Kumar Rout</a:t>
            </a:r>
          </a:p>
          <a:p>
            <a:r>
              <a:rPr lang="en-IN" sz="2800" dirty="0">
                <a:highlight>
                  <a:srgbClr val="FFFF00"/>
                </a:highlight>
              </a:rPr>
              <a:t>Associate Professor, </a:t>
            </a:r>
            <a:r>
              <a:rPr lang="en-IN" sz="2800" dirty="0" err="1">
                <a:highlight>
                  <a:srgbClr val="FFFF00"/>
                </a:highlight>
              </a:rPr>
              <a:t>Depatment</a:t>
            </a:r>
            <a:r>
              <a:rPr lang="en-IN" sz="2800" dirty="0">
                <a:highlight>
                  <a:srgbClr val="FFFF00"/>
                </a:highlight>
              </a:rPr>
              <a:t> of IT</a:t>
            </a:r>
          </a:p>
        </p:txBody>
      </p:sp>
      <p:sp>
        <p:nvSpPr>
          <p:cNvPr id="4" name="Date Placeholder 3">
            <a:extLst>
              <a:ext uri="{FF2B5EF4-FFF2-40B4-BE49-F238E27FC236}">
                <a16:creationId xmlns:a16="http://schemas.microsoft.com/office/drawing/2014/main" id="{7337260B-4C05-F8E3-BE33-B75757348858}"/>
              </a:ext>
            </a:extLst>
          </p:cNvPr>
          <p:cNvSpPr>
            <a:spLocks noGrp="1"/>
          </p:cNvSpPr>
          <p:nvPr>
            <p:ph type="dt" sz="half" idx="10"/>
          </p:nvPr>
        </p:nvSpPr>
        <p:spPr/>
        <p:txBody>
          <a:bodyPr/>
          <a:lstStyle/>
          <a:p>
            <a:fld id="{770F4347-1816-4991-B9C7-FBC5D495478E}" type="datetime1">
              <a:rPr lang="en-IN" smtClean="0"/>
              <a:t>09-03-2023</a:t>
            </a:fld>
            <a:endParaRPr lang="en-IN"/>
          </a:p>
        </p:txBody>
      </p:sp>
      <p:sp>
        <p:nvSpPr>
          <p:cNvPr id="5" name="Footer Placeholder 4">
            <a:extLst>
              <a:ext uri="{FF2B5EF4-FFF2-40B4-BE49-F238E27FC236}">
                <a16:creationId xmlns:a16="http://schemas.microsoft.com/office/drawing/2014/main" id="{CB6A742E-0007-4902-4F36-F80FE293FBCB}"/>
              </a:ext>
            </a:extLst>
          </p:cNvPr>
          <p:cNvSpPr>
            <a:spLocks noGrp="1"/>
          </p:cNvSpPr>
          <p:nvPr>
            <p:ph type="ftr" sz="quarter" idx="11"/>
          </p:nvPr>
        </p:nvSpPr>
        <p:spPr/>
        <p:txBody>
          <a:bodyPr/>
          <a:lstStyle/>
          <a:p>
            <a:r>
              <a:rPr lang="en-US"/>
              <a:t>Vardhaman College of Engineering(Autonomous), Hyderabad</a:t>
            </a:r>
            <a:endParaRPr lang="en-IN"/>
          </a:p>
        </p:txBody>
      </p:sp>
      <p:sp>
        <p:nvSpPr>
          <p:cNvPr id="8" name="TextBox 7">
            <a:extLst>
              <a:ext uri="{FF2B5EF4-FFF2-40B4-BE49-F238E27FC236}">
                <a16:creationId xmlns:a16="http://schemas.microsoft.com/office/drawing/2014/main" id="{9658BB07-ED09-B20F-E429-4BAB84792507}"/>
              </a:ext>
            </a:extLst>
          </p:cNvPr>
          <p:cNvSpPr txBox="1"/>
          <p:nvPr/>
        </p:nvSpPr>
        <p:spPr>
          <a:xfrm>
            <a:off x="1113322" y="2039505"/>
            <a:ext cx="9716506" cy="3354765"/>
          </a:xfrm>
          <a:prstGeom prst="rect">
            <a:avLst/>
          </a:prstGeom>
          <a:noFill/>
        </p:spPr>
        <p:txBody>
          <a:bodyPr wrap="square">
            <a:spAutoFit/>
          </a:bodyPr>
          <a:lstStyle/>
          <a:p>
            <a:pPr algn="ctr"/>
            <a:r>
              <a:rPr lang="en-US" sz="2000" b="0" i="0" u="none" strike="noStrike" dirty="0">
                <a:solidFill>
                  <a:srgbClr val="FF0000"/>
                </a:solidFill>
                <a:effectLst/>
                <a:latin typeface="Poppins" panose="00000500000000000000" pitchFamily="2" charset="0"/>
              </a:rPr>
              <a:t> </a:t>
            </a:r>
            <a:r>
              <a:rPr lang="en-US" sz="4800" dirty="0"/>
              <a:t>Approaching the SaaS Integration Enigma</a:t>
            </a:r>
            <a:endParaRPr lang="en-IN" sz="4800" b="1" i="0" dirty="0">
              <a:solidFill>
                <a:srgbClr val="FF0000"/>
              </a:solidFill>
              <a:effectLst/>
              <a:latin typeface="Roboto" panose="02000000000000000000" pitchFamily="2" charset="0"/>
            </a:endParaRPr>
          </a:p>
          <a:p>
            <a:pPr algn="ctr"/>
            <a:endParaRPr lang="en-US" sz="4800" b="0" i="0" dirty="0">
              <a:solidFill>
                <a:srgbClr val="FF0000"/>
              </a:solidFill>
              <a:effectLst/>
              <a:latin typeface="erdana"/>
            </a:endParaRPr>
          </a:p>
          <a:p>
            <a:pPr algn="ctr"/>
            <a:endParaRPr lang="en-IN" sz="4800" b="0" i="0" dirty="0">
              <a:solidFill>
                <a:srgbClr val="FF0000"/>
              </a:solidFill>
              <a:effectLst/>
              <a:latin typeface="erdana"/>
            </a:endParaRPr>
          </a:p>
          <a:p>
            <a:pPr algn="ctr"/>
            <a:endParaRPr lang="en-US" sz="2000" b="0" i="0" dirty="0">
              <a:solidFill>
                <a:srgbClr val="FF0000"/>
              </a:solidFill>
              <a:effectLst/>
              <a:latin typeface="Poppins" panose="00000500000000000000" pitchFamily="2" charset="0"/>
            </a:endParaRPr>
          </a:p>
        </p:txBody>
      </p:sp>
      <p:pic>
        <p:nvPicPr>
          <p:cNvPr id="1028" name="Picture 4" descr="Vardhaman">
            <a:extLst>
              <a:ext uri="{FF2B5EF4-FFF2-40B4-BE49-F238E27FC236}">
                <a16:creationId xmlns:a16="http://schemas.microsoft.com/office/drawing/2014/main" id="{A726242B-87CB-F9B1-511E-78C816ECA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438" y="221380"/>
            <a:ext cx="2478957" cy="1542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68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16C3-53F9-6CB5-3EB7-0910D72FC0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8FBF21-5C10-19EB-E131-6F9D04263941}"/>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80DB156C-4BD9-4037-9E2E-9C9E3E327B6F}"/>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20C04BB3-742E-6A35-96AE-CD53279CF721}"/>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669830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616403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39526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16C3-53F9-6CB5-3EB7-0910D72FC0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8FBF21-5C10-19EB-E131-6F9D04263941}"/>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80DB156C-4BD9-4037-9E2E-9C9E3E327B6F}"/>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20C04BB3-742E-6A35-96AE-CD53279CF721}"/>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431148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923927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377060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16C3-53F9-6CB5-3EB7-0910D72FC0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8FBF21-5C10-19EB-E131-6F9D04263941}"/>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80DB156C-4BD9-4037-9E2E-9C9E3E327B6F}"/>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20C04BB3-742E-6A35-96AE-CD53279CF721}"/>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813159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929574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515956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16C3-53F9-6CB5-3EB7-0910D72FC0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8FBF21-5C10-19EB-E131-6F9D04263941}"/>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80DB156C-4BD9-4037-9E2E-9C9E3E327B6F}"/>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20C04BB3-742E-6A35-96AE-CD53279CF721}"/>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186525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p:txBody>
          <a:bodyPr/>
          <a:lstStyle/>
          <a:p>
            <a:r>
              <a:rPr lang="en-US" dirty="0"/>
              <a:t>What Is SaaS Integration?</a:t>
            </a:r>
            <a:br>
              <a:rPr lang="en-US" dirty="0"/>
            </a:br>
            <a:endParaRPr lang="en-IN" dirty="0"/>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lstStyle/>
          <a:p>
            <a:r>
              <a:rPr lang="en-US" dirty="0"/>
              <a:t>Software-as-a-service (SaaS) is a software distribution model in which customers pay a subscription fee to access software hosted online by a cloud provider from any internet-enabled device.</a:t>
            </a:r>
          </a:p>
          <a:p>
            <a:endParaRPr lang="en-US" dirty="0"/>
          </a:p>
          <a:p>
            <a:r>
              <a:rPr lang="en-US" dirty="0"/>
              <a:t>SaaS providers put their SaaS product on a cloud service like Amazon Web Services (AWS) and allow users to access it via the internet using their login credentials.</a:t>
            </a:r>
            <a:endParaRPr lang="en-IN" dirty="0"/>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465865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2942696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813515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16C3-53F9-6CB5-3EB7-0910D72FC0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8FBF21-5C10-19EB-E131-6F9D04263941}"/>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80DB156C-4BD9-4037-9E2E-9C9E3E327B6F}"/>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20C04BB3-742E-6A35-96AE-CD53279CF721}"/>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73498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5751-7C5E-2A64-F060-7CCF4D1AF36E}"/>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1444447F-B272-6AFD-8FE8-4AD9A6D53FD4}"/>
              </a:ext>
            </a:extLst>
          </p:cNvPr>
          <p:cNvPicPr>
            <a:picLocks noGrp="1" noChangeAspect="1"/>
          </p:cNvPicPr>
          <p:nvPr>
            <p:ph idx="1"/>
          </p:nvPr>
        </p:nvPicPr>
        <p:blipFill>
          <a:blip r:embed="rId2"/>
          <a:stretch>
            <a:fillRect/>
          </a:stretch>
        </p:blipFill>
        <p:spPr>
          <a:xfrm>
            <a:off x="2925615" y="2084721"/>
            <a:ext cx="5708246" cy="2386497"/>
          </a:xfrm>
        </p:spPr>
      </p:pic>
      <p:sp>
        <p:nvSpPr>
          <p:cNvPr id="4" name="Date Placeholder 3">
            <a:extLst>
              <a:ext uri="{FF2B5EF4-FFF2-40B4-BE49-F238E27FC236}">
                <a16:creationId xmlns:a16="http://schemas.microsoft.com/office/drawing/2014/main" id="{534A9D9D-C989-CC70-B35F-ABEE735BD073}"/>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4386CD4E-F6BB-F421-649D-5F306CAF73EB}"/>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4103584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B8AE-44C9-549A-4044-5C2B0AA0B91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701FE24-7E50-CC58-0CE5-5C386DD15CE2}"/>
              </a:ext>
            </a:extLst>
          </p:cNvPr>
          <p:cNvPicPr>
            <a:picLocks noGrp="1" noChangeAspect="1"/>
          </p:cNvPicPr>
          <p:nvPr>
            <p:ph idx="1"/>
          </p:nvPr>
        </p:nvPicPr>
        <p:blipFill>
          <a:blip r:embed="rId2"/>
          <a:stretch>
            <a:fillRect/>
          </a:stretch>
        </p:blipFill>
        <p:spPr>
          <a:xfrm>
            <a:off x="2181115" y="1975828"/>
            <a:ext cx="7417032" cy="3683826"/>
          </a:xfrm>
        </p:spPr>
      </p:pic>
      <p:sp>
        <p:nvSpPr>
          <p:cNvPr id="6" name="Date Placeholder 5">
            <a:extLst>
              <a:ext uri="{FF2B5EF4-FFF2-40B4-BE49-F238E27FC236}">
                <a16:creationId xmlns:a16="http://schemas.microsoft.com/office/drawing/2014/main" id="{96047B3F-E046-767B-360D-06E2720B52E7}"/>
              </a:ext>
            </a:extLst>
          </p:cNvPr>
          <p:cNvSpPr>
            <a:spLocks noGrp="1"/>
          </p:cNvSpPr>
          <p:nvPr>
            <p:ph type="dt" sz="half" idx="10"/>
          </p:nvPr>
        </p:nvSpPr>
        <p:spPr/>
        <p:txBody>
          <a:bodyPr/>
          <a:lstStyle/>
          <a:p>
            <a:fld id="{344FD74C-31F7-4EB4-9D4E-866634D74C6B}" type="datetime1">
              <a:rPr lang="en-IN" smtClean="0"/>
              <a:t>09-03-2023</a:t>
            </a:fld>
            <a:endParaRPr lang="en-IN"/>
          </a:p>
        </p:txBody>
      </p:sp>
      <p:sp>
        <p:nvSpPr>
          <p:cNvPr id="7" name="Footer Placeholder 6">
            <a:extLst>
              <a:ext uri="{FF2B5EF4-FFF2-40B4-BE49-F238E27FC236}">
                <a16:creationId xmlns:a16="http://schemas.microsoft.com/office/drawing/2014/main" id="{69AF7C66-F12F-E482-38DB-F9BBCBF4B1CB}"/>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879707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a:xfrm>
            <a:off x="838200" y="365125"/>
            <a:ext cx="10515600" cy="1325563"/>
          </a:xfrm>
        </p:spPr>
        <p:txBody>
          <a:bodyPr/>
          <a:lstStyle/>
          <a:p>
            <a:r>
              <a:rPr lang="en-IN" b="1" i="0" dirty="0">
                <a:solidFill>
                  <a:srgbClr val="FF0000"/>
                </a:solidFill>
                <a:effectLst/>
                <a:latin typeface="inherit"/>
              </a:rPr>
              <a:t>SaaS Integration Benefits</a:t>
            </a:r>
            <a:br>
              <a:rPr lang="en-IN" b="1" i="0" dirty="0">
                <a:solidFill>
                  <a:srgbClr val="FF0000"/>
                </a:solidFill>
                <a:effectLst/>
                <a:latin typeface="Roboto" panose="02000000000000000000" pitchFamily="2"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normAutofit fontScale="92500" lnSpcReduction="20000"/>
          </a:bodyPr>
          <a:lstStyle/>
          <a:p>
            <a:pPr algn="just" fontAlgn="base">
              <a:buFont typeface="Arial" panose="020B0604020202020204" pitchFamily="34" charset="0"/>
              <a:buChar char="•"/>
            </a:pPr>
            <a:r>
              <a:rPr lang="en-US" sz="3200" b="1" i="0" dirty="0">
                <a:solidFill>
                  <a:srgbClr val="FF0000"/>
                </a:solidFill>
                <a:effectLst/>
                <a:latin typeface="inherit"/>
              </a:rPr>
              <a:t>Helps you save time</a:t>
            </a:r>
            <a:endParaRPr lang="en-US" sz="3200" b="0" i="0" dirty="0">
              <a:solidFill>
                <a:srgbClr val="FF0000"/>
              </a:solidFill>
              <a:effectLst/>
              <a:latin typeface="inherit"/>
            </a:endParaRPr>
          </a:p>
          <a:p>
            <a:pPr algn="just" fontAlgn="base"/>
            <a:r>
              <a:rPr lang="en-US" b="0" i="0" dirty="0">
                <a:effectLst/>
                <a:latin typeface="inherit"/>
              </a:rPr>
              <a:t>Many firms use SaaS integration to save time, which is perhaps the most evident of all benefits. </a:t>
            </a:r>
          </a:p>
          <a:p>
            <a:pPr algn="just" fontAlgn="base"/>
            <a:r>
              <a:rPr lang="en-US" b="0" i="0" dirty="0">
                <a:effectLst/>
                <a:latin typeface="inherit"/>
              </a:rPr>
              <a:t>As needed, your company can transmit data between apps automatically. It only takes a few minutes to set up the first integration, and you’re ready to go. </a:t>
            </a:r>
          </a:p>
          <a:p>
            <a:pPr algn="just" fontAlgn="base"/>
            <a:r>
              <a:rPr lang="en-US" b="0" i="0" dirty="0">
                <a:effectLst/>
                <a:latin typeface="inherit"/>
              </a:rPr>
              <a:t>There’s no need to be concerned about data entry by hand. For example, if you combine a customer care ticketing system with a CRM, your customer support employees won’t have to update customer information in two systems. </a:t>
            </a:r>
          </a:p>
          <a:p>
            <a:pPr algn="just" fontAlgn="base"/>
            <a:r>
              <a:rPr lang="en-US" b="0" i="0" dirty="0">
                <a:effectLst/>
                <a:latin typeface="inherit"/>
              </a:rPr>
              <a:t>When an agent closes a case in the ticketing system, your CRM is automatically updated. The time saved by the agents can be put towards more value-added activities.</a:t>
            </a:r>
            <a:endParaRPr lang="en-US" b="0" i="0" dirty="0">
              <a:effectLst/>
              <a:latin typeface="ff-more-web-pro"/>
            </a:endParaRPr>
          </a:p>
          <a:p>
            <a:pPr algn="just"/>
            <a:endParaRPr lang="en-IN" dirty="0"/>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78704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16C3-53F9-6CB5-3EB7-0910D72FC055}"/>
              </a:ext>
            </a:extLst>
          </p:cNvPr>
          <p:cNvSpPr>
            <a:spLocks noGrp="1"/>
          </p:cNvSpPr>
          <p:nvPr>
            <p:ph type="title"/>
          </p:nvPr>
        </p:nvSpPr>
        <p:spPr>
          <a:xfrm>
            <a:off x="838200" y="346509"/>
            <a:ext cx="10515600" cy="1344179"/>
          </a:xfrm>
        </p:spPr>
        <p:txBody>
          <a:bodyPr/>
          <a:lstStyle/>
          <a:p>
            <a:r>
              <a:rPr lang="en-US" b="1" i="0" dirty="0">
                <a:solidFill>
                  <a:srgbClr val="FF0000"/>
                </a:solidFill>
                <a:effectLst/>
                <a:latin typeface="inherit"/>
              </a:rPr>
              <a:t>Less Human Errors</a:t>
            </a:r>
            <a:br>
              <a:rPr lang="en-US" b="0" i="0" dirty="0">
                <a:solidFill>
                  <a:srgbClr val="FF0000"/>
                </a:solidFill>
                <a:effectLst/>
                <a:latin typeface="inherit"/>
              </a:rPr>
            </a:br>
            <a:endParaRPr lang="en-IN" dirty="0">
              <a:solidFill>
                <a:srgbClr val="FF0000"/>
              </a:solidFill>
            </a:endParaRPr>
          </a:p>
        </p:txBody>
      </p:sp>
      <p:sp>
        <p:nvSpPr>
          <p:cNvPr id="3" name="Content Placeholder 2">
            <a:extLst>
              <a:ext uri="{FF2B5EF4-FFF2-40B4-BE49-F238E27FC236}">
                <a16:creationId xmlns:a16="http://schemas.microsoft.com/office/drawing/2014/main" id="{018FBF21-5C10-19EB-E131-6F9D04263941}"/>
              </a:ext>
            </a:extLst>
          </p:cNvPr>
          <p:cNvSpPr>
            <a:spLocks noGrp="1"/>
          </p:cNvSpPr>
          <p:nvPr>
            <p:ph idx="1"/>
          </p:nvPr>
        </p:nvSpPr>
        <p:spPr>
          <a:xfrm>
            <a:off x="866274" y="1799924"/>
            <a:ext cx="10487526" cy="4377039"/>
          </a:xfrm>
        </p:spPr>
        <p:txBody>
          <a:bodyPr/>
          <a:lstStyle/>
          <a:p>
            <a:pPr algn="just" fontAlgn="base"/>
            <a:r>
              <a:rPr lang="en-US" b="0" i="0" dirty="0">
                <a:effectLst/>
                <a:latin typeface="inherit"/>
              </a:rPr>
              <a:t>Manual data entry carries the risk of costly mistakes. Even a minor error can cost hundreds of dollars, if not thousands of dollars. You devote efforts to locating and correcting the issue, not to mention the damage the error may have caused to your customer or vendor relationships. </a:t>
            </a:r>
            <a:endParaRPr lang="en-US" b="0" i="0" dirty="0">
              <a:effectLst/>
              <a:latin typeface="ff-more-web-pro"/>
            </a:endParaRPr>
          </a:p>
          <a:p>
            <a:pPr algn="just" fontAlgn="base"/>
            <a:r>
              <a:rPr lang="en-US" b="0" i="0" dirty="0">
                <a:effectLst/>
                <a:latin typeface="inherit"/>
              </a:rPr>
              <a:t>When you communicate the proper information across programs automatically, you don’t have to rely on a third party to enter the data accurately. Human error is considerably reduced by automation, and it may even be eliminated.</a:t>
            </a:r>
            <a:endParaRPr lang="en-US" b="0" i="0" dirty="0">
              <a:effectLst/>
              <a:latin typeface="ff-more-web-pro"/>
            </a:endParaRPr>
          </a:p>
          <a:p>
            <a:pPr algn="just"/>
            <a:endParaRPr lang="en-IN" dirty="0"/>
          </a:p>
        </p:txBody>
      </p:sp>
      <p:sp>
        <p:nvSpPr>
          <p:cNvPr id="4" name="Date Placeholder 3">
            <a:extLst>
              <a:ext uri="{FF2B5EF4-FFF2-40B4-BE49-F238E27FC236}">
                <a16:creationId xmlns:a16="http://schemas.microsoft.com/office/drawing/2014/main" id="{80DB156C-4BD9-4037-9E2E-9C9E3E327B6F}"/>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20C04BB3-742E-6A35-96AE-CD53279CF721}"/>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257551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p:txBody>
          <a:bodyPr/>
          <a:lstStyle/>
          <a:p>
            <a:r>
              <a:rPr lang="en-US" b="1" i="0" dirty="0">
                <a:effectLst/>
                <a:latin typeface="inherit"/>
              </a:rPr>
              <a:t>Transparency is improved.</a:t>
            </a:r>
            <a:br>
              <a:rPr lang="en-US" b="0" i="0" dirty="0">
                <a:effectLst/>
                <a:latin typeface="inherit"/>
              </a:rPr>
            </a:br>
            <a:endParaRPr lang="en-IN" dirty="0"/>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lstStyle/>
          <a:p>
            <a:pPr algn="l" fontAlgn="base"/>
            <a:r>
              <a:rPr lang="en-US" b="0" i="0" dirty="0">
                <a:effectLst/>
                <a:latin typeface="inherit"/>
              </a:rPr>
              <a:t>Integration solutions keep the appropriate information in the right place at the right time with so many SaaS apps. You can use your preferred tool to maintain it up to current so that your team always has the most up-to-date information while making real-time choices.</a:t>
            </a:r>
            <a:endParaRPr lang="en-US" b="0" i="0" dirty="0">
              <a:effectLst/>
              <a:latin typeface="ff-more-web-pro"/>
            </a:endParaRPr>
          </a:p>
          <a:p>
            <a:endParaRPr lang="en-IN" dirty="0"/>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51986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p:txBody>
          <a:bodyPr/>
          <a:lstStyle/>
          <a:p>
            <a:r>
              <a:rPr lang="en-US" b="1" i="0" dirty="0">
                <a:effectLst/>
                <a:latin typeface="inherit"/>
              </a:rPr>
              <a:t>Customer Service Is Improved</a:t>
            </a:r>
            <a:br>
              <a:rPr lang="en-US" b="0" i="0" dirty="0">
                <a:effectLst/>
                <a:latin typeface="inherit"/>
              </a:rPr>
            </a:br>
            <a:endParaRPr lang="en-IN" dirty="0"/>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lstStyle/>
          <a:p>
            <a:pPr algn="l" fontAlgn="base"/>
            <a:r>
              <a:rPr lang="en-US" b="0" i="0" dirty="0">
                <a:effectLst/>
                <a:latin typeface="inherit"/>
              </a:rPr>
              <a:t>Customers today are more demanding than ever before. They want things to be completed fast and correctly. When a customer makes an online purchase, they expect an order confirmation right away. They also want to know when the order was sent, as well as a tracking number so they can track it until it arrives at their front door. They want the money delivered to them right away if they decide to request a refund, along with another confirmation email.</a:t>
            </a:r>
            <a:endParaRPr lang="en-US" b="0" i="0" dirty="0">
              <a:effectLst/>
              <a:latin typeface="ff-more-web-pro"/>
            </a:endParaRPr>
          </a:p>
          <a:p>
            <a:endParaRPr lang="en-IN" dirty="0"/>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026429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16C3-53F9-6CB5-3EB7-0910D72FC055}"/>
              </a:ext>
            </a:extLst>
          </p:cNvPr>
          <p:cNvSpPr>
            <a:spLocks noGrp="1"/>
          </p:cNvSpPr>
          <p:nvPr>
            <p:ph type="title"/>
          </p:nvPr>
        </p:nvSpPr>
        <p:spPr/>
        <p:txBody>
          <a:bodyPr/>
          <a:lstStyle/>
          <a:p>
            <a:r>
              <a:rPr lang="en-US" b="1" i="0">
                <a:effectLst/>
                <a:latin typeface="inherit"/>
              </a:rPr>
              <a:t>Simple to Scale</a:t>
            </a:r>
            <a:br>
              <a:rPr lang="en-US" b="0" i="0">
                <a:effectLst/>
                <a:latin typeface="inherit"/>
              </a:rPr>
            </a:br>
            <a:endParaRPr lang="en-IN"/>
          </a:p>
        </p:txBody>
      </p:sp>
      <p:sp>
        <p:nvSpPr>
          <p:cNvPr id="3" name="Content Placeholder 2">
            <a:extLst>
              <a:ext uri="{FF2B5EF4-FFF2-40B4-BE49-F238E27FC236}">
                <a16:creationId xmlns:a16="http://schemas.microsoft.com/office/drawing/2014/main" id="{018FBF21-5C10-19EB-E131-6F9D04263941}"/>
              </a:ext>
            </a:extLst>
          </p:cNvPr>
          <p:cNvSpPr>
            <a:spLocks noGrp="1"/>
          </p:cNvSpPr>
          <p:nvPr>
            <p:ph idx="1"/>
          </p:nvPr>
        </p:nvSpPr>
        <p:spPr/>
        <p:txBody>
          <a:bodyPr/>
          <a:lstStyle/>
          <a:p>
            <a:pPr algn="l" fontAlgn="base"/>
            <a:r>
              <a:rPr lang="en-US" b="0" i="0" dirty="0">
                <a:effectLst/>
                <a:latin typeface="inherit"/>
              </a:rPr>
              <a:t>It’s easy for some of your company’s functions to get out of hand as it grows. When your apps are connected, however, they automatically communicate data back and forth without posing a security concern. It makes scaling all business processes throughout your firm a breeze. Integration is an important aspect of your strategy if you’re attempting to grow your business. It is a vital must for Enterprise firms, as it is normal for corporations to use more than 100 apps across all of their departments.</a:t>
            </a:r>
            <a:endParaRPr lang="en-US" b="0" i="0" dirty="0">
              <a:effectLst/>
              <a:latin typeface="ff-more-web-pro"/>
            </a:endParaRPr>
          </a:p>
          <a:p>
            <a:endParaRPr lang="en-IN" dirty="0"/>
          </a:p>
        </p:txBody>
      </p:sp>
      <p:sp>
        <p:nvSpPr>
          <p:cNvPr id="4" name="Date Placeholder 3">
            <a:extLst>
              <a:ext uri="{FF2B5EF4-FFF2-40B4-BE49-F238E27FC236}">
                <a16:creationId xmlns:a16="http://schemas.microsoft.com/office/drawing/2014/main" id="{80DB156C-4BD9-4037-9E2E-9C9E3E327B6F}"/>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20C04BB3-742E-6A35-96AE-CD53279CF721}"/>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2292349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245765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988666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2612</TotalTime>
  <Words>784</Words>
  <Application>Microsoft Office PowerPoint</Application>
  <PresentationFormat>Widescreen</PresentationFormat>
  <Paragraphs>72</Paragraphs>
  <Slides>24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Abadi</vt:lpstr>
      <vt:lpstr>Arial</vt:lpstr>
      <vt:lpstr>Calibri</vt:lpstr>
      <vt:lpstr>Calibri Light</vt:lpstr>
      <vt:lpstr>erdana</vt:lpstr>
      <vt:lpstr>ff-more-web-pro</vt:lpstr>
      <vt:lpstr>inherit</vt:lpstr>
      <vt:lpstr>Poppins</vt:lpstr>
      <vt:lpstr>Roboto</vt:lpstr>
      <vt:lpstr>Segoe UI</vt:lpstr>
      <vt:lpstr>sofia-pro</vt:lpstr>
      <vt:lpstr>Office Theme</vt:lpstr>
      <vt:lpstr>                </vt:lpstr>
      <vt:lpstr>What Is SaaS Integration? </vt:lpstr>
      <vt:lpstr>SaaS Integration Benefits </vt:lpstr>
      <vt:lpstr>Less Human Errors </vt:lpstr>
      <vt:lpstr>Transparency is improved. </vt:lpstr>
      <vt:lpstr>Customer Service Is Improved </vt:lpstr>
      <vt:lpstr>Simple to Scale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Analyse Loops for Complexity Analysis of Algorithms</dc:title>
  <dc:creator>919937338277</dc:creator>
  <cp:lastModifiedBy>919937338277</cp:lastModifiedBy>
  <cp:revision>579</cp:revision>
  <dcterms:created xsi:type="dcterms:W3CDTF">2022-09-23T03:39:53Z</dcterms:created>
  <dcterms:modified xsi:type="dcterms:W3CDTF">2023-03-09T07:53:08Z</dcterms:modified>
</cp:coreProperties>
</file>