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23" r:id="rId3"/>
    <p:sldId id="324"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290"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660"/>
  </p:normalViewPr>
  <p:slideViewPr>
    <p:cSldViewPr snapToGrid="0">
      <p:cViewPr varScale="1">
        <p:scale>
          <a:sx n="66" d="100"/>
          <a:sy n="66" d="100"/>
        </p:scale>
        <p:origin x="6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C20B0D-68F9-43ED-9A04-E139A95C8259}" type="datetimeFigureOut">
              <a:rPr lang="en-IN" smtClean="0"/>
              <a:t>23-03-2023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955E9-B37E-4F37-A9DB-A496C49041DA}" type="slidenum">
              <a:rPr lang="en-IN" smtClean="0"/>
              <a:t>‹#›</a:t>
            </a:fld>
            <a:endParaRPr lang="en-IN"/>
          </a:p>
        </p:txBody>
      </p:sp>
    </p:spTree>
    <p:extLst>
      <p:ext uri="{BB962C8B-B14F-4D97-AF65-F5344CB8AC3E}">
        <p14:creationId xmlns:p14="http://schemas.microsoft.com/office/powerpoint/2010/main" val="2705392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EE33-748C-CB76-0F71-A97E3E519B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B14CF4-2ECE-966E-3909-3CBCFA983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FC776F-3D04-7740-0F66-3609F793E10B}"/>
              </a:ext>
            </a:extLst>
          </p:cNvPr>
          <p:cNvSpPr>
            <a:spLocks noGrp="1"/>
          </p:cNvSpPr>
          <p:nvPr>
            <p:ph type="dt" sz="half" idx="10"/>
          </p:nvPr>
        </p:nvSpPr>
        <p:spPr/>
        <p:txBody>
          <a:bodyPr/>
          <a:lstStyle/>
          <a:p>
            <a:fld id="{D12E2D28-6817-437D-A3F9-0AC000A9B86E}" type="datetime1">
              <a:rPr lang="en-IN" smtClean="0"/>
              <a:t>23-03-2023</a:t>
            </a:fld>
            <a:endParaRPr lang="en-IN"/>
          </a:p>
        </p:txBody>
      </p:sp>
      <p:sp>
        <p:nvSpPr>
          <p:cNvPr id="5" name="Footer Placeholder 4">
            <a:extLst>
              <a:ext uri="{FF2B5EF4-FFF2-40B4-BE49-F238E27FC236}">
                <a16:creationId xmlns:a16="http://schemas.microsoft.com/office/drawing/2014/main" id="{1CEAA191-1C5B-64BC-0BED-56F4A2F2B3B1}"/>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EC74C213-B380-77B9-7E0B-D8103ABD587B}"/>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114043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F6D9-ADB3-3ED4-7D88-6DF6DEFA25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2E9991-A86B-4E89-126F-73A978129F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60239E-BC66-BBF9-0314-E77711DAD12D}"/>
              </a:ext>
            </a:extLst>
          </p:cNvPr>
          <p:cNvSpPr>
            <a:spLocks noGrp="1"/>
          </p:cNvSpPr>
          <p:nvPr>
            <p:ph type="dt" sz="half" idx="10"/>
          </p:nvPr>
        </p:nvSpPr>
        <p:spPr/>
        <p:txBody>
          <a:bodyPr/>
          <a:lstStyle/>
          <a:p>
            <a:fld id="{CB4C7B90-A3C9-437F-AB3C-CC8FA40424F5}" type="datetime1">
              <a:rPr lang="en-IN" smtClean="0"/>
              <a:t>23-03-2023</a:t>
            </a:fld>
            <a:endParaRPr lang="en-IN"/>
          </a:p>
        </p:txBody>
      </p:sp>
      <p:sp>
        <p:nvSpPr>
          <p:cNvPr id="5" name="Footer Placeholder 4">
            <a:extLst>
              <a:ext uri="{FF2B5EF4-FFF2-40B4-BE49-F238E27FC236}">
                <a16:creationId xmlns:a16="http://schemas.microsoft.com/office/drawing/2014/main" id="{A828E379-423C-F4BA-0483-B534B5790405}"/>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46218E47-A91E-F1BE-547C-7E48BF05A6F8}"/>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968210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A90529-3E9F-88C7-BF73-8E5C6BC2C9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F34101-9F78-D3EF-0E18-1D0617F105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5CA97F-7E8E-E40A-7387-1BBEC5C499FC}"/>
              </a:ext>
            </a:extLst>
          </p:cNvPr>
          <p:cNvSpPr>
            <a:spLocks noGrp="1"/>
          </p:cNvSpPr>
          <p:nvPr>
            <p:ph type="dt" sz="half" idx="10"/>
          </p:nvPr>
        </p:nvSpPr>
        <p:spPr/>
        <p:txBody>
          <a:bodyPr/>
          <a:lstStyle/>
          <a:p>
            <a:fld id="{AA3C2586-1F4C-41E8-A448-3F25E7960BF6}" type="datetime1">
              <a:rPr lang="en-IN" smtClean="0"/>
              <a:t>23-03-2023</a:t>
            </a:fld>
            <a:endParaRPr lang="en-IN"/>
          </a:p>
        </p:txBody>
      </p:sp>
      <p:sp>
        <p:nvSpPr>
          <p:cNvPr id="5" name="Footer Placeholder 4">
            <a:extLst>
              <a:ext uri="{FF2B5EF4-FFF2-40B4-BE49-F238E27FC236}">
                <a16:creationId xmlns:a16="http://schemas.microsoft.com/office/drawing/2014/main" id="{86940210-274C-BEA0-7A52-741F46807461}"/>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CEA00BB9-F05C-08EE-9942-F0EB51837E9A}"/>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65909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3ADC-F3B0-1497-81DE-6A1645C53B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E4C155-70E1-BDB5-7E68-15261A5566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4072DF-E16F-54CC-E807-ABED77A796CE}"/>
              </a:ext>
            </a:extLst>
          </p:cNvPr>
          <p:cNvSpPr>
            <a:spLocks noGrp="1"/>
          </p:cNvSpPr>
          <p:nvPr>
            <p:ph type="dt" sz="half" idx="10"/>
          </p:nvPr>
        </p:nvSpPr>
        <p:spPr/>
        <p:txBody>
          <a:bodyPr/>
          <a:lstStyle/>
          <a:p>
            <a:fld id="{CFC4633F-8E0A-4500-AB07-D2462A88D998}" type="datetime1">
              <a:rPr lang="en-IN" smtClean="0"/>
              <a:t>23-03-2023</a:t>
            </a:fld>
            <a:endParaRPr lang="en-IN"/>
          </a:p>
        </p:txBody>
      </p:sp>
      <p:sp>
        <p:nvSpPr>
          <p:cNvPr id="5" name="Footer Placeholder 4">
            <a:extLst>
              <a:ext uri="{FF2B5EF4-FFF2-40B4-BE49-F238E27FC236}">
                <a16:creationId xmlns:a16="http://schemas.microsoft.com/office/drawing/2014/main" id="{B834CD5E-FC21-32E1-8F01-903F51F3DB58}"/>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64F5BFBC-FA16-B535-6697-7D9E7E5B1638}"/>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1876775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660A-6584-562F-3BB2-F4167382D0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BC355B-382E-23C9-2D9E-2143901F23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3B4AEE-82B8-8AC6-9504-95C3B2A643BE}"/>
              </a:ext>
            </a:extLst>
          </p:cNvPr>
          <p:cNvSpPr>
            <a:spLocks noGrp="1"/>
          </p:cNvSpPr>
          <p:nvPr>
            <p:ph type="dt" sz="half" idx="10"/>
          </p:nvPr>
        </p:nvSpPr>
        <p:spPr/>
        <p:txBody>
          <a:bodyPr/>
          <a:lstStyle/>
          <a:p>
            <a:fld id="{DC299CD6-F3C0-488A-BBF0-43BF4F527108}" type="datetime1">
              <a:rPr lang="en-IN" smtClean="0"/>
              <a:t>23-03-2023</a:t>
            </a:fld>
            <a:endParaRPr lang="en-IN"/>
          </a:p>
        </p:txBody>
      </p:sp>
      <p:sp>
        <p:nvSpPr>
          <p:cNvPr id="5" name="Footer Placeholder 4">
            <a:extLst>
              <a:ext uri="{FF2B5EF4-FFF2-40B4-BE49-F238E27FC236}">
                <a16:creationId xmlns:a16="http://schemas.microsoft.com/office/drawing/2014/main" id="{9A13F76A-CFCD-AA5A-612A-8723F0EADA0D}"/>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6872EEA8-5B8A-6772-232B-EAD83D60706A}"/>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335440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F375-DA36-57B1-D2E0-7DBB54B836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7CA8C3-89A6-57D0-2CBA-54A7D854BC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5732FD-E909-D63E-B315-82FA3B0C81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01AC64-FF9F-B934-3466-DF66A41B5BD5}"/>
              </a:ext>
            </a:extLst>
          </p:cNvPr>
          <p:cNvSpPr>
            <a:spLocks noGrp="1"/>
          </p:cNvSpPr>
          <p:nvPr>
            <p:ph type="dt" sz="half" idx="10"/>
          </p:nvPr>
        </p:nvSpPr>
        <p:spPr/>
        <p:txBody>
          <a:bodyPr/>
          <a:lstStyle/>
          <a:p>
            <a:fld id="{3353D493-ABA8-426B-9821-5900120ED2F9}" type="datetime1">
              <a:rPr lang="en-IN" smtClean="0"/>
              <a:t>23-03-2023</a:t>
            </a:fld>
            <a:endParaRPr lang="en-IN"/>
          </a:p>
        </p:txBody>
      </p:sp>
      <p:sp>
        <p:nvSpPr>
          <p:cNvPr id="6" name="Footer Placeholder 5">
            <a:extLst>
              <a:ext uri="{FF2B5EF4-FFF2-40B4-BE49-F238E27FC236}">
                <a16:creationId xmlns:a16="http://schemas.microsoft.com/office/drawing/2014/main" id="{79AAB297-FDE1-A730-E88F-72B25CAD0847}"/>
              </a:ext>
            </a:extLst>
          </p:cNvPr>
          <p:cNvSpPr>
            <a:spLocks noGrp="1"/>
          </p:cNvSpPr>
          <p:nvPr>
            <p:ph type="ftr" sz="quarter" idx="11"/>
          </p:nvPr>
        </p:nvSpPr>
        <p:spPr/>
        <p:txBody>
          <a:bodyPr/>
          <a:lstStyle/>
          <a:p>
            <a:r>
              <a:rPr lang="en-US"/>
              <a:t>Vardhaman College of Engineering(Autonomous), Hyderabad</a:t>
            </a:r>
            <a:endParaRPr lang="en-IN"/>
          </a:p>
        </p:txBody>
      </p:sp>
      <p:sp>
        <p:nvSpPr>
          <p:cNvPr id="7" name="Slide Number Placeholder 6">
            <a:extLst>
              <a:ext uri="{FF2B5EF4-FFF2-40B4-BE49-F238E27FC236}">
                <a16:creationId xmlns:a16="http://schemas.microsoft.com/office/drawing/2014/main" id="{A64788DD-6656-ABBE-091D-31FCA25FB9C3}"/>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713706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35FBC-DE4A-702D-6A8C-FBCD37E4BA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90638E-5C28-1D73-E9A2-5B56340444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BF38B4-2010-8F75-BEB1-B6B5B9A63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752695-1025-F5ED-E5C3-D0F684303C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2A8C09-CF84-8AA0-6DE4-9AB89A9792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4D73DE-9F48-E0F1-11AD-CF4032A6B812}"/>
              </a:ext>
            </a:extLst>
          </p:cNvPr>
          <p:cNvSpPr>
            <a:spLocks noGrp="1"/>
          </p:cNvSpPr>
          <p:nvPr>
            <p:ph type="dt" sz="half" idx="10"/>
          </p:nvPr>
        </p:nvSpPr>
        <p:spPr/>
        <p:txBody>
          <a:bodyPr/>
          <a:lstStyle/>
          <a:p>
            <a:fld id="{A72483F6-14BC-4C75-A046-60F721151DE4}" type="datetime1">
              <a:rPr lang="en-IN" smtClean="0"/>
              <a:t>23-03-2023</a:t>
            </a:fld>
            <a:endParaRPr lang="en-IN"/>
          </a:p>
        </p:txBody>
      </p:sp>
      <p:sp>
        <p:nvSpPr>
          <p:cNvPr id="8" name="Footer Placeholder 7">
            <a:extLst>
              <a:ext uri="{FF2B5EF4-FFF2-40B4-BE49-F238E27FC236}">
                <a16:creationId xmlns:a16="http://schemas.microsoft.com/office/drawing/2014/main" id="{D503DAD1-D231-65B3-99A2-CE9F442B28D9}"/>
              </a:ext>
            </a:extLst>
          </p:cNvPr>
          <p:cNvSpPr>
            <a:spLocks noGrp="1"/>
          </p:cNvSpPr>
          <p:nvPr>
            <p:ph type="ftr" sz="quarter" idx="11"/>
          </p:nvPr>
        </p:nvSpPr>
        <p:spPr/>
        <p:txBody>
          <a:bodyPr/>
          <a:lstStyle/>
          <a:p>
            <a:r>
              <a:rPr lang="en-US"/>
              <a:t>Vardhaman College of Engineering(Autonomous), Hyderabad</a:t>
            </a:r>
            <a:endParaRPr lang="en-IN"/>
          </a:p>
        </p:txBody>
      </p:sp>
      <p:sp>
        <p:nvSpPr>
          <p:cNvPr id="9" name="Slide Number Placeholder 8">
            <a:extLst>
              <a:ext uri="{FF2B5EF4-FFF2-40B4-BE49-F238E27FC236}">
                <a16:creationId xmlns:a16="http://schemas.microsoft.com/office/drawing/2014/main" id="{E217F20B-2844-2B2D-0ED8-D2206B8F3425}"/>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18731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3CFB-AFA6-F9AA-8BC1-B98BCEC5FC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F93897-CDF1-0198-E19C-B6ADA1623B2F}"/>
              </a:ext>
            </a:extLst>
          </p:cNvPr>
          <p:cNvSpPr>
            <a:spLocks noGrp="1"/>
          </p:cNvSpPr>
          <p:nvPr>
            <p:ph type="dt" sz="half" idx="10"/>
          </p:nvPr>
        </p:nvSpPr>
        <p:spPr/>
        <p:txBody>
          <a:bodyPr/>
          <a:lstStyle/>
          <a:p>
            <a:fld id="{6905873B-D0ED-4460-98E3-A305CED2DDA1}" type="datetime1">
              <a:rPr lang="en-IN" smtClean="0"/>
              <a:t>23-03-2023</a:t>
            </a:fld>
            <a:endParaRPr lang="en-IN"/>
          </a:p>
        </p:txBody>
      </p:sp>
      <p:sp>
        <p:nvSpPr>
          <p:cNvPr id="4" name="Footer Placeholder 3">
            <a:extLst>
              <a:ext uri="{FF2B5EF4-FFF2-40B4-BE49-F238E27FC236}">
                <a16:creationId xmlns:a16="http://schemas.microsoft.com/office/drawing/2014/main" id="{766CABF1-8270-2408-D62B-09CA4A6203F4}"/>
              </a:ext>
            </a:extLst>
          </p:cNvPr>
          <p:cNvSpPr>
            <a:spLocks noGrp="1"/>
          </p:cNvSpPr>
          <p:nvPr>
            <p:ph type="ftr" sz="quarter" idx="11"/>
          </p:nvPr>
        </p:nvSpPr>
        <p:spPr/>
        <p:txBody>
          <a:bodyPr/>
          <a:lstStyle/>
          <a:p>
            <a:r>
              <a:rPr lang="en-US"/>
              <a:t>Vardhaman College of Engineering(Autonomous), Hyderabad</a:t>
            </a:r>
            <a:endParaRPr lang="en-IN"/>
          </a:p>
        </p:txBody>
      </p:sp>
      <p:sp>
        <p:nvSpPr>
          <p:cNvPr id="5" name="Slide Number Placeholder 4">
            <a:extLst>
              <a:ext uri="{FF2B5EF4-FFF2-40B4-BE49-F238E27FC236}">
                <a16:creationId xmlns:a16="http://schemas.microsoft.com/office/drawing/2014/main" id="{55C1302D-F951-7FFD-1475-6A7DDC8CAAA5}"/>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3731823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FF318-CF0A-9C45-7F6C-4D0AF170A8A9}"/>
              </a:ext>
            </a:extLst>
          </p:cNvPr>
          <p:cNvSpPr>
            <a:spLocks noGrp="1"/>
          </p:cNvSpPr>
          <p:nvPr>
            <p:ph type="dt" sz="half" idx="10"/>
          </p:nvPr>
        </p:nvSpPr>
        <p:spPr/>
        <p:txBody>
          <a:bodyPr/>
          <a:lstStyle/>
          <a:p>
            <a:fld id="{F65FF384-0CB7-4F34-9C9F-73F976699C0C}" type="datetime1">
              <a:rPr lang="en-IN" smtClean="0"/>
              <a:t>23-03-2023</a:t>
            </a:fld>
            <a:endParaRPr lang="en-IN"/>
          </a:p>
        </p:txBody>
      </p:sp>
      <p:sp>
        <p:nvSpPr>
          <p:cNvPr id="3" name="Footer Placeholder 2">
            <a:extLst>
              <a:ext uri="{FF2B5EF4-FFF2-40B4-BE49-F238E27FC236}">
                <a16:creationId xmlns:a16="http://schemas.microsoft.com/office/drawing/2014/main" id="{3F66C2CE-D315-ACFB-D32D-3D5A5A9DE116}"/>
              </a:ext>
            </a:extLst>
          </p:cNvPr>
          <p:cNvSpPr>
            <a:spLocks noGrp="1"/>
          </p:cNvSpPr>
          <p:nvPr>
            <p:ph type="ftr" sz="quarter" idx="11"/>
          </p:nvPr>
        </p:nvSpPr>
        <p:spPr/>
        <p:txBody>
          <a:bodyPr/>
          <a:lstStyle/>
          <a:p>
            <a:r>
              <a:rPr lang="en-US"/>
              <a:t>Vardhaman College of Engineering(Autonomous), Hyderabad</a:t>
            </a:r>
            <a:endParaRPr lang="en-IN"/>
          </a:p>
        </p:txBody>
      </p:sp>
      <p:sp>
        <p:nvSpPr>
          <p:cNvPr id="4" name="Slide Number Placeholder 3">
            <a:extLst>
              <a:ext uri="{FF2B5EF4-FFF2-40B4-BE49-F238E27FC236}">
                <a16:creationId xmlns:a16="http://schemas.microsoft.com/office/drawing/2014/main" id="{F28B77D6-2563-A331-DBD5-4504276DC040}"/>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407688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33E1-F1F8-A16A-894B-1B47F0CD9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4B0AB7-966D-F0A1-3853-C0EFA2683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8EC1F0-4C50-1D39-7135-CA2ADEA7D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0EC5D5-4683-6345-9882-EEF1BF0BF68B}"/>
              </a:ext>
            </a:extLst>
          </p:cNvPr>
          <p:cNvSpPr>
            <a:spLocks noGrp="1"/>
          </p:cNvSpPr>
          <p:nvPr>
            <p:ph type="dt" sz="half" idx="10"/>
          </p:nvPr>
        </p:nvSpPr>
        <p:spPr/>
        <p:txBody>
          <a:bodyPr/>
          <a:lstStyle/>
          <a:p>
            <a:fld id="{B4580B23-C6D5-4855-BDE8-9052A51ECBFE}" type="datetime1">
              <a:rPr lang="en-IN" smtClean="0"/>
              <a:t>23-03-2023</a:t>
            </a:fld>
            <a:endParaRPr lang="en-IN"/>
          </a:p>
        </p:txBody>
      </p:sp>
      <p:sp>
        <p:nvSpPr>
          <p:cNvPr id="6" name="Footer Placeholder 5">
            <a:extLst>
              <a:ext uri="{FF2B5EF4-FFF2-40B4-BE49-F238E27FC236}">
                <a16:creationId xmlns:a16="http://schemas.microsoft.com/office/drawing/2014/main" id="{B25975D4-023D-43BE-B07B-9060963A5D0C}"/>
              </a:ext>
            </a:extLst>
          </p:cNvPr>
          <p:cNvSpPr>
            <a:spLocks noGrp="1"/>
          </p:cNvSpPr>
          <p:nvPr>
            <p:ph type="ftr" sz="quarter" idx="11"/>
          </p:nvPr>
        </p:nvSpPr>
        <p:spPr/>
        <p:txBody>
          <a:bodyPr/>
          <a:lstStyle/>
          <a:p>
            <a:r>
              <a:rPr lang="en-US"/>
              <a:t>Vardhaman College of Engineering(Autonomous), Hyderabad</a:t>
            </a:r>
            <a:endParaRPr lang="en-IN"/>
          </a:p>
        </p:txBody>
      </p:sp>
      <p:sp>
        <p:nvSpPr>
          <p:cNvPr id="7" name="Slide Number Placeholder 6">
            <a:extLst>
              <a:ext uri="{FF2B5EF4-FFF2-40B4-BE49-F238E27FC236}">
                <a16:creationId xmlns:a16="http://schemas.microsoft.com/office/drawing/2014/main" id="{C595CC0E-F6E4-8B73-757D-CC299C4F4BA3}"/>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987060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57CA-D459-B673-73E0-A079EADA5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1DB36F-EA63-FFAA-EAE6-FD558CCB7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027D6E-E48E-B8F2-CD39-085F1A948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C7562-D48A-7EDB-8162-0FBA093D0A47}"/>
              </a:ext>
            </a:extLst>
          </p:cNvPr>
          <p:cNvSpPr>
            <a:spLocks noGrp="1"/>
          </p:cNvSpPr>
          <p:nvPr>
            <p:ph type="dt" sz="half" idx="10"/>
          </p:nvPr>
        </p:nvSpPr>
        <p:spPr/>
        <p:txBody>
          <a:bodyPr/>
          <a:lstStyle/>
          <a:p>
            <a:fld id="{3F478955-2656-45B4-8ED5-C9E3BF1DE126}" type="datetime1">
              <a:rPr lang="en-IN" smtClean="0"/>
              <a:t>23-03-2023</a:t>
            </a:fld>
            <a:endParaRPr lang="en-IN"/>
          </a:p>
        </p:txBody>
      </p:sp>
      <p:sp>
        <p:nvSpPr>
          <p:cNvPr id="6" name="Footer Placeholder 5">
            <a:extLst>
              <a:ext uri="{FF2B5EF4-FFF2-40B4-BE49-F238E27FC236}">
                <a16:creationId xmlns:a16="http://schemas.microsoft.com/office/drawing/2014/main" id="{65624891-0558-EA2A-3E08-B697B0821952}"/>
              </a:ext>
            </a:extLst>
          </p:cNvPr>
          <p:cNvSpPr>
            <a:spLocks noGrp="1"/>
          </p:cNvSpPr>
          <p:nvPr>
            <p:ph type="ftr" sz="quarter" idx="11"/>
          </p:nvPr>
        </p:nvSpPr>
        <p:spPr/>
        <p:txBody>
          <a:bodyPr/>
          <a:lstStyle/>
          <a:p>
            <a:r>
              <a:rPr lang="en-US"/>
              <a:t>Vardhaman College of Engineering(Autonomous), Hyderabad</a:t>
            </a:r>
            <a:endParaRPr lang="en-IN"/>
          </a:p>
        </p:txBody>
      </p:sp>
      <p:sp>
        <p:nvSpPr>
          <p:cNvPr id="7" name="Slide Number Placeholder 6">
            <a:extLst>
              <a:ext uri="{FF2B5EF4-FFF2-40B4-BE49-F238E27FC236}">
                <a16:creationId xmlns:a16="http://schemas.microsoft.com/office/drawing/2014/main" id="{3935ABE7-3E39-2BB6-5243-0D4A61542965}"/>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336743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6387AF-56B7-027E-B844-24C7332E0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DDE10E-902E-E701-7896-CFEC209E42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12FAA2-08C6-FFFD-5A7F-A97EB84AB1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45AB9-58EC-4B43-AE64-D9F42D26EC75}" type="datetime1">
              <a:rPr lang="en-IN" smtClean="0"/>
              <a:t>23-03-2023</a:t>
            </a:fld>
            <a:endParaRPr lang="en-IN"/>
          </a:p>
        </p:txBody>
      </p:sp>
      <p:sp>
        <p:nvSpPr>
          <p:cNvPr id="5" name="Footer Placeholder 4">
            <a:extLst>
              <a:ext uri="{FF2B5EF4-FFF2-40B4-BE49-F238E27FC236}">
                <a16:creationId xmlns:a16="http://schemas.microsoft.com/office/drawing/2014/main" id="{B846B084-43DF-C120-8AEC-343958C742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F845726B-E71B-7512-129E-2416E2219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CA948-76CD-45A4-B7DF-48E0AFCB0770}" type="slidenum">
              <a:rPr lang="en-IN" smtClean="0"/>
              <a:t>‹#›</a:t>
            </a:fld>
            <a:endParaRPr lang="en-IN"/>
          </a:p>
        </p:txBody>
      </p:sp>
    </p:spTree>
    <p:extLst>
      <p:ext uri="{BB962C8B-B14F-4D97-AF65-F5344CB8AC3E}">
        <p14:creationId xmlns:p14="http://schemas.microsoft.com/office/powerpoint/2010/main" val="1899940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6ABF-70B0-2CE6-C441-24F559988F82}"/>
              </a:ext>
            </a:extLst>
          </p:cNvPr>
          <p:cNvSpPr>
            <a:spLocks noGrp="1"/>
          </p:cNvSpPr>
          <p:nvPr>
            <p:ph type="ctrTitle"/>
          </p:nvPr>
        </p:nvSpPr>
        <p:spPr>
          <a:xfrm>
            <a:off x="1188917" y="4818495"/>
            <a:ext cx="9144000" cy="881237"/>
          </a:xfrm>
        </p:spPr>
        <p:txBody>
          <a:bodyPr>
            <a:noAutofit/>
          </a:bodyPr>
          <a:lstStyle/>
          <a:p>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r>
              <a:rPr lang="en-IN" sz="4000" b="0" i="0" dirty="0">
                <a:solidFill>
                  <a:srgbClr val="FF0000"/>
                </a:solidFill>
                <a:effectLst/>
                <a:latin typeface="Segoe UI" panose="020B0502040204020203" pitchFamily="34" charset="0"/>
              </a:rPr>
              <a:t> </a:t>
            </a:r>
            <a:r>
              <a:rPr lang="en-IN" sz="4800" b="1" i="0" dirty="0">
                <a:solidFill>
                  <a:srgbClr val="FF0000"/>
                </a:solidFill>
                <a:effectLst/>
                <a:latin typeface="sofia-pro"/>
              </a:rPr>
              <a:t> </a:t>
            </a:r>
            <a:br>
              <a:rPr lang="en-IN" sz="4800" b="1" i="0" dirty="0">
                <a:solidFill>
                  <a:srgbClr val="FF0000"/>
                </a:solidFill>
                <a:effectLst/>
                <a:latin typeface="sofia-pro"/>
              </a:rPr>
            </a:br>
            <a:br>
              <a:rPr lang="en-IN" sz="4800" b="1" i="0" dirty="0">
                <a:solidFill>
                  <a:srgbClr val="FF0000"/>
                </a:solidFill>
                <a:effectLst/>
                <a:latin typeface="sofia-pro"/>
              </a:rPr>
            </a:br>
            <a:br>
              <a:rPr lang="en-IN" sz="4800" b="1" i="0" dirty="0">
                <a:solidFill>
                  <a:srgbClr val="FF0000"/>
                </a:solidFill>
                <a:effectLst/>
                <a:latin typeface="sofia-pro"/>
              </a:rPr>
            </a:br>
            <a:br>
              <a:rPr lang="en-IN" sz="4800" b="1" i="0" dirty="0">
                <a:solidFill>
                  <a:srgbClr val="FF0000"/>
                </a:solidFill>
                <a:effectLst/>
                <a:latin typeface="sofia-pro"/>
              </a:rPr>
            </a:br>
            <a:br>
              <a:rPr lang="en-IN" sz="4800" b="1" i="0" dirty="0">
                <a:solidFill>
                  <a:srgbClr val="FF0000"/>
                </a:solidFill>
                <a:effectLst/>
                <a:latin typeface="sofia-pro"/>
              </a:rPr>
            </a:br>
            <a:r>
              <a:rPr lang="en-IN" sz="3600" dirty="0">
                <a:solidFill>
                  <a:srgbClr val="FF0000"/>
                </a:solidFill>
                <a:latin typeface="Abadi" panose="020B0604020104020204" pitchFamily="34" charset="0"/>
              </a:rPr>
              <a:t> </a:t>
            </a:r>
            <a:br>
              <a:rPr lang="en-IN" sz="4800" b="1" i="0" dirty="0">
                <a:solidFill>
                  <a:srgbClr val="FF0000"/>
                </a:solidFill>
                <a:effectLst/>
                <a:latin typeface="sofia-pro"/>
              </a:rPr>
            </a:br>
            <a:br>
              <a:rPr lang="en-IN" sz="8800" b="0" i="0" dirty="0">
                <a:solidFill>
                  <a:srgbClr val="FF0000"/>
                </a:solidFill>
                <a:effectLst/>
                <a:latin typeface="Segoe UI" panose="020B0502040204020203" pitchFamily="34" charset="0"/>
              </a:rPr>
            </a:br>
            <a:br>
              <a:rPr lang="en-US" sz="8000" b="1" i="0" dirty="0">
                <a:solidFill>
                  <a:srgbClr val="FF0000"/>
                </a:solidFill>
                <a:effectLst/>
                <a:latin typeface="sofia-pro"/>
              </a:rPr>
            </a:br>
            <a:endParaRPr lang="en-IN" sz="4800" dirty="0">
              <a:solidFill>
                <a:srgbClr val="FF0000"/>
              </a:solidFill>
            </a:endParaRPr>
          </a:p>
        </p:txBody>
      </p:sp>
      <p:sp>
        <p:nvSpPr>
          <p:cNvPr id="3" name="Subtitle 2">
            <a:extLst>
              <a:ext uri="{FF2B5EF4-FFF2-40B4-BE49-F238E27FC236}">
                <a16:creationId xmlns:a16="http://schemas.microsoft.com/office/drawing/2014/main" id="{11C28B03-DD2B-6EA8-7ABA-1377DD633C5F}"/>
              </a:ext>
            </a:extLst>
          </p:cNvPr>
          <p:cNvSpPr>
            <a:spLocks noGrp="1"/>
          </p:cNvSpPr>
          <p:nvPr>
            <p:ph type="subTitle" idx="1"/>
          </p:nvPr>
        </p:nvSpPr>
        <p:spPr>
          <a:xfrm>
            <a:off x="1362172" y="4256774"/>
            <a:ext cx="9144000" cy="1667577"/>
          </a:xfrm>
        </p:spPr>
        <p:txBody>
          <a:bodyPr>
            <a:normAutofit/>
          </a:bodyPr>
          <a:lstStyle/>
          <a:p>
            <a:r>
              <a:rPr lang="en-IN" sz="2800" dirty="0" err="1">
                <a:highlight>
                  <a:srgbClr val="FFFF00"/>
                </a:highlight>
              </a:rPr>
              <a:t>Dr.</a:t>
            </a:r>
            <a:r>
              <a:rPr lang="en-IN" sz="2800" dirty="0">
                <a:highlight>
                  <a:srgbClr val="FFFF00"/>
                </a:highlight>
              </a:rPr>
              <a:t> Saroja Kumar Rout</a:t>
            </a:r>
          </a:p>
          <a:p>
            <a:r>
              <a:rPr lang="en-IN" sz="2800" dirty="0">
                <a:highlight>
                  <a:srgbClr val="FFFF00"/>
                </a:highlight>
              </a:rPr>
              <a:t>Associate Professor, </a:t>
            </a:r>
            <a:r>
              <a:rPr lang="en-IN" sz="2800" dirty="0" err="1">
                <a:highlight>
                  <a:srgbClr val="FFFF00"/>
                </a:highlight>
              </a:rPr>
              <a:t>Depatment</a:t>
            </a:r>
            <a:r>
              <a:rPr lang="en-IN" sz="2800" dirty="0">
                <a:highlight>
                  <a:srgbClr val="FFFF00"/>
                </a:highlight>
              </a:rPr>
              <a:t> of IT</a:t>
            </a:r>
          </a:p>
        </p:txBody>
      </p:sp>
      <p:sp>
        <p:nvSpPr>
          <p:cNvPr id="4" name="Date Placeholder 3">
            <a:extLst>
              <a:ext uri="{FF2B5EF4-FFF2-40B4-BE49-F238E27FC236}">
                <a16:creationId xmlns:a16="http://schemas.microsoft.com/office/drawing/2014/main" id="{7337260B-4C05-F8E3-BE33-B75757348858}"/>
              </a:ext>
            </a:extLst>
          </p:cNvPr>
          <p:cNvSpPr>
            <a:spLocks noGrp="1"/>
          </p:cNvSpPr>
          <p:nvPr>
            <p:ph type="dt" sz="half" idx="10"/>
          </p:nvPr>
        </p:nvSpPr>
        <p:spPr/>
        <p:txBody>
          <a:bodyPr/>
          <a:lstStyle/>
          <a:p>
            <a:fld id="{770F4347-1816-4991-B9C7-FBC5D495478E}" type="datetime1">
              <a:rPr lang="en-IN" smtClean="0"/>
              <a:t>23-03-2023</a:t>
            </a:fld>
            <a:endParaRPr lang="en-IN"/>
          </a:p>
        </p:txBody>
      </p:sp>
      <p:sp>
        <p:nvSpPr>
          <p:cNvPr id="5" name="Footer Placeholder 4">
            <a:extLst>
              <a:ext uri="{FF2B5EF4-FFF2-40B4-BE49-F238E27FC236}">
                <a16:creationId xmlns:a16="http://schemas.microsoft.com/office/drawing/2014/main" id="{CB6A742E-0007-4902-4F36-F80FE293FBCB}"/>
              </a:ext>
            </a:extLst>
          </p:cNvPr>
          <p:cNvSpPr>
            <a:spLocks noGrp="1"/>
          </p:cNvSpPr>
          <p:nvPr>
            <p:ph type="ftr" sz="quarter" idx="11"/>
          </p:nvPr>
        </p:nvSpPr>
        <p:spPr/>
        <p:txBody>
          <a:bodyPr/>
          <a:lstStyle/>
          <a:p>
            <a:r>
              <a:rPr lang="en-US"/>
              <a:t>Vardhaman College of Engineering(Autonomous), Hyderabad</a:t>
            </a:r>
            <a:endParaRPr lang="en-IN"/>
          </a:p>
        </p:txBody>
      </p:sp>
      <p:sp>
        <p:nvSpPr>
          <p:cNvPr id="8" name="TextBox 7">
            <a:extLst>
              <a:ext uri="{FF2B5EF4-FFF2-40B4-BE49-F238E27FC236}">
                <a16:creationId xmlns:a16="http://schemas.microsoft.com/office/drawing/2014/main" id="{9658BB07-ED09-B20F-E429-4BAB84792507}"/>
              </a:ext>
            </a:extLst>
          </p:cNvPr>
          <p:cNvSpPr txBox="1"/>
          <p:nvPr/>
        </p:nvSpPr>
        <p:spPr>
          <a:xfrm>
            <a:off x="1113322" y="2039505"/>
            <a:ext cx="9716506" cy="3231654"/>
          </a:xfrm>
          <a:prstGeom prst="rect">
            <a:avLst/>
          </a:prstGeom>
          <a:noFill/>
        </p:spPr>
        <p:txBody>
          <a:bodyPr wrap="square">
            <a:spAutoFit/>
          </a:bodyPr>
          <a:lstStyle/>
          <a:p>
            <a:pPr algn="ctr"/>
            <a:r>
              <a:rPr lang="en-US" sz="4000" b="0" i="0" u="none" strike="noStrike" dirty="0">
                <a:solidFill>
                  <a:srgbClr val="FF0000"/>
                </a:solidFill>
                <a:effectLst/>
                <a:latin typeface="Poppins" panose="00000500000000000000" pitchFamily="2" charset="0"/>
              </a:rPr>
              <a:t>Business</a:t>
            </a:r>
            <a:r>
              <a:rPr lang="en-US" b="0" i="0" u="none" strike="noStrike" dirty="0">
                <a:solidFill>
                  <a:srgbClr val="FF0000"/>
                </a:solidFill>
                <a:effectLst/>
                <a:latin typeface="Poppins" panose="00000500000000000000" pitchFamily="2" charset="0"/>
              </a:rPr>
              <a:t> </a:t>
            </a:r>
            <a:r>
              <a:rPr lang="en-US" sz="4400" dirty="0">
                <a:solidFill>
                  <a:srgbClr val="FF0000"/>
                </a:solidFill>
              </a:rPr>
              <a:t>to-Business Integration (B2Bi) Services SaaS Integration Appliances</a:t>
            </a:r>
            <a:endParaRPr lang="en-IN" sz="4400" b="1" i="0" dirty="0">
              <a:solidFill>
                <a:srgbClr val="FF0000"/>
              </a:solidFill>
              <a:effectLst/>
              <a:latin typeface="Roboto" panose="02000000000000000000" pitchFamily="2" charset="0"/>
            </a:endParaRPr>
          </a:p>
          <a:p>
            <a:pPr algn="ctr"/>
            <a:endParaRPr lang="en-US" sz="4800" b="0" i="0" dirty="0">
              <a:solidFill>
                <a:srgbClr val="FF0000"/>
              </a:solidFill>
              <a:effectLst/>
              <a:latin typeface="erdana"/>
            </a:endParaRPr>
          </a:p>
          <a:p>
            <a:pPr algn="ctr"/>
            <a:endParaRPr lang="en-IN" sz="4800" b="0" i="0" dirty="0">
              <a:solidFill>
                <a:srgbClr val="FF0000"/>
              </a:solidFill>
              <a:effectLst/>
              <a:latin typeface="erdana"/>
            </a:endParaRPr>
          </a:p>
          <a:p>
            <a:pPr algn="ctr"/>
            <a:endParaRPr lang="en-US" sz="2000" b="0" i="0" dirty="0">
              <a:solidFill>
                <a:srgbClr val="FF0000"/>
              </a:solidFill>
              <a:effectLst/>
              <a:latin typeface="Poppins" panose="00000500000000000000" pitchFamily="2" charset="0"/>
            </a:endParaRPr>
          </a:p>
        </p:txBody>
      </p:sp>
      <p:pic>
        <p:nvPicPr>
          <p:cNvPr id="1028" name="Picture 4" descr="Vardhaman">
            <a:extLst>
              <a:ext uri="{FF2B5EF4-FFF2-40B4-BE49-F238E27FC236}">
                <a16:creationId xmlns:a16="http://schemas.microsoft.com/office/drawing/2014/main" id="{A726242B-87CB-F9B1-511E-78C816ECA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438" y="221380"/>
            <a:ext cx="2478957" cy="1542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684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16C3-53F9-6CB5-3EB7-0910D72FC0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8FBF21-5C10-19EB-E131-6F9D04263941}"/>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80DB156C-4BD9-4037-9E2E-9C9E3E327B6F}"/>
              </a:ext>
            </a:extLst>
          </p:cNvPr>
          <p:cNvSpPr>
            <a:spLocks noGrp="1"/>
          </p:cNvSpPr>
          <p:nvPr>
            <p:ph type="dt" sz="half" idx="10"/>
          </p:nvPr>
        </p:nvSpPr>
        <p:spPr/>
        <p:txBody>
          <a:bodyPr/>
          <a:lstStyle/>
          <a:p>
            <a:fld id="{CFC4633F-8E0A-4500-AB07-D2462A88D998}" type="datetime1">
              <a:rPr lang="en-IN" smtClean="0"/>
              <a:t>23-03-2023</a:t>
            </a:fld>
            <a:endParaRPr lang="en-IN"/>
          </a:p>
        </p:txBody>
      </p:sp>
      <p:sp>
        <p:nvSpPr>
          <p:cNvPr id="5" name="Footer Placeholder 4">
            <a:extLst>
              <a:ext uri="{FF2B5EF4-FFF2-40B4-BE49-F238E27FC236}">
                <a16:creationId xmlns:a16="http://schemas.microsoft.com/office/drawing/2014/main" id="{20C04BB3-742E-6A35-96AE-CD53279CF721}"/>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813159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23-03-2023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929574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23-03-2023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515956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16C3-53F9-6CB5-3EB7-0910D72FC0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8FBF21-5C10-19EB-E131-6F9D04263941}"/>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80DB156C-4BD9-4037-9E2E-9C9E3E327B6F}"/>
              </a:ext>
            </a:extLst>
          </p:cNvPr>
          <p:cNvSpPr>
            <a:spLocks noGrp="1"/>
          </p:cNvSpPr>
          <p:nvPr>
            <p:ph type="dt" sz="half" idx="10"/>
          </p:nvPr>
        </p:nvSpPr>
        <p:spPr/>
        <p:txBody>
          <a:bodyPr/>
          <a:lstStyle/>
          <a:p>
            <a:fld id="{CFC4633F-8E0A-4500-AB07-D2462A88D998}" type="datetime1">
              <a:rPr lang="en-IN" smtClean="0"/>
              <a:t>23-03-2023</a:t>
            </a:fld>
            <a:endParaRPr lang="en-IN"/>
          </a:p>
        </p:txBody>
      </p:sp>
      <p:sp>
        <p:nvSpPr>
          <p:cNvPr id="5" name="Footer Placeholder 4">
            <a:extLst>
              <a:ext uri="{FF2B5EF4-FFF2-40B4-BE49-F238E27FC236}">
                <a16:creationId xmlns:a16="http://schemas.microsoft.com/office/drawing/2014/main" id="{20C04BB3-742E-6A35-96AE-CD53279CF721}"/>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186525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23-03-2023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2942696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23-03-2023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813515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16C3-53F9-6CB5-3EB7-0910D72FC0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8FBF21-5C10-19EB-E131-6F9D04263941}"/>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80DB156C-4BD9-4037-9E2E-9C9E3E327B6F}"/>
              </a:ext>
            </a:extLst>
          </p:cNvPr>
          <p:cNvSpPr>
            <a:spLocks noGrp="1"/>
          </p:cNvSpPr>
          <p:nvPr>
            <p:ph type="dt" sz="half" idx="10"/>
          </p:nvPr>
        </p:nvSpPr>
        <p:spPr/>
        <p:txBody>
          <a:bodyPr/>
          <a:lstStyle/>
          <a:p>
            <a:fld id="{CFC4633F-8E0A-4500-AB07-D2462A88D998}" type="datetime1">
              <a:rPr lang="en-IN" smtClean="0"/>
              <a:t>23-03-2023</a:t>
            </a:fld>
            <a:endParaRPr lang="en-IN"/>
          </a:p>
        </p:txBody>
      </p:sp>
      <p:sp>
        <p:nvSpPr>
          <p:cNvPr id="5" name="Footer Placeholder 4">
            <a:extLst>
              <a:ext uri="{FF2B5EF4-FFF2-40B4-BE49-F238E27FC236}">
                <a16:creationId xmlns:a16="http://schemas.microsoft.com/office/drawing/2014/main" id="{20C04BB3-742E-6A35-96AE-CD53279CF721}"/>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73498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5751-7C5E-2A64-F060-7CCF4D1AF36E}"/>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1444447F-B272-6AFD-8FE8-4AD9A6D53FD4}"/>
              </a:ext>
            </a:extLst>
          </p:cNvPr>
          <p:cNvPicPr>
            <a:picLocks noGrp="1" noChangeAspect="1"/>
          </p:cNvPicPr>
          <p:nvPr>
            <p:ph idx="1"/>
          </p:nvPr>
        </p:nvPicPr>
        <p:blipFill>
          <a:blip r:embed="rId2"/>
          <a:stretch>
            <a:fillRect/>
          </a:stretch>
        </p:blipFill>
        <p:spPr>
          <a:xfrm>
            <a:off x="2925615" y="2084721"/>
            <a:ext cx="5708246" cy="2386497"/>
          </a:xfrm>
        </p:spPr>
      </p:pic>
      <p:sp>
        <p:nvSpPr>
          <p:cNvPr id="4" name="Date Placeholder 3">
            <a:extLst>
              <a:ext uri="{FF2B5EF4-FFF2-40B4-BE49-F238E27FC236}">
                <a16:creationId xmlns:a16="http://schemas.microsoft.com/office/drawing/2014/main" id="{534A9D9D-C989-CC70-B35F-ABEE735BD073}"/>
              </a:ext>
            </a:extLst>
          </p:cNvPr>
          <p:cNvSpPr>
            <a:spLocks noGrp="1"/>
          </p:cNvSpPr>
          <p:nvPr>
            <p:ph type="dt" sz="half" idx="10"/>
          </p:nvPr>
        </p:nvSpPr>
        <p:spPr/>
        <p:txBody>
          <a:bodyPr/>
          <a:lstStyle/>
          <a:p>
            <a:fld id="{CFC4633F-8E0A-4500-AB07-D2462A88D998}" type="datetime1">
              <a:rPr lang="en-IN" smtClean="0"/>
              <a:t>23-03-2023</a:t>
            </a:fld>
            <a:endParaRPr lang="en-IN"/>
          </a:p>
        </p:txBody>
      </p:sp>
      <p:sp>
        <p:nvSpPr>
          <p:cNvPr id="5" name="Footer Placeholder 4">
            <a:extLst>
              <a:ext uri="{FF2B5EF4-FFF2-40B4-BE49-F238E27FC236}">
                <a16:creationId xmlns:a16="http://schemas.microsoft.com/office/drawing/2014/main" id="{4386CD4E-F6BB-F421-649D-5F306CAF73EB}"/>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4103584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B8AE-44C9-549A-4044-5C2B0AA0B91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701FE24-7E50-CC58-0CE5-5C386DD15CE2}"/>
              </a:ext>
            </a:extLst>
          </p:cNvPr>
          <p:cNvPicPr>
            <a:picLocks noGrp="1" noChangeAspect="1"/>
          </p:cNvPicPr>
          <p:nvPr>
            <p:ph idx="1"/>
          </p:nvPr>
        </p:nvPicPr>
        <p:blipFill>
          <a:blip r:embed="rId2"/>
          <a:stretch>
            <a:fillRect/>
          </a:stretch>
        </p:blipFill>
        <p:spPr>
          <a:xfrm>
            <a:off x="2181115" y="1975828"/>
            <a:ext cx="7417032" cy="3683826"/>
          </a:xfrm>
        </p:spPr>
      </p:pic>
      <p:sp>
        <p:nvSpPr>
          <p:cNvPr id="6" name="Date Placeholder 5">
            <a:extLst>
              <a:ext uri="{FF2B5EF4-FFF2-40B4-BE49-F238E27FC236}">
                <a16:creationId xmlns:a16="http://schemas.microsoft.com/office/drawing/2014/main" id="{96047B3F-E046-767B-360D-06E2720B52E7}"/>
              </a:ext>
            </a:extLst>
          </p:cNvPr>
          <p:cNvSpPr>
            <a:spLocks noGrp="1"/>
          </p:cNvSpPr>
          <p:nvPr>
            <p:ph type="dt" sz="half" idx="10"/>
          </p:nvPr>
        </p:nvSpPr>
        <p:spPr/>
        <p:txBody>
          <a:bodyPr/>
          <a:lstStyle/>
          <a:p>
            <a:fld id="{344FD74C-31F7-4EB4-9D4E-866634D74C6B}" type="datetime1">
              <a:rPr lang="en-IN" smtClean="0"/>
              <a:t>23-03-2023</a:t>
            </a:fld>
            <a:endParaRPr lang="en-IN"/>
          </a:p>
        </p:txBody>
      </p:sp>
      <p:sp>
        <p:nvSpPr>
          <p:cNvPr id="7" name="Footer Placeholder 6">
            <a:extLst>
              <a:ext uri="{FF2B5EF4-FFF2-40B4-BE49-F238E27FC236}">
                <a16:creationId xmlns:a16="http://schemas.microsoft.com/office/drawing/2014/main" id="{69AF7C66-F12F-E482-38DB-F9BBCBF4B1CB}"/>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879707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p:txBody>
          <a:bodyPr/>
          <a:lstStyle/>
          <a:p>
            <a:r>
              <a:rPr lang="en-US" dirty="0">
                <a:effectLst/>
                <a:latin typeface="inherit"/>
              </a:rPr>
              <a:t>What is B2B integration?</a:t>
            </a:r>
            <a:br>
              <a:rPr lang="en-US" dirty="0">
                <a:effectLst/>
                <a:latin typeface="inherit"/>
              </a:rPr>
            </a:br>
            <a:endParaRPr lang="en-IN" dirty="0"/>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a:xfrm>
            <a:off x="587141" y="1501541"/>
            <a:ext cx="10766659" cy="4675422"/>
          </a:xfrm>
        </p:spPr>
        <p:txBody>
          <a:bodyPr/>
          <a:lstStyle/>
          <a:p>
            <a:pPr algn="just" fontAlgn="base"/>
            <a:r>
              <a:rPr lang="en-US" b="0" i="0" dirty="0">
                <a:solidFill>
                  <a:srgbClr val="161616"/>
                </a:solidFill>
                <a:effectLst/>
                <a:latin typeface="inherit"/>
              </a:rPr>
              <a:t>Business-to-business (B2B) integration is the automation of business processes and communication between two or more organizations. </a:t>
            </a:r>
          </a:p>
          <a:p>
            <a:pPr algn="just" fontAlgn="base"/>
            <a:r>
              <a:rPr lang="en-US" b="0" i="0" dirty="0">
                <a:solidFill>
                  <a:srgbClr val="161616"/>
                </a:solidFill>
                <a:effectLst/>
                <a:latin typeface="inherit"/>
              </a:rPr>
              <a:t>It allows them to work and trade more effectively with their customers, suppliers and business partners by automating key business processes. </a:t>
            </a:r>
          </a:p>
          <a:p>
            <a:pPr algn="just" fontAlgn="base"/>
            <a:r>
              <a:rPr lang="en-US" b="0" i="0" dirty="0">
                <a:solidFill>
                  <a:srgbClr val="161616"/>
                </a:solidFill>
                <a:effectLst/>
                <a:latin typeface="inherit"/>
              </a:rPr>
              <a:t>B2B integration software provides the architecture needed to digitize information and quickly route it through an organization’s trading ecosystem.</a:t>
            </a:r>
          </a:p>
          <a:p>
            <a:pPr algn="just" fontAlgn="base"/>
            <a:r>
              <a:rPr lang="en-US" b="0" i="0" dirty="0">
                <a:solidFill>
                  <a:srgbClr val="161616"/>
                </a:solidFill>
                <a:effectLst/>
                <a:latin typeface="inherit"/>
              </a:rPr>
              <a:t> </a:t>
            </a:r>
          </a:p>
          <a:p>
            <a:pPr algn="just"/>
            <a:endParaRPr lang="en-IN" dirty="0"/>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23-03-2023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245765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a:xfrm>
            <a:off x="770823" y="136525"/>
            <a:ext cx="10515600" cy="1325563"/>
          </a:xfrm>
        </p:spPr>
        <p:txBody>
          <a:bodyPr/>
          <a:lstStyle/>
          <a:p>
            <a:r>
              <a:rPr lang="en-US" dirty="0">
                <a:solidFill>
                  <a:srgbClr val="FF0000"/>
                </a:solidFill>
              </a:rPr>
              <a:t>What is a B2B integration platform?</a:t>
            </a:r>
            <a:br>
              <a:rPr lang="en-US"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a:xfrm>
            <a:off x="838200" y="1636295"/>
            <a:ext cx="10515600" cy="4540668"/>
          </a:xfrm>
        </p:spPr>
        <p:txBody>
          <a:bodyPr>
            <a:normAutofit fontScale="92500"/>
          </a:bodyPr>
          <a:lstStyle/>
          <a:p>
            <a:pPr algn="just"/>
            <a:r>
              <a:rPr lang="en-US" sz="3200" dirty="0"/>
              <a:t>A B2B integration platform helps companies integrate all their complex B2B and electronic data interchange (EDI) processes across their partner communities in a single gateway. </a:t>
            </a:r>
          </a:p>
          <a:p>
            <a:pPr algn="just"/>
            <a:r>
              <a:rPr lang="en-US" sz="3200" dirty="0"/>
              <a:t>The platform collects data from source applications, translates the data into standardized formats and then sends the documents to the business partner using the appropriate transport protocol. </a:t>
            </a:r>
          </a:p>
          <a:p>
            <a:pPr algn="just"/>
            <a:r>
              <a:rPr lang="en-US" sz="3200" dirty="0"/>
              <a:t>B2B integration software is available for on-premises use or integration services can be accessed through hosted cloud services</a:t>
            </a:r>
            <a:r>
              <a:rPr lang="en-US" dirty="0"/>
              <a:t>.</a:t>
            </a:r>
          </a:p>
          <a:p>
            <a:endParaRPr lang="en-US" dirty="0"/>
          </a:p>
          <a:p>
            <a:endParaRPr lang="en-US" dirty="0"/>
          </a:p>
          <a:p>
            <a:endParaRPr lang="en-IN" dirty="0"/>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23-03-2023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98866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16C3-53F9-6CB5-3EB7-0910D72FC055}"/>
              </a:ext>
            </a:extLst>
          </p:cNvPr>
          <p:cNvSpPr>
            <a:spLocks noGrp="1"/>
          </p:cNvSpPr>
          <p:nvPr>
            <p:ph type="title"/>
          </p:nvPr>
        </p:nvSpPr>
        <p:spPr/>
        <p:txBody>
          <a:bodyPr/>
          <a:lstStyle/>
          <a:p>
            <a:r>
              <a:rPr lang="en-US" b="0" i="0" dirty="0">
                <a:solidFill>
                  <a:srgbClr val="161616"/>
                </a:solidFill>
                <a:effectLst/>
                <a:latin typeface="IBM Plex Sans" panose="020B0503050203000203" pitchFamily="34" charset="0"/>
              </a:rPr>
              <a:t>Why is B2B integration important?</a:t>
            </a:r>
            <a:endParaRPr lang="en-IN" dirty="0"/>
          </a:p>
        </p:txBody>
      </p:sp>
      <p:sp>
        <p:nvSpPr>
          <p:cNvPr id="3" name="Content Placeholder 2">
            <a:extLst>
              <a:ext uri="{FF2B5EF4-FFF2-40B4-BE49-F238E27FC236}">
                <a16:creationId xmlns:a16="http://schemas.microsoft.com/office/drawing/2014/main" id="{018FBF21-5C10-19EB-E131-6F9D04263941}"/>
              </a:ext>
            </a:extLst>
          </p:cNvPr>
          <p:cNvSpPr>
            <a:spLocks noGrp="1"/>
          </p:cNvSpPr>
          <p:nvPr>
            <p:ph idx="1"/>
          </p:nvPr>
        </p:nvSpPr>
        <p:spPr/>
        <p:txBody>
          <a:bodyPr>
            <a:normAutofit lnSpcReduction="10000"/>
          </a:bodyPr>
          <a:lstStyle/>
          <a:p>
            <a:pPr algn="just"/>
            <a:r>
              <a:rPr lang="en-US" b="0" i="0" dirty="0">
                <a:solidFill>
                  <a:srgbClr val="161616"/>
                </a:solidFill>
                <a:effectLst/>
                <a:latin typeface="IBM Plex Sans" panose="020B0503050203000203" pitchFamily="34" charset="0"/>
              </a:rPr>
              <a:t>Digitalization is pushing partner and customer expectations. Organizations are finding that slow, inefficient, error-prone manual processing of information is not sustainable in a digitally-connected world. And every business has its own mix of systems and applications for exchanging files and messages with partners. Disparate technologies make it difficult to communicate.</a:t>
            </a:r>
          </a:p>
          <a:p>
            <a:pPr algn="just"/>
            <a:r>
              <a:rPr lang="en-US" b="0" i="0" dirty="0">
                <a:solidFill>
                  <a:srgbClr val="00B050"/>
                </a:solidFill>
                <a:effectLst/>
                <a:latin typeface="IBM Plex Sans" panose="020B0503050203000203" pitchFamily="34" charset="0"/>
              </a:rPr>
              <a:t>With the right B2B tools, organizations can digitally connect and communicate quickly and reliably. This can reduce the time it takes to get new products and services to market and help companies achieve the nimbleness and agility they need to compete.</a:t>
            </a:r>
            <a:endParaRPr lang="en-IN" dirty="0">
              <a:solidFill>
                <a:srgbClr val="00B050"/>
              </a:solidFill>
            </a:endParaRPr>
          </a:p>
        </p:txBody>
      </p:sp>
      <p:sp>
        <p:nvSpPr>
          <p:cNvPr id="4" name="Date Placeholder 3">
            <a:extLst>
              <a:ext uri="{FF2B5EF4-FFF2-40B4-BE49-F238E27FC236}">
                <a16:creationId xmlns:a16="http://schemas.microsoft.com/office/drawing/2014/main" id="{80DB156C-4BD9-4037-9E2E-9C9E3E327B6F}"/>
              </a:ext>
            </a:extLst>
          </p:cNvPr>
          <p:cNvSpPr>
            <a:spLocks noGrp="1"/>
          </p:cNvSpPr>
          <p:nvPr>
            <p:ph type="dt" sz="half" idx="10"/>
          </p:nvPr>
        </p:nvSpPr>
        <p:spPr/>
        <p:txBody>
          <a:bodyPr/>
          <a:lstStyle/>
          <a:p>
            <a:fld id="{CFC4633F-8E0A-4500-AB07-D2462A88D998}" type="datetime1">
              <a:rPr lang="en-IN" smtClean="0"/>
              <a:t>23-03-2023</a:t>
            </a:fld>
            <a:endParaRPr lang="en-IN"/>
          </a:p>
        </p:txBody>
      </p:sp>
      <p:sp>
        <p:nvSpPr>
          <p:cNvPr id="5" name="Footer Placeholder 4">
            <a:extLst>
              <a:ext uri="{FF2B5EF4-FFF2-40B4-BE49-F238E27FC236}">
                <a16:creationId xmlns:a16="http://schemas.microsoft.com/office/drawing/2014/main" id="{20C04BB3-742E-6A35-96AE-CD53279CF721}"/>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669830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p:txBody>
          <a:bodyPr/>
          <a:lstStyle/>
          <a:p>
            <a:r>
              <a:rPr lang="en-US" b="0" i="0" dirty="0">
                <a:solidFill>
                  <a:srgbClr val="161616"/>
                </a:solidFill>
                <a:effectLst/>
                <a:latin typeface="IBM Plex Sans" panose="020B0503050203000203" pitchFamily="34" charset="0"/>
              </a:rPr>
              <a:t>Key capabilities of B2B integration</a:t>
            </a:r>
            <a:br>
              <a:rPr lang="en-US" b="0" i="0" dirty="0">
                <a:solidFill>
                  <a:srgbClr val="161616"/>
                </a:solidFill>
                <a:effectLst/>
                <a:latin typeface="IBM Plex Sans" panose="020B0503050203000203" pitchFamily="34" charset="0"/>
              </a:rPr>
            </a:br>
            <a:endParaRPr lang="en-IN" dirty="0"/>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a:xfrm>
            <a:off x="838200" y="1479115"/>
            <a:ext cx="9730339" cy="4351338"/>
          </a:xfrm>
        </p:spPr>
        <p:txBody>
          <a:bodyPr/>
          <a:lstStyle/>
          <a:p>
            <a:pPr algn="l" fontAlgn="base"/>
            <a:r>
              <a:rPr lang="en-US" b="1" i="0" dirty="0">
                <a:solidFill>
                  <a:srgbClr val="161616"/>
                </a:solidFill>
                <a:effectLst/>
                <a:latin typeface="IBM Plex Sans" panose="020B0503050203000203" pitchFamily="34" charset="0"/>
              </a:rPr>
              <a:t>Communications adapters</a:t>
            </a:r>
          </a:p>
          <a:p>
            <a:pPr marL="0" indent="0" algn="just" fontAlgn="base">
              <a:buNone/>
            </a:pPr>
            <a:r>
              <a:rPr lang="en-US" b="0" i="0" dirty="0">
                <a:solidFill>
                  <a:srgbClr val="161616"/>
                </a:solidFill>
                <a:effectLst/>
                <a:latin typeface="inherit"/>
              </a:rPr>
              <a:t>Never say no to an onboarding request. Supports security-rich internet communications protocols, including AS2, SFTP, MQ, HTTP, </a:t>
            </a:r>
            <a:r>
              <a:rPr lang="en-US" b="0" i="0" dirty="0" err="1">
                <a:solidFill>
                  <a:srgbClr val="161616"/>
                </a:solidFill>
                <a:effectLst/>
                <a:latin typeface="inherit"/>
              </a:rPr>
              <a:t>Connect:Direct</a:t>
            </a:r>
            <a:r>
              <a:rPr lang="en-US" b="0" i="0" dirty="0">
                <a:solidFill>
                  <a:srgbClr val="161616"/>
                </a:solidFill>
                <a:effectLst/>
                <a:latin typeface="inherit"/>
              </a:rPr>
              <a:t> and others.</a:t>
            </a:r>
          </a:p>
          <a:p>
            <a:pPr algn="l" fontAlgn="base"/>
            <a:r>
              <a:rPr lang="en-US" b="1" i="0" dirty="0">
                <a:solidFill>
                  <a:srgbClr val="161616"/>
                </a:solidFill>
                <a:effectLst/>
                <a:latin typeface="IBM Plex Sans" panose="020B0503050203000203" pitchFamily="34" charset="0"/>
              </a:rPr>
              <a:t>Application integration</a:t>
            </a:r>
          </a:p>
          <a:p>
            <a:pPr marL="0" indent="0" algn="just" fontAlgn="base">
              <a:buNone/>
            </a:pPr>
            <a:r>
              <a:rPr lang="en-US" b="0" i="0" dirty="0">
                <a:solidFill>
                  <a:srgbClr val="161616"/>
                </a:solidFill>
                <a:effectLst/>
                <a:latin typeface="inherit"/>
              </a:rPr>
              <a:t>Includes adapters to connect to back-end systems, including databases, SAP as well as cloud object storage with AWS S3 Client Adapter.</a:t>
            </a:r>
          </a:p>
          <a:p>
            <a:endParaRPr lang="en-IN" dirty="0"/>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23-03-2023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616403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a:xfrm>
            <a:off x="722697" y="872724"/>
            <a:ext cx="10515600" cy="4613676"/>
          </a:xfrm>
        </p:spPr>
        <p:txBody>
          <a:bodyPr>
            <a:normAutofit/>
          </a:bodyPr>
          <a:lstStyle/>
          <a:p>
            <a:pPr algn="just" fontAlgn="base"/>
            <a:r>
              <a:rPr lang="en-US" b="1" i="0" dirty="0">
                <a:solidFill>
                  <a:srgbClr val="161616"/>
                </a:solidFill>
                <a:effectLst/>
                <a:latin typeface="IBM Plex Sans" panose="020B0503050203000203" pitchFamily="34" charset="0"/>
              </a:rPr>
              <a:t>Translation engine</a:t>
            </a:r>
          </a:p>
          <a:p>
            <a:pPr marL="0" indent="0" algn="just" fontAlgn="base">
              <a:buNone/>
            </a:pPr>
            <a:r>
              <a:rPr lang="en-US" b="0" i="0" dirty="0">
                <a:solidFill>
                  <a:srgbClr val="161616"/>
                </a:solidFill>
                <a:effectLst/>
                <a:latin typeface="inherit"/>
              </a:rPr>
              <a:t>Powerful any-to-any transformation. Converts documents from one format to another.</a:t>
            </a:r>
          </a:p>
          <a:p>
            <a:pPr algn="just" fontAlgn="base"/>
            <a:r>
              <a:rPr lang="en-US" b="1" i="0" dirty="0">
                <a:solidFill>
                  <a:srgbClr val="161616"/>
                </a:solidFill>
                <a:effectLst/>
                <a:latin typeface="IBM Plex Sans" panose="020B0503050203000203" pitchFamily="34" charset="0"/>
              </a:rPr>
              <a:t>Mapping software</a:t>
            </a:r>
          </a:p>
          <a:p>
            <a:pPr marL="0" indent="0" algn="just" fontAlgn="base">
              <a:buNone/>
            </a:pPr>
            <a:r>
              <a:rPr lang="en-US" b="0" i="0" dirty="0">
                <a:solidFill>
                  <a:srgbClr val="161616"/>
                </a:solidFill>
                <a:effectLst/>
                <a:latin typeface="inherit"/>
              </a:rPr>
              <a:t>Enables the visualization of data fields and shows the relationships between documents.</a:t>
            </a:r>
          </a:p>
          <a:p>
            <a:pPr algn="just" fontAlgn="base"/>
            <a:r>
              <a:rPr lang="en-US" b="1" i="0" dirty="0">
                <a:solidFill>
                  <a:srgbClr val="161616"/>
                </a:solidFill>
                <a:effectLst/>
                <a:latin typeface="IBM Plex Sans" panose="020B0503050203000203" pitchFamily="34" charset="0"/>
              </a:rPr>
              <a:t>Message tracking and reporting</a:t>
            </a:r>
          </a:p>
          <a:p>
            <a:pPr marL="0" indent="0" algn="just" fontAlgn="base">
              <a:buNone/>
            </a:pPr>
            <a:r>
              <a:rPr lang="en-US" b="0" i="0" dirty="0">
                <a:solidFill>
                  <a:srgbClr val="161616"/>
                </a:solidFill>
                <a:effectLst/>
                <a:latin typeface="inherit"/>
              </a:rPr>
              <a:t>Provides event management and reporting, auditing in centralized dashboards that can enable you to extend real-time activity and status information to your system administrators and your partners.</a:t>
            </a:r>
          </a:p>
          <a:p>
            <a:pPr marL="0" indent="0" algn="just" fontAlgn="base">
              <a:buNone/>
            </a:pPr>
            <a:endParaRPr lang="en-US" b="0" i="0" dirty="0">
              <a:solidFill>
                <a:srgbClr val="161616"/>
              </a:solidFill>
              <a:effectLst/>
              <a:latin typeface="inherit"/>
            </a:endParaRPr>
          </a:p>
          <a:p>
            <a:pPr algn="just"/>
            <a:endParaRPr lang="en-IN" dirty="0"/>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23-03-2023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39526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16C3-53F9-6CB5-3EB7-0910D72FC0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8FBF21-5C10-19EB-E131-6F9D04263941}"/>
              </a:ext>
            </a:extLst>
          </p:cNvPr>
          <p:cNvSpPr>
            <a:spLocks noGrp="1"/>
          </p:cNvSpPr>
          <p:nvPr>
            <p:ph idx="1"/>
          </p:nvPr>
        </p:nvSpPr>
        <p:spPr/>
        <p:txBody>
          <a:bodyPr/>
          <a:lstStyle/>
          <a:p>
            <a:pPr algn="l" fontAlgn="base"/>
            <a:r>
              <a:rPr lang="en-US" b="1" i="0" dirty="0">
                <a:solidFill>
                  <a:srgbClr val="161616"/>
                </a:solidFill>
                <a:effectLst/>
                <a:latin typeface="IBM Plex Sans" panose="020B0503050203000203" pitchFamily="34" charset="0"/>
              </a:rPr>
              <a:t>Encryption</a:t>
            </a:r>
          </a:p>
          <a:p>
            <a:pPr marL="0" indent="0" algn="l" fontAlgn="base">
              <a:buNone/>
            </a:pPr>
            <a:r>
              <a:rPr lang="en-US" b="0" i="0" dirty="0">
                <a:solidFill>
                  <a:srgbClr val="161616"/>
                </a:solidFill>
                <a:effectLst/>
                <a:latin typeface="inherit"/>
              </a:rPr>
              <a:t>Encrypt data at rest or in motion. Robust certificate management including support of modern ciphers and algorithms.</a:t>
            </a:r>
          </a:p>
          <a:p>
            <a:pPr algn="l" fontAlgn="base"/>
            <a:r>
              <a:rPr lang="en-US" b="1" i="0" dirty="0">
                <a:solidFill>
                  <a:srgbClr val="161616"/>
                </a:solidFill>
                <a:effectLst/>
                <a:latin typeface="IBM Plex Sans" panose="020B0503050203000203" pitchFamily="34" charset="0"/>
              </a:rPr>
              <a:t>Data validation</a:t>
            </a:r>
          </a:p>
          <a:p>
            <a:pPr marL="0" indent="0" algn="l" fontAlgn="base">
              <a:buNone/>
            </a:pPr>
            <a:r>
              <a:rPr lang="en-US" b="0" i="0" dirty="0">
                <a:solidFill>
                  <a:srgbClr val="161616"/>
                </a:solidFill>
                <a:effectLst/>
                <a:latin typeface="inherit"/>
              </a:rPr>
              <a:t>Applies business rules with graphical business process modeling to the information being sent to identify any errors.</a:t>
            </a:r>
          </a:p>
          <a:p>
            <a:pPr algn="l" fontAlgn="base"/>
            <a:r>
              <a:rPr lang="en-US" b="1" i="0" dirty="0">
                <a:solidFill>
                  <a:srgbClr val="161616"/>
                </a:solidFill>
                <a:effectLst/>
                <a:latin typeface="IBM Plex Sans" panose="020B0503050203000203" pitchFamily="34" charset="0"/>
              </a:rPr>
              <a:t>Compression</a:t>
            </a:r>
          </a:p>
          <a:p>
            <a:pPr marL="0" indent="0" algn="l" fontAlgn="base">
              <a:buNone/>
            </a:pPr>
            <a:r>
              <a:rPr lang="en-US" b="0" i="0" dirty="0">
                <a:solidFill>
                  <a:srgbClr val="161616"/>
                </a:solidFill>
                <a:effectLst/>
                <a:latin typeface="inherit"/>
              </a:rPr>
              <a:t>Allows big files to be sent faster. Features include any-size file and message transfer.</a:t>
            </a:r>
          </a:p>
          <a:p>
            <a:endParaRPr lang="en-IN" dirty="0"/>
          </a:p>
        </p:txBody>
      </p:sp>
      <p:sp>
        <p:nvSpPr>
          <p:cNvPr id="4" name="Date Placeholder 3">
            <a:extLst>
              <a:ext uri="{FF2B5EF4-FFF2-40B4-BE49-F238E27FC236}">
                <a16:creationId xmlns:a16="http://schemas.microsoft.com/office/drawing/2014/main" id="{80DB156C-4BD9-4037-9E2E-9C9E3E327B6F}"/>
              </a:ext>
            </a:extLst>
          </p:cNvPr>
          <p:cNvSpPr>
            <a:spLocks noGrp="1"/>
          </p:cNvSpPr>
          <p:nvPr>
            <p:ph type="dt" sz="half" idx="10"/>
          </p:nvPr>
        </p:nvSpPr>
        <p:spPr/>
        <p:txBody>
          <a:bodyPr/>
          <a:lstStyle/>
          <a:p>
            <a:fld id="{CFC4633F-8E0A-4500-AB07-D2462A88D998}" type="datetime1">
              <a:rPr lang="en-IN" smtClean="0"/>
              <a:t>23-03-2023</a:t>
            </a:fld>
            <a:endParaRPr lang="en-IN"/>
          </a:p>
        </p:txBody>
      </p:sp>
      <p:sp>
        <p:nvSpPr>
          <p:cNvPr id="5" name="Footer Placeholder 4">
            <a:extLst>
              <a:ext uri="{FF2B5EF4-FFF2-40B4-BE49-F238E27FC236}">
                <a16:creationId xmlns:a16="http://schemas.microsoft.com/office/drawing/2014/main" id="{20C04BB3-742E-6A35-96AE-CD53279CF721}"/>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431148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23-03-2023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923927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23-03-2023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377060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2705</TotalTime>
  <Words>639</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Abadi</vt:lpstr>
      <vt:lpstr>Arial</vt:lpstr>
      <vt:lpstr>Calibri</vt:lpstr>
      <vt:lpstr>Calibri Light</vt:lpstr>
      <vt:lpstr>erdana</vt:lpstr>
      <vt:lpstr>IBM Plex Sans</vt:lpstr>
      <vt:lpstr>inherit</vt:lpstr>
      <vt:lpstr>Poppins</vt:lpstr>
      <vt:lpstr>Roboto</vt:lpstr>
      <vt:lpstr>Segoe UI</vt:lpstr>
      <vt:lpstr>sofia-pro</vt:lpstr>
      <vt:lpstr>Office Theme</vt:lpstr>
      <vt:lpstr>                </vt:lpstr>
      <vt:lpstr>What is B2B integration? </vt:lpstr>
      <vt:lpstr>What is a B2B integration platform? </vt:lpstr>
      <vt:lpstr>Why is B2B integration important?</vt:lpstr>
      <vt:lpstr>Key capabilities of B2B integration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Analyse Loops for Complexity Analysis of Algorithms</dc:title>
  <dc:creator>919937338277</dc:creator>
  <cp:lastModifiedBy>919937338277</cp:lastModifiedBy>
  <cp:revision>586</cp:revision>
  <dcterms:created xsi:type="dcterms:W3CDTF">2022-09-23T03:39:53Z</dcterms:created>
  <dcterms:modified xsi:type="dcterms:W3CDTF">2023-03-23T07:37:10Z</dcterms:modified>
</cp:coreProperties>
</file>