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91" r:id="rId3"/>
    <p:sldId id="292" r:id="rId4"/>
    <p:sldId id="293" r:id="rId5"/>
    <p:sldId id="294" r:id="rId6"/>
    <p:sldId id="295" r:id="rId7"/>
    <p:sldId id="305" r:id="rId8"/>
    <p:sldId id="304" r:id="rId9"/>
    <p:sldId id="303" r:id="rId10"/>
    <p:sldId id="296" r:id="rId11"/>
    <p:sldId id="297" r:id="rId12"/>
    <p:sldId id="298" r:id="rId13"/>
    <p:sldId id="299" r:id="rId14"/>
    <p:sldId id="300" r:id="rId15"/>
    <p:sldId id="301" r:id="rId16"/>
    <p:sldId id="302" r:id="rId17"/>
    <p:sldId id="290"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44" autoAdjust="0"/>
    <p:restoredTop sz="94660"/>
  </p:normalViewPr>
  <p:slideViewPr>
    <p:cSldViewPr snapToGrid="0">
      <p:cViewPr varScale="1">
        <p:scale>
          <a:sx n="66" d="100"/>
          <a:sy n="66" d="100"/>
        </p:scale>
        <p:origin x="62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C20B0D-68F9-43ED-9A04-E139A95C8259}" type="datetimeFigureOut">
              <a:rPr lang="en-IN" smtClean="0"/>
              <a:t>01-03-2023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2955E9-B37E-4F37-A9DB-A496C49041DA}" type="slidenum">
              <a:rPr lang="en-IN" smtClean="0"/>
              <a:t>‹#›</a:t>
            </a:fld>
            <a:endParaRPr lang="en-IN"/>
          </a:p>
        </p:txBody>
      </p:sp>
    </p:spTree>
    <p:extLst>
      <p:ext uri="{BB962C8B-B14F-4D97-AF65-F5344CB8AC3E}">
        <p14:creationId xmlns:p14="http://schemas.microsoft.com/office/powerpoint/2010/main" val="2705392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3EE33-748C-CB76-0F71-A97E3E519B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9B14CF4-2ECE-966E-3909-3CBCFA9839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2FC776F-3D04-7740-0F66-3609F793E10B}"/>
              </a:ext>
            </a:extLst>
          </p:cNvPr>
          <p:cNvSpPr>
            <a:spLocks noGrp="1"/>
          </p:cNvSpPr>
          <p:nvPr>
            <p:ph type="dt" sz="half" idx="10"/>
          </p:nvPr>
        </p:nvSpPr>
        <p:spPr/>
        <p:txBody>
          <a:bodyPr/>
          <a:lstStyle/>
          <a:p>
            <a:fld id="{D12E2D28-6817-437D-A3F9-0AC000A9B86E}" type="datetime1">
              <a:rPr lang="en-IN" smtClean="0"/>
              <a:t>01-03-2023</a:t>
            </a:fld>
            <a:endParaRPr lang="en-IN"/>
          </a:p>
        </p:txBody>
      </p:sp>
      <p:sp>
        <p:nvSpPr>
          <p:cNvPr id="5" name="Footer Placeholder 4">
            <a:extLst>
              <a:ext uri="{FF2B5EF4-FFF2-40B4-BE49-F238E27FC236}">
                <a16:creationId xmlns:a16="http://schemas.microsoft.com/office/drawing/2014/main" id="{1CEAA191-1C5B-64BC-0BED-56F4A2F2B3B1}"/>
              </a:ext>
            </a:extLst>
          </p:cNvPr>
          <p:cNvSpPr>
            <a:spLocks noGrp="1"/>
          </p:cNvSpPr>
          <p:nvPr>
            <p:ph type="ftr" sz="quarter" idx="11"/>
          </p:nvPr>
        </p:nvSpPr>
        <p:spPr/>
        <p:txBody>
          <a:bodyPr/>
          <a:lstStyle/>
          <a:p>
            <a:r>
              <a:rPr lang="en-US"/>
              <a:t>Vardhaman College of Engineering(Autonomous), Hyderabad</a:t>
            </a:r>
            <a:endParaRPr lang="en-IN"/>
          </a:p>
        </p:txBody>
      </p:sp>
      <p:sp>
        <p:nvSpPr>
          <p:cNvPr id="6" name="Slide Number Placeholder 5">
            <a:extLst>
              <a:ext uri="{FF2B5EF4-FFF2-40B4-BE49-F238E27FC236}">
                <a16:creationId xmlns:a16="http://schemas.microsoft.com/office/drawing/2014/main" id="{EC74C213-B380-77B9-7E0B-D8103ABD587B}"/>
              </a:ext>
            </a:extLst>
          </p:cNvPr>
          <p:cNvSpPr>
            <a:spLocks noGrp="1"/>
          </p:cNvSpPr>
          <p:nvPr>
            <p:ph type="sldNum" sz="quarter" idx="12"/>
          </p:nvPr>
        </p:nvSpPr>
        <p:spPr/>
        <p:txBody>
          <a:bodyPr/>
          <a:lstStyle/>
          <a:p>
            <a:fld id="{599CA948-76CD-45A4-B7DF-48E0AFCB0770}" type="slidenum">
              <a:rPr lang="en-IN" smtClean="0"/>
              <a:t>‹#›</a:t>
            </a:fld>
            <a:endParaRPr lang="en-IN"/>
          </a:p>
        </p:txBody>
      </p:sp>
    </p:spTree>
    <p:extLst>
      <p:ext uri="{BB962C8B-B14F-4D97-AF65-F5344CB8AC3E}">
        <p14:creationId xmlns:p14="http://schemas.microsoft.com/office/powerpoint/2010/main" val="2114043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9F6D9-ADB3-3ED4-7D88-6DF6DEFA25A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B2E9991-A86B-4E89-126F-73A978129F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60239E-BC66-BBF9-0314-E77711DAD12D}"/>
              </a:ext>
            </a:extLst>
          </p:cNvPr>
          <p:cNvSpPr>
            <a:spLocks noGrp="1"/>
          </p:cNvSpPr>
          <p:nvPr>
            <p:ph type="dt" sz="half" idx="10"/>
          </p:nvPr>
        </p:nvSpPr>
        <p:spPr/>
        <p:txBody>
          <a:bodyPr/>
          <a:lstStyle/>
          <a:p>
            <a:fld id="{CB4C7B90-A3C9-437F-AB3C-CC8FA40424F5}" type="datetime1">
              <a:rPr lang="en-IN" smtClean="0"/>
              <a:t>01-03-2023</a:t>
            </a:fld>
            <a:endParaRPr lang="en-IN"/>
          </a:p>
        </p:txBody>
      </p:sp>
      <p:sp>
        <p:nvSpPr>
          <p:cNvPr id="5" name="Footer Placeholder 4">
            <a:extLst>
              <a:ext uri="{FF2B5EF4-FFF2-40B4-BE49-F238E27FC236}">
                <a16:creationId xmlns:a16="http://schemas.microsoft.com/office/drawing/2014/main" id="{A828E379-423C-F4BA-0483-B534B5790405}"/>
              </a:ext>
            </a:extLst>
          </p:cNvPr>
          <p:cNvSpPr>
            <a:spLocks noGrp="1"/>
          </p:cNvSpPr>
          <p:nvPr>
            <p:ph type="ftr" sz="quarter" idx="11"/>
          </p:nvPr>
        </p:nvSpPr>
        <p:spPr/>
        <p:txBody>
          <a:bodyPr/>
          <a:lstStyle/>
          <a:p>
            <a:r>
              <a:rPr lang="en-US"/>
              <a:t>Vardhaman College of Engineering(Autonomous), Hyderabad</a:t>
            </a:r>
            <a:endParaRPr lang="en-IN"/>
          </a:p>
        </p:txBody>
      </p:sp>
      <p:sp>
        <p:nvSpPr>
          <p:cNvPr id="6" name="Slide Number Placeholder 5">
            <a:extLst>
              <a:ext uri="{FF2B5EF4-FFF2-40B4-BE49-F238E27FC236}">
                <a16:creationId xmlns:a16="http://schemas.microsoft.com/office/drawing/2014/main" id="{46218E47-A91E-F1BE-547C-7E48BF05A6F8}"/>
              </a:ext>
            </a:extLst>
          </p:cNvPr>
          <p:cNvSpPr>
            <a:spLocks noGrp="1"/>
          </p:cNvSpPr>
          <p:nvPr>
            <p:ph type="sldNum" sz="quarter" idx="12"/>
          </p:nvPr>
        </p:nvSpPr>
        <p:spPr/>
        <p:txBody>
          <a:bodyPr/>
          <a:lstStyle/>
          <a:p>
            <a:fld id="{599CA948-76CD-45A4-B7DF-48E0AFCB0770}" type="slidenum">
              <a:rPr lang="en-IN" smtClean="0"/>
              <a:t>‹#›</a:t>
            </a:fld>
            <a:endParaRPr lang="en-IN"/>
          </a:p>
        </p:txBody>
      </p:sp>
    </p:spTree>
    <p:extLst>
      <p:ext uri="{BB962C8B-B14F-4D97-AF65-F5344CB8AC3E}">
        <p14:creationId xmlns:p14="http://schemas.microsoft.com/office/powerpoint/2010/main" val="968210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A90529-3E9F-88C7-BF73-8E5C6BC2C9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2F34101-9F78-D3EF-0E18-1D0617F105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5CA97F-7E8E-E40A-7387-1BBEC5C499FC}"/>
              </a:ext>
            </a:extLst>
          </p:cNvPr>
          <p:cNvSpPr>
            <a:spLocks noGrp="1"/>
          </p:cNvSpPr>
          <p:nvPr>
            <p:ph type="dt" sz="half" idx="10"/>
          </p:nvPr>
        </p:nvSpPr>
        <p:spPr/>
        <p:txBody>
          <a:bodyPr/>
          <a:lstStyle/>
          <a:p>
            <a:fld id="{AA3C2586-1F4C-41E8-A448-3F25E7960BF6}" type="datetime1">
              <a:rPr lang="en-IN" smtClean="0"/>
              <a:t>01-03-2023</a:t>
            </a:fld>
            <a:endParaRPr lang="en-IN"/>
          </a:p>
        </p:txBody>
      </p:sp>
      <p:sp>
        <p:nvSpPr>
          <p:cNvPr id="5" name="Footer Placeholder 4">
            <a:extLst>
              <a:ext uri="{FF2B5EF4-FFF2-40B4-BE49-F238E27FC236}">
                <a16:creationId xmlns:a16="http://schemas.microsoft.com/office/drawing/2014/main" id="{86940210-274C-BEA0-7A52-741F46807461}"/>
              </a:ext>
            </a:extLst>
          </p:cNvPr>
          <p:cNvSpPr>
            <a:spLocks noGrp="1"/>
          </p:cNvSpPr>
          <p:nvPr>
            <p:ph type="ftr" sz="quarter" idx="11"/>
          </p:nvPr>
        </p:nvSpPr>
        <p:spPr/>
        <p:txBody>
          <a:bodyPr/>
          <a:lstStyle/>
          <a:p>
            <a:r>
              <a:rPr lang="en-US"/>
              <a:t>Vardhaman College of Engineering(Autonomous), Hyderabad</a:t>
            </a:r>
            <a:endParaRPr lang="en-IN"/>
          </a:p>
        </p:txBody>
      </p:sp>
      <p:sp>
        <p:nvSpPr>
          <p:cNvPr id="6" name="Slide Number Placeholder 5">
            <a:extLst>
              <a:ext uri="{FF2B5EF4-FFF2-40B4-BE49-F238E27FC236}">
                <a16:creationId xmlns:a16="http://schemas.microsoft.com/office/drawing/2014/main" id="{CEA00BB9-F05C-08EE-9942-F0EB51837E9A}"/>
              </a:ext>
            </a:extLst>
          </p:cNvPr>
          <p:cNvSpPr>
            <a:spLocks noGrp="1"/>
          </p:cNvSpPr>
          <p:nvPr>
            <p:ph type="sldNum" sz="quarter" idx="12"/>
          </p:nvPr>
        </p:nvSpPr>
        <p:spPr/>
        <p:txBody>
          <a:bodyPr/>
          <a:lstStyle/>
          <a:p>
            <a:fld id="{599CA948-76CD-45A4-B7DF-48E0AFCB0770}" type="slidenum">
              <a:rPr lang="en-IN" smtClean="0"/>
              <a:t>‹#›</a:t>
            </a:fld>
            <a:endParaRPr lang="en-IN"/>
          </a:p>
        </p:txBody>
      </p:sp>
    </p:spTree>
    <p:extLst>
      <p:ext uri="{BB962C8B-B14F-4D97-AF65-F5344CB8AC3E}">
        <p14:creationId xmlns:p14="http://schemas.microsoft.com/office/powerpoint/2010/main" val="659098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63ADC-F3B0-1497-81DE-6A1645C53BC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E4C155-70E1-BDB5-7E68-15261A5566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4072DF-E16F-54CC-E807-ABED77A796CE}"/>
              </a:ext>
            </a:extLst>
          </p:cNvPr>
          <p:cNvSpPr>
            <a:spLocks noGrp="1"/>
          </p:cNvSpPr>
          <p:nvPr>
            <p:ph type="dt" sz="half" idx="10"/>
          </p:nvPr>
        </p:nvSpPr>
        <p:spPr/>
        <p:txBody>
          <a:bodyPr/>
          <a:lstStyle/>
          <a:p>
            <a:fld id="{CFC4633F-8E0A-4500-AB07-D2462A88D998}" type="datetime1">
              <a:rPr lang="en-IN" smtClean="0"/>
              <a:t>01-03-2023</a:t>
            </a:fld>
            <a:endParaRPr lang="en-IN"/>
          </a:p>
        </p:txBody>
      </p:sp>
      <p:sp>
        <p:nvSpPr>
          <p:cNvPr id="5" name="Footer Placeholder 4">
            <a:extLst>
              <a:ext uri="{FF2B5EF4-FFF2-40B4-BE49-F238E27FC236}">
                <a16:creationId xmlns:a16="http://schemas.microsoft.com/office/drawing/2014/main" id="{B834CD5E-FC21-32E1-8F01-903F51F3DB58}"/>
              </a:ext>
            </a:extLst>
          </p:cNvPr>
          <p:cNvSpPr>
            <a:spLocks noGrp="1"/>
          </p:cNvSpPr>
          <p:nvPr>
            <p:ph type="ftr" sz="quarter" idx="11"/>
          </p:nvPr>
        </p:nvSpPr>
        <p:spPr/>
        <p:txBody>
          <a:bodyPr/>
          <a:lstStyle/>
          <a:p>
            <a:r>
              <a:rPr lang="en-US"/>
              <a:t>Vardhaman College of Engineering(Autonomous), Hyderabad</a:t>
            </a:r>
            <a:endParaRPr lang="en-IN"/>
          </a:p>
        </p:txBody>
      </p:sp>
      <p:sp>
        <p:nvSpPr>
          <p:cNvPr id="6" name="Slide Number Placeholder 5">
            <a:extLst>
              <a:ext uri="{FF2B5EF4-FFF2-40B4-BE49-F238E27FC236}">
                <a16:creationId xmlns:a16="http://schemas.microsoft.com/office/drawing/2014/main" id="{64F5BFBC-FA16-B535-6697-7D9E7E5B1638}"/>
              </a:ext>
            </a:extLst>
          </p:cNvPr>
          <p:cNvSpPr>
            <a:spLocks noGrp="1"/>
          </p:cNvSpPr>
          <p:nvPr>
            <p:ph type="sldNum" sz="quarter" idx="12"/>
          </p:nvPr>
        </p:nvSpPr>
        <p:spPr/>
        <p:txBody>
          <a:bodyPr/>
          <a:lstStyle/>
          <a:p>
            <a:fld id="{599CA948-76CD-45A4-B7DF-48E0AFCB0770}" type="slidenum">
              <a:rPr lang="en-IN" smtClean="0"/>
              <a:t>‹#›</a:t>
            </a:fld>
            <a:endParaRPr lang="en-IN"/>
          </a:p>
        </p:txBody>
      </p:sp>
    </p:spTree>
    <p:extLst>
      <p:ext uri="{BB962C8B-B14F-4D97-AF65-F5344CB8AC3E}">
        <p14:creationId xmlns:p14="http://schemas.microsoft.com/office/powerpoint/2010/main" val="1876775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1660A-6584-562F-3BB2-F4167382D0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5BC355B-382E-23C9-2D9E-2143901F23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3B4AEE-82B8-8AC6-9504-95C3B2A643BE}"/>
              </a:ext>
            </a:extLst>
          </p:cNvPr>
          <p:cNvSpPr>
            <a:spLocks noGrp="1"/>
          </p:cNvSpPr>
          <p:nvPr>
            <p:ph type="dt" sz="half" idx="10"/>
          </p:nvPr>
        </p:nvSpPr>
        <p:spPr/>
        <p:txBody>
          <a:bodyPr/>
          <a:lstStyle/>
          <a:p>
            <a:fld id="{DC299CD6-F3C0-488A-BBF0-43BF4F527108}" type="datetime1">
              <a:rPr lang="en-IN" smtClean="0"/>
              <a:t>01-03-2023</a:t>
            </a:fld>
            <a:endParaRPr lang="en-IN"/>
          </a:p>
        </p:txBody>
      </p:sp>
      <p:sp>
        <p:nvSpPr>
          <p:cNvPr id="5" name="Footer Placeholder 4">
            <a:extLst>
              <a:ext uri="{FF2B5EF4-FFF2-40B4-BE49-F238E27FC236}">
                <a16:creationId xmlns:a16="http://schemas.microsoft.com/office/drawing/2014/main" id="{9A13F76A-CFCD-AA5A-612A-8723F0EADA0D}"/>
              </a:ext>
            </a:extLst>
          </p:cNvPr>
          <p:cNvSpPr>
            <a:spLocks noGrp="1"/>
          </p:cNvSpPr>
          <p:nvPr>
            <p:ph type="ftr" sz="quarter" idx="11"/>
          </p:nvPr>
        </p:nvSpPr>
        <p:spPr/>
        <p:txBody>
          <a:bodyPr/>
          <a:lstStyle/>
          <a:p>
            <a:r>
              <a:rPr lang="en-US"/>
              <a:t>Vardhaman College of Engineering(Autonomous), Hyderabad</a:t>
            </a:r>
            <a:endParaRPr lang="en-IN"/>
          </a:p>
        </p:txBody>
      </p:sp>
      <p:sp>
        <p:nvSpPr>
          <p:cNvPr id="6" name="Slide Number Placeholder 5">
            <a:extLst>
              <a:ext uri="{FF2B5EF4-FFF2-40B4-BE49-F238E27FC236}">
                <a16:creationId xmlns:a16="http://schemas.microsoft.com/office/drawing/2014/main" id="{6872EEA8-5B8A-6772-232B-EAD83D60706A}"/>
              </a:ext>
            </a:extLst>
          </p:cNvPr>
          <p:cNvSpPr>
            <a:spLocks noGrp="1"/>
          </p:cNvSpPr>
          <p:nvPr>
            <p:ph type="sldNum" sz="quarter" idx="12"/>
          </p:nvPr>
        </p:nvSpPr>
        <p:spPr/>
        <p:txBody>
          <a:bodyPr/>
          <a:lstStyle/>
          <a:p>
            <a:fld id="{599CA948-76CD-45A4-B7DF-48E0AFCB0770}" type="slidenum">
              <a:rPr lang="en-IN" smtClean="0"/>
              <a:t>‹#›</a:t>
            </a:fld>
            <a:endParaRPr lang="en-IN"/>
          </a:p>
        </p:txBody>
      </p:sp>
    </p:spTree>
    <p:extLst>
      <p:ext uri="{BB962C8B-B14F-4D97-AF65-F5344CB8AC3E}">
        <p14:creationId xmlns:p14="http://schemas.microsoft.com/office/powerpoint/2010/main" val="335440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4F375-DA36-57B1-D2E0-7DBB54B836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7CA8C3-89A6-57D0-2CBA-54A7D854BC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95732FD-E909-D63E-B315-82FA3B0C81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401AC64-FF9F-B934-3466-DF66A41B5BD5}"/>
              </a:ext>
            </a:extLst>
          </p:cNvPr>
          <p:cNvSpPr>
            <a:spLocks noGrp="1"/>
          </p:cNvSpPr>
          <p:nvPr>
            <p:ph type="dt" sz="half" idx="10"/>
          </p:nvPr>
        </p:nvSpPr>
        <p:spPr/>
        <p:txBody>
          <a:bodyPr/>
          <a:lstStyle/>
          <a:p>
            <a:fld id="{3353D493-ABA8-426B-9821-5900120ED2F9}" type="datetime1">
              <a:rPr lang="en-IN" smtClean="0"/>
              <a:t>01-03-2023</a:t>
            </a:fld>
            <a:endParaRPr lang="en-IN"/>
          </a:p>
        </p:txBody>
      </p:sp>
      <p:sp>
        <p:nvSpPr>
          <p:cNvPr id="6" name="Footer Placeholder 5">
            <a:extLst>
              <a:ext uri="{FF2B5EF4-FFF2-40B4-BE49-F238E27FC236}">
                <a16:creationId xmlns:a16="http://schemas.microsoft.com/office/drawing/2014/main" id="{79AAB297-FDE1-A730-E88F-72B25CAD0847}"/>
              </a:ext>
            </a:extLst>
          </p:cNvPr>
          <p:cNvSpPr>
            <a:spLocks noGrp="1"/>
          </p:cNvSpPr>
          <p:nvPr>
            <p:ph type="ftr" sz="quarter" idx="11"/>
          </p:nvPr>
        </p:nvSpPr>
        <p:spPr/>
        <p:txBody>
          <a:bodyPr/>
          <a:lstStyle/>
          <a:p>
            <a:r>
              <a:rPr lang="en-US"/>
              <a:t>Vardhaman College of Engineering(Autonomous), Hyderabad</a:t>
            </a:r>
            <a:endParaRPr lang="en-IN"/>
          </a:p>
        </p:txBody>
      </p:sp>
      <p:sp>
        <p:nvSpPr>
          <p:cNvPr id="7" name="Slide Number Placeholder 6">
            <a:extLst>
              <a:ext uri="{FF2B5EF4-FFF2-40B4-BE49-F238E27FC236}">
                <a16:creationId xmlns:a16="http://schemas.microsoft.com/office/drawing/2014/main" id="{A64788DD-6656-ABBE-091D-31FCA25FB9C3}"/>
              </a:ext>
            </a:extLst>
          </p:cNvPr>
          <p:cNvSpPr>
            <a:spLocks noGrp="1"/>
          </p:cNvSpPr>
          <p:nvPr>
            <p:ph type="sldNum" sz="quarter" idx="12"/>
          </p:nvPr>
        </p:nvSpPr>
        <p:spPr/>
        <p:txBody>
          <a:bodyPr/>
          <a:lstStyle/>
          <a:p>
            <a:fld id="{599CA948-76CD-45A4-B7DF-48E0AFCB0770}" type="slidenum">
              <a:rPr lang="en-IN" smtClean="0"/>
              <a:t>‹#›</a:t>
            </a:fld>
            <a:endParaRPr lang="en-IN"/>
          </a:p>
        </p:txBody>
      </p:sp>
    </p:spTree>
    <p:extLst>
      <p:ext uri="{BB962C8B-B14F-4D97-AF65-F5344CB8AC3E}">
        <p14:creationId xmlns:p14="http://schemas.microsoft.com/office/powerpoint/2010/main" val="2713706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35FBC-DE4A-702D-6A8C-FBCD37E4BAA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690638E-5C28-1D73-E9A2-5B56340444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BF38B4-2010-8F75-BEB1-B6B5B9A638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3752695-1025-F5ED-E5C3-D0F684303C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2A8C09-CF84-8AA0-6DE4-9AB89A9792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A4D73DE-9F48-E0F1-11AD-CF4032A6B812}"/>
              </a:ext>
            </a:extLst>
          </p:cNvPr>
          <p:cNvSpPr>
            <a:spLocks noGrp="1"/>
          </p:cNvSpPr>
          <p:nvPr>
            <p:ph type="dt" sz="half" idx="10"/>
          </p:nvPr>
        </p:nvSpPr>
        <p:spPr/>
        <p:txBody>
          <a:bodyPr/>
          <a:lstStyle/>
          <a:p>
            <a:fld id="{A72483F6-14BC-4C75-A046-60F721151DE4}" type="datetime1">
              <a:rPr lang="en-IN" smtClean="0"/>
              <a:t>01-03-2023</a:t>
            </a:fld>
            <a:endParaRPr lang="en-IN"/>
          </a:p>
        </p:txBody>
      </p:sp>
      <p:sp>
        <p:nvSpPr>
          <p:cNvPr id="8" name="Footer Placeholder 7">
            <a:extLst>
              <a:ext uri="{FF2B5EF4-FFF2-40B4-BE49-F238E27FC236}">
                <a16:creationId xmlns:a16="http://schemas.microsoft.com/office/drawing/2014/main" id="{D503DAD1-D231-65B3-99A2-CE9F442B28D9}"/>
              </a:ext>
            </a:extLst>
          </p:cNvPr>
          <p:cNvSpPr>
            <a:spLocks noGrp="1"/>
          </p:cNvSpPr>
          <p:nvPr>
            <p:ph type="ftr" sz="quarter" idx="11"/>
          </p:nvPr>
        </p:nvSpPr>
        <p:spPr/>
        <p:txBody>
          <a:bodyPr/>
          <a:lstStyle/>
          <a:p>
            <a:r>
              <a:rPr lang="en-US"/>
              <a:t>Vardhaman College of Engineering(Autonomous), Hyderabad</a:t>
            </a:r>
            <a:endParaRPr lang="en-IN"/>
          </a:p>
        </p:txBody>
      </p:sp>
      <p:sp>
        <p:nvSpPr>
          <p:cNvPr id="9" name="Slide Number Placeholder 8">
            <a:extLst>
              <a:ext uri="{FF2B5EF4-FFF2-40B4-BE49-F238E27FC236}">
                <a16:creationId xmlns:a16="http://schemas.microsoft.com/office/drawing/2014/main" id="{E217F20B-2844-2B2D-0ED8-D2206B8F3425}"/>
              </a:ext>
            </a:extLst>
          </p:cNvPr>
          <p:cNvSpPr>
            <a:spLocks noGrp="1"/>
          </p:cNvSpPr>
          <p:nvPr>
            <p:ph type="sldNum" sz="quarter" idx="12"/>
          </p:nvPr>
        </p:nvSpPr>
        <p:spPr/>
        <p:txBody>
          <a:bodyPr/>
          <a:lstStyle/>
          <a:p>
            <a:fld id="{599CA948-76CD-45A4-B7DF-48E0AFCB0770}" type="slidenum">
              <a:rPr lang="en-IN" smtClean="0"/>
              <a:t>‹#›</a:t>
            </a:fld>
            <a:endParaRPr lang="en-IN"/>
          </a:p>
        </p:txBody>
      </p:sp>
    </p:spTree>
    <p:extLst>
      <p:ext uri="{BB962C8B-B14F-4D97-AF65-F5344CB8AC3E}">
        <p14:creationId xmlns:p14="http://schemas.microsoft.com/office/powerpoint/2010/main" val="2187314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E3CFB-AFA6-F9AA-8BC1-B98BCEC5FC0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FF93897-CDF1-0198-E19C-B6ADA1623B2F}"/>
              </a:ext>
            </a:extLst>
          </p:cNvPr>
          <p:cNvSpPr>
            <a:spLocks noGrp="1"/>
          </p:cNvSpPr>
          <p:nvPr>
            <p:ph type="dt" sz="half" idx="10"/>
          </p:nvPr>
        </p:nvSpPr>
        <p:spPr/>
        <p:txBody>
          <a:bodyPr/>
          <a:lstStyle/>
          <a:p>
            <a:fld id="{6905873B-D0ED-4460-98E3-A305CED2DDA1}" type="datetime1">
              <a:rPr lang="en-IN" smtClean="0"/>
              <a:t>01-03-2023</a:t>
            </a:fld>
            <a:endParaRPr lang="en-IN"/>
          </a:p>
        </p:txBody>
      </p:sp>
      <p:sp>
        <p:nvSpPr>
          <p:cNvPr id="4" name="Footer Placeholder 3">
            <a:extLst>
              <a:ext uri="{FF2B5EF4-FFF2-40B4-BE49-F238E27FC236}">
                <a16:creationId xmlns:a16="http://schemas.microsoft.com/office/drawing/2014/main" id="{766CABF1-8270-2408-D62B-09CA4A6203F4}"/>
              </a:ext>
            </a:extLst>
          </p:cNvPr>
          <p:cNvSpPr>
            <a:spLocks noGrp="1"/>
          </p:cNvSpPr>
          <p:nvPr>
            <p:ph type="ftr" sz="quarter" idx="11"/>
          </p:nvPr>
        </p:nvSpPr>
        <p:spPr/>
        <p:txBody>
          <a:bodyPr/>
          <a:lstStyle/>
          <a:p>
            <a:r>
              <a:rPr lang="en-US"/>
              <a:t>Vardhaman College of Engineering(Autonomous), Hyderabad</a:t>
            </a:r>
            <a:endParaRPr lang="en-IN"/>
          </a:p>
        </p:txBody>
      </p:sp>
      <p:sp>
        <p:nvSpPr>
          <p:cNvPr id="5" name="Slide Number Placeholder 4">
            <a:extLst>
              <a:ext uri="{FF2B5EF4-FFF2-40B4-BE49-F238E27FC236}">
                <a16:creationId xmlns:a16="http://schemas.microsoft.com/office/drawing/2014/main" id="{55C1302D-F951-7FFD-1475-6A7DDC8CAAA5}"/>
              </a:ext>
            </a:extLst>
          </p:cNvPr>
          <p:cNvSpPr>
            <a:spLocks noGrp="1"/>
          </p:cNvSpPr>
          <p:nvPr>
            <p:ph type="sldNum" sz="quarter" idx="12"/>
          </p:nvPr>
        </p:nvSpPr>
        <p:spPr/>
        <p:txBody>
          <a:bodyPr/>
          <a:lstStyle/>
          <a:p>
            <a:fld id="{599CA948-76CD-45A4-B7DF-48E0AFCB0770}" type="slidenum">
              <a:rPr lang="en-IN" smtClean="0"/>
              <a:t>‹#›</a:t>
            </a:fld>
            <a:endParaRPr lang="en-IN"/>
          </a:p>
        </p:txBody>
      </p:sp>
    </p:spTree>
    <p:extLst>
      <p:ext uri="{BB962C8B-B14F-4D97-AF65-F5344CB8AC3E}">
        <p14:creationId xmlns:p14="http://schemas.microsoft.com/office/powerpoint/2010/main" val="3731823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2FF318-CF0A-9C45-7F6C-4D0AF170A8A9}"/>
              </a:ext>
            </a:extLst>
          </p:cNvPr>
          <p:cNvSpPr>
            <a:spLocks noGrp="1"/>
          </p:cNvSpPr>
          <p:nvPr>
            <p:ph type="dt" sz="half" idx="10"/>
          </p:nvPr>
        </p:nvSpPr>
        <p:spPr/>
        <p:txBody>
          <a:bodyPr/>
          <a:lstStyle/>
          <a:p>
            <a:fld id="{F65FF384-0CB7-4F34-9C9F-73F976699C0C}" type="datetime1">
              <a:rPr lang="en-IN" smtClean="0"/>
              <a:t>01-03-2023</a:t>
            </a:fld>
            <a:endParaRPr lang="en-IN"/>
          </a:p>
        </p:txBody>
      </p:sp>
      <p:sp>
        <p:nvSpPr>
          <p:cNvPr id="3" name="Footer Placeholder 2">
            <a:extLst>
              <a:ext uri="{FF2B5EF4-FFF2-40B4-BE49-F238E27FC236}">
                <a16:creationId xmlns:a16="http://schemas.microsoft.com/office/drawing/2014/main" id="{3F66C2CE-D315-ACFB-D32D-3D5A5A9DE116}"/>
              </a:ext>
            </a:extLst>
          </p:cNvPr>
          <p:cNvSpPr>
            <a:spLocks noGrp="1"/>
          </p:cNvSpPr>
          <p:nvPr>
            <p:ph type="ftr" sz="quarter" idx="11"/>
          </p:nvPr>
        </p:nvSpPr>
        <p:spPr/>
        <p:txBody>
          <a:bodyPr/>
          <a:lstStyle/>
          <a:p>
            <a:r>
              <a:rPr lang="en-US"/>
              <a:t>Vardhaman College of Engineering(Autonomous), Hyderabad</a:t>
            </a:r>
            <a:endParaRPr lang="en-IN"/>
          </a:p>
        </p:txBody>
      </p:sp>
      <p:sp>
        <p:nvSpPr>
          <p:cNvPr id="4" name="Slide Number Placeholder 3">
            <a:extLst>
              <a:ext uri="{FF2B5EF4-FFF2-40B4-BE49-F238E27FC236}">
                <a16:creationId xmlns:a16="http://schemas.microsoft.com/office/drawing/2014/main" id="{F28B77D6-2563-A331-DBD5-4504276DC040}"/>
              </a:ext>
            </a:extLst>
          </p:cNvPr>
          <p:cNvSpPr>
            <a:spLocks noGrp="1"/>
          </p:cNvSpPr>
          <p:nvPr>
            <p:ph type="sldNum" sz="quarter" idx="12"/>
          </p:nvPr>
        </p:nvSpPr>
        <p:spPr/>
        <p:txBody>
          <a:bodyPr/>
          <a:lstStyle/>
          <a:p>
            <a:fld id="{599CA948-76CD-45A4-B7DF-48E0AFCB0770}" type="slidenum">
              <a:rPr lang="en-IN" smtClean="0"/>
              <a:t>‹#›</a:t>
            </a:fld>
            <a:endParaRPr lang="en-IN"/>
          </a:p>
        </p:txBody>
      </p:sp>
    </p:spTree>
    <p:extLst>
      <p:ext uri="{BB962C8B-B14F-4D97-AF65-F5344CB8AC3E}">
        <p14:creationId xmlns:p14="http://schemas.microsoft.com/office/powerpoint/2010/main" val="4076884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B33E1-F1F8-A16A-894B-1B47F0CD97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64B0AB7-966D-F0A1-3853-C0EFA26834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08EC1F0-4C50-1D39-7135-CA2ADEA7DD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0EC5D5-4683-6345-9882-EEF1BF0BF68B}"/>
              </a:ext>
            </a:extLst>
          </p:cNvPr>
          <p:cNvSpPr>
            <a:spLocks noGrp="1"/>
          </p:cNvSpPr>
          <p:nvPr>
            <p:ph type="dt" sz="half" idx="10"/>
          </p:nvPr>
        </p:nvSpPr>
        <p:spPr/>
        <p:txBody>
          <a:bodyPr/>
          <a:lstStyle/>
          <a:p>
            <a:fld id="{B4580B23-C6D5-4855-BDE8-9052A51ECBFE}" type="datetime1">
              <a:rPr lang="en-IN" smtClean="0"/>
              <a:t>01-03-2023</a:t>
            </a:fld>
            <a:endParaRPr lang="en-IN"/>
          </a:p>
        </p:txBody>
      </p:sp>
      <p:sp>
        <p:nvSpPr>
          <p:cNvPr id="6" name="Footer Placeholder 5">
            <a:extLst>
              <a:ext uri="{FF2B5EF4-FFF2-40B4-BE49-F238E27FC236}">
                <a16:creationId xmlns:a16="http://schemas.microsoft.com/office/drawing/2014/main" id="{B25975D4-023D-43BE-B07B-9060963A5D0C}"/>
              </a:ext>
            </a:extLst>
          </p:cNvPr>
          <p:cNvSpPr>
            <a:spLocks noGrp="1"/>
          </p:cNvSpPr>
          <p:nvPr>
            <p:ph type="ftr" sz="quarter" idx="11"/>
          </p:nvPr>
        </p:nvSpPr>
        <p:spPr/>
        <p:txBody>
          <a:bodyPr/>
          <a:lstStyle/>
          <a:p>
            <a:r>
              <a:rPr lang="en-US"/>
              <a:t>Vardhaman College of Engineering(Autonomous), Hyderabad</a:t>
            </a:r>
            <a:endParaRPr lang="en-IN"/>
          </a:p>
        </p:txBody>
      </p:sp>
      <p:sp>
        <p:nvSpPr>
          <p:cNvPr id="7" name="Slide Number Placeholder 6">
            <a:extLst>
              <a:ext uri="{FF2B5EF4-FFF2-40B4-BE49-F238E27FC236}">
                <a16:creationId xmlns:a16="http://schemas.microsoft.com/office/drawing/2014/main" id="{C595CC0E-F6E4-8B73-757D-CC299C4F4BA3}"/>
              </a:ext>
            </a:extLst>
          </p:cNvPr>
          <p:cNvSpPr>
            <a:spLocks noGrp="1"/>
          </p:cNvSpPr>
          <p:nvPr>
            <p:ph type="sldNum" sz="quarter" idx="12"/>
          </p:nvPr>
        </p:nvSpPr>
        <p:spPr/>
        <p:txBody>
          <a:bodyPr/>
          <a:lstStyle/>
          <a:p>
            <a:fld id="{599CA948-76CD-45A4-B7DF-48E0AFCB0770}" type="slidenum">
              <a:rPr lang="en-IN" smtClean="0"/>
              <a:t>‹#›</a:t>
            </a:fld>
            <a:endParaRPr lang="en-IN"/>
          </a:p>
        </p:txBody>
      </p:sp>
    </p:spTree>
    <p:extLst>
      <p:ext uri="{BB962C8B-B14F-4D97-AF65-F5344CB8AC3E}">
        <p14:creationId xmlns:p14="http://schemas.microsoft.com/office/powerpoint/2010/main" val="2987060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57CA-D459-B673-73E0-A079EADA52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41DB36F-EA63-FFAA-EAE6-FD558CCB7A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9027D6E-E48E-B8F2-CD39-085F1A9483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9C7562-D48A-7EDB-8162-0FBA093D0A47}"/>
              </a:ext>
            </a:extLst>
          </p:cNvPr>
          <p:cNvSpPr>
            <a:spLocks noGrp="1"/>
          </p:cNvSpPr>
          <p:nvPr>
            <p:ph type="dt" sz="half" idx="10"/>
          </p:nvPr>
        </p:nvSpPr>
        <p:spPr/>
        <p:txBody>
          <a:bodyPr/>
          <a:lstStyle/>
          <a:p>
            <a:fld id="{3F478955-2656-45B4-8ED5-C9E3BF1DE126}" type="datetime1">
              <a:rPr lang="en-IN" smtClean="0"/>
              <a:t>01-03-2023</a:t>
            </a:fld>
            <a:endParaRPr lang="en-IN"/>
          </a:p>
        </p:txBody>
      </p:sp>
      <p:sp>
        <p:nvSpPr>
          <p:cNvPr id="6" name="Footer Placeholder 5">
            <a:extLst>
              <a:ext uri="{FF2B5EF4-FFF2-40B4-BE49-F238E27FC236}">
                <a16:creationId xmlns:a16="http://schemas.microsoft.com/office/drawing/2014/main" id="{65624891-0558-EA2A-3E08-B697B0821952}"/>
              </a:ext>
            </a:extLst>
          </p:cNvPr>
          <p:cNvSpPr>
            <a:spLocks noGrp="1"/>
          </p:cNvSpPr>
          <p:nvPr>
            <p:ph type="ftr" sz="quarter" idx="11"/>
          </p:nvPr>
        </p:nvSpPr>
        <p:spPr/>
        <p:txBody>
          <a:bodyPr/>
          <a:lstStyle/>
          <a:p>
            <a:r>
              <a:rPr lang="en-US"/>
              <a:t>Vardhaman College of Engineering(Autonomous), Hyderabad</a:t>
            </a:r>
            <a:endParaRPr lang="en-IN"/>
          </a:p>
        </p:txBody>
      </p:sp>
      <p:sp>
        <p:nvSpPr>
          <p:cNvPr id="7" name="Slide Number Placeholder 6">
            <a:extLst>
              <a:ext uri="{FF2B5EF4-FFF2-40B4-BE49-F238E27FC236}">
                <a16:creationId xmlns:a16="http://schemas.microsoft.com/office/drawing/2014/main" id="{3935ABE7-3E39-2BB6-5243-0D4A61542965}"/>
              </a:ext>
            </a:extLst>
          </p:cNvPr>
          <p:cNvSpPr>
            <a:spLocks noGrp="1"/>
          </p:cNvSpPr>
          <p:nvPr>
            <p:ph type="sldNum" sz="quarter" idx="12"/>
          </p:nvPr>
        </p:nvSpPr>
        <p:spPr/>
        <p:txBody>
          <a:bodyPr/>
          <a:lstStyle/>
          <a:p>
            <a:fld id="{599CA948-76CD-45A4-B7DF-48E0AFCB0770}" type="slidenum">
              <a:rPr lang="en-IN" smtClean="0"/>
              <a:t>‹#›</a:t>
            </a:fld>
            <a:endParaRPr lang="en-IN"/>
          </a:p>
        </p:txBody>
      </p:sp>
    </p:spTree>
    <p:extLst>
      <p:ext uri="{BB962C8B-B14F-4D97-AF65-F5344CB8AC3E}">
        <p14:creationId xmlns:p14="http://schemas.microsoft.com/office/powerpoint/2010/main" val="3367431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6387AF-56B7-027E-B844-24C7332E02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8DDE10E-902E-E701-7896-CFEC209E42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12FAA2-08C6-FFFD-5A7F-A97EB84AB1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145AB9-58EC-4B43-AE64-D9F42D26EC75}" type="datetime1">
              <a:rPr lang="en-IN" smtClean="0"/>
              <a:t>01-03-2023</a:t>
            </a:fld>
            <a:endParaRPr lang="en-IN"/>
          </a:p>
        </p:txBody>
      </p:sp>
      <p:sp>
        <p:nvSpPr>
          <p:cNvPr id="5" name="Footer Placeholder 4">
            <a:extLst>
              <a:ext uri="{FF2B5EF4-FFF2-40B4-BE49-F238E27FC236}">
                <a16:creationId xmlns:a16="http://schemas.microsoft.com/office/drawing/2014/main" id="{B846B084-43DF-C120-8AEC-343958C742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Vardhaman College of Engineering(Autonomous), Hyderabad</a:t>
            </a:r>
            <a:endParaRPr lang="en-IN"/>
          </a:p>
        </p:txBody>
      </p:sp>
      <p:sp>
        <p:nvSpPr>
          <p:cNvPr id="6" name="Slide Number Placeholder 5">
            <a:extLst>
              <a:ext uri="{FF2B5EF4-FFF2-40B4-BE49-F238E27FC236}">
                <a16:creationId xmlns:a16="http://schemas.microsoft.com/office/drawing/2014/main" id="{F845726B-E71B-7512-129E-2416E2219C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9CA948-76CD-45A4-B7DF-48E0AFCB0770}" type="slidenum">
              <a:rPr lang="en-IN" smtClean="0"/>
              <a:t>‹#›</a:t>
            </a:fld>
            <a:endParaRPr lang="en-IN"/>
          </a:p>
        </p:txBody>
      </p:sp>
    </p:spTree>
    <p:extLst>
      <p:ext uri="{BB962C8B-B14F-4D97-AF65-F5344CB8AC3E}">
        <p14:creationId xmlns:p14="http://schemas.microsoft.com/office/powerpoint/2010/main" val="18999407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techtarget.com/whatis/definition/OPEX-operational-expenditur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26ABF-70B0-2CE6-C441-24F559988F82}"/>
              </a:ext>
            </a:extLst>
          </p:cNvPr>
          <p:cNvSpPr>
            <a:spLocks noGrp="1"/>
          </p:cNvSpPr>
          <p:nvPr>
            <p:ph type="ctrTitle"/>
          </p:nvPr>
        </p:nvSpPr>
        <p:spPr>
          <a:xfrm>
            <a:off x="1188917" y="4818495"/>
            <a:ext cx="9144000" cy="881237"/>
          </a:xfrm>
        </p:spPr>
        <p:txBody>
          <a:bodyPr>
            <a:noAutofit/>
          </a:bodyPr>
          <a:lstStyle/>
          <a:p>
            <a:br>
              <a:rPr lang="en-IN" sz="4000" b="0" i="0" dirty="0">
                <a:solidFill>
                  <a:srgbClr val="FF0000"/>
                </a:solidFill>
                <a:effectLst/>
                <a:latin typeface="Segoe UI" panose="020B0502040204020203" pitchFamily="34" charset="0"/>
              </a:rPr>
            </a:br>
            <a:br>
              <a:rPr lang="en-IN" sz="4000" b="0" i="0" dirty="0">
                <a:solidFill>
                  <a:srgbClr val="FF0000"/>
                </a:solidFill>
                <a:effectLst/>
                <a:latin typeface="Segoe UI" panose="020B0502040204020203" pitchFamily="34" charset="0"/>
              </a:rPr>
            </a:br>
            <a:br>
              <a:rPr lang="en-IN" sz="4000" b="0" i="0" dirty="0">
                <a:solidFill>
                  <a:srgbClr val="FF0000"/>
                </a:solidFill>
                <a:effectLst/>
                <a:latin typeface="Segoe UI" panose="020B0502040204020203" pitchFamily="34" charset="0"/>
              </a:rPr>
            </a:br>
            <a:br>
              <a:rPr lang="en-IN" sz="4000" b="0" i="0" dirty="0">
                <a:solidFill>
                  <a:srgbClr val="FF0000"/>
                </a:solidFill>
                <a:effectLst/>
                <a:latin typeface="Segoe UI" panose="020B0502040204020203" pitchFamily="34" charset="0"/>
              </a:rPr>
            </a:br>
            <a:br>
              <a:rPr lang="en-IN" sz="4000" b="0" i="0" dirty="0">
                <a:solidFill>
                  <a:srgbClr val="FF0000"/>
                </a:solidFill>
                <a:effectLst/>
                <a:latin typeface="Segoe UI" panose="020B0502040204020203" pitchFamily="34" charset="0"/>
              </a:rPr>
            </a:br>
            <a:r>
              <a:rPr lang="en-IN" sz="4000" b="0" i="0" dirty="0">
                <a:solidFill>
                  <a:srgbClr val="FF0000"/>
                </a:solidFill>
                <a:effectLst/>
                <a:latin typeface="Segoe UI" panose="020B0502040204020203" pitchFamily="34" charset="0"/>
              </a:rPr>
              <a:t> </a:t>
            </a:r>
            <a:r>
              <a:rPr lang="en-IN" sz="4800" b="1" i="0" dirty="0">
                <a:solidFill>
                  <a:srgbClr val="FF0000"/>
                </a:solidFill>
                <a:effectLst/>
                <a:latin typeface="sofia-pro"/>
              </a:rPr>
              <a:t> </a:t>
            </a:r>
            <a:br>
              <a:rPr lang="en-IN" sz="4800" b="1" i="0" dirty="0">
                <a:solidFill>
                  <a:srgbClr val="FF0000"/>
                </a:solidFill>
                <a:effectLst/>
                <a:latin typeface="sofia-pro"/>
              </a:rPr>
            </a:br>
            <a:br>
              <a:rPr lang="en-IN" sz="4800" b="1" i="0" dirty="0">
                <a:solidFill>
                  <a:srgbClr val="FF0000"/>
                </a:solidFill>
                <a:effectLst/>
                <a:latin typeface="sofia-pro"/>
              </a:rPr>
            </a:br>
            <a:br>
              <a:rPr lang="en-IN" sz="4800" b="1" i="0" dirty="0">
                <a:solidFill>
                  <a:srgbClr val="FF0000"/>
                </a:solidFill>
                <a:effectLst/>
                <a:latin typeface="sofia-pro"/>
              </a:rPr>
            </a:br>
            <a:br>
              <a:rPr lang="en-IN" sz="4800" b="1" i="0" dirty="0">
                <a:solidFill>
                  <a:srgbClr val="FF0000"/>
                </a:solidFill>
                <a:effectLst/>
                <a:latin typeface="sofia-pro"/>
              </a:rPr>
            </a:br>
            <a:br>
              <a:rPr lang="en-IN" sz="4800" b="1" i="0" dirty="0">
                <a:solidFill>
                  <a:srgbClr val="FF0000"/>
                </a:solidFill>
                <a:effectLst/>
                <a:latin typeface="sofia-pro"/>
              </a:rPr>
            </a:br>
            <a:r>
              <a:rPr lang="en-IN" sz="3600" dirty="0">
                <a:solidFill>
                  <a:srgbClr val="FF0000"/>
                </a:solidFill>
                <a:latin typeface="Abadi" panose="020B0604020104020204" pitchFamily="34" charset="0"/>
              </a:rPr>
              <a:t> </a:t>
            </a:r>
            <a:br>
              <a:rPr lang="en-IN" sz="4800" b="1" i="0" dirty="0">
                <a:solidFill>
                  <a:srgbClr val="FF0000"/>
                </a:solidFill>
                <a:effectLst/>
                <a:latin typeface="sofia-pro"/>
              </a:rPr>
            </a:br>
            <a:br>
              <a:rPr lang="en-IN" sz="8800" b="0" i="0" dirty="0">
                <a:solidFill>
                  <a:srgbClr val="FF0000"/>
                </a:solidFill>
                <a:effectLst/>
                <a:latin typeface="Segoe UI" panose="020B0502040204020203" pitchFamily="34" charset="0"/>
              </a:rPr>
            </a:br>
            <a:br>
              <a:rPr lang="en-US" sz="8000" b="1" i="0" dirty="0">
                <a:solidFill>
                  <a:srgbClr val="FF0000"/>
                </a:solidFill>
                <a:effectLst/>
                <a:latin typeface="sofia-pro"/>
              </a:rPr>
            </a:br>
            <a:endParaRPr lang="en-IN" sz="4800" dirty="0">
              <a:solidFill>
                <a:srgbClr val="FF0000"/>
              </a:solidFill>
            </a:endParaRPr>
          </a:p>
        </p:txBody>
      </p:sp>
      <p:sp>
        <p:nvSpPr>
          <p:cNvPr id="3" name="Subtitle 2">
            <a:extLst>
              <a:ext uri="{FF2B5EF4-FFF2-40B4-BE49-F238E27FC236}">
                <a16:creationId xmlns:a16="http://schemas.microsoft.com/office/drawing/2014/main" id="{11C28B03-DD2B-6EA8-7ABA-1377DD633C5F}"/>
              </a:ext>
            </a:extLst>
          </p:cNvPr>
          <p:cNvSpPr>
            <a:spLocks noGrp="1"/>
          </p:cNvSpPr>
          <p:nvPr>
            <p:ph type="subTitle" idx="1"/>
          </p:nvPr>
        </p:nvSpPr>
        <p:spPr>
          <a:xfrm>
            <a:off x="1362172" y="4256774"/>
            <a:ext cx="9144000" cy="1667577"/>
          </a:xfrm>
        </p:spPr>
        <p:txBody>
          <a:bodyPr>
            <a:normAutofit/>
          </a:bodyPr>
          <a:lstStyle/>
          <a:p>
            <a:r>
              <a:rPr lang="en-IN" sz="2800" dirty="0" err="1">
                <a:highlight>
                  <a:srgbClr val="FFFF00"/>
                </a:highlight>
              </a:rPr>
              <a:t>Dr.</a:t>
            </a:r>
            <a:r>
              <a:rPr lang="en-IN" sz="2800" dirty="0">
                <a:highlight>
                  <a:srgbClr val="FFFF00"/>
                </a:highlight>
              </a:rPr>
              <a:t> Saroja Kumar Rout</a:t>
            </a:r>
          </a:p>
          <a:p>
            <a:r>
              <a:rPr lang="en-IN" sz="2800" dirty="0">
                <a:highlight>
                  <a:srgbClr val="FFFF00"/>
                </a:highlight>
              </a:rPr>
              <a:t>Associate Professor, </a:t>
            </a:r>
            <a:r>
              <a:rPr lang="en-IN" sz="2800" dirty="0" err="1">
                <a:highlight>
                  <a:srgbClr val="FFFF00"/>
                </a:highlight>
              </a:rPr>
              <a:t>Depatment</a:t>
            </a:r>
            <a:r>
              <a:rPr lang="en-IN" sz="2800" dirty="0">
                <a:highlight>
                  <a:srgbClr val="FFFF00"/>
                </a:highlight>
              </a:rPr>
              <a:t> of IT</a:t>
            </a:r>
          </a:p>
        </p:txBody>
      </p:sp>
      <p:sp>
        <p:nvSpPr>
          <p:cNvPr id="4" name="Date Placeholder 3">
            <a:extLst>
              <a:ext uri="{FF2B5EF4-FFF2-40B4-BE49-F238E27FC236}">
                <a16:creationId xmlns:a16="http://schemas.microsoft.com/office/drawing/2014/main" id="{7337260B-4C05-F8E3-BE33-B75757348858}"/>
              </a:ext>
            </a:extLst>
          </p:cNvPr>
          <p:cNvSpPr>
            <a:spLocks noGrp="1"/>
          </p:cNvSpPr>
          <p:nvPr>
            <p:ph type="dt" sz="half" idx="10"/>
          </p:nvPr>
        </p:nvSpPr>
        <p:spPr/>
        <p:txBody>
          <a:bodyPr/>
          <a:lstStyle/>
          <a:p>
            <a:fld id="{770F4347-1816-4991-B9C7-FBC5D495478E}" type="datetime1">
              <a:rPr lang="en-IN" smtClean="0"/>
              <a:t>01-03-2023</a:t>
            </a:fld>
            <a:endParaRPr lang="en-IN"/>
          </a:p>
        </p:txBody>
      </p:sp>
      <p:sp>
        <p:nvSpPr>
          <p:cNvPr id="5" name="Footer Placeholder 4">
            <a:extLst>
              <a:ext uri="{FF2B5EF4-FFF2-40B4-BE49-F238E27FC236}">
                <a16:creationId xmlns:a16="http://schemas.microsoft.com/office/drawing/2014/main" id="{CB6A742E-0007-4902-4F36-F80FE293FBCB}"/>
              </a:ext>
            </a:extLst>
          </p:cNvPr>
          <p:cNvSpPr>
            <a:spLocks noGrp="1"/>
          </p:cNvSpPr>
          <p:nvPr>
            <p:ph type="ftr" sz="quarter" idx="11"/>
          </p:nvPr>
        </p:nvSpPr>
        <p:spPr/>
        <p:txBody>
          <a:bodyPr/>
          <a:lstStyle/>
          <a:p>
            <a:r>
              <a:rPr lang="en-US"/>
              <a:t>Vardhaman College of Engineering(Autonomous), Hyderabad</a:t>
            </a:r>
            <a:endParaRPr lang="en-IN"/>
          </a:p>
        </p:txBody>
      </p:sp>
      <p:sp>
        <p:nvSpPr>
          <p:cNvPr id="8" name="TextBox 7">
            <a:extLst>
              <a:ext uri="{FF2B5EF4-FFF2-40B4-BE49-F238E27FC236}">
                <a16:creationId xmlns:a16="http://schemas.microsoft.com/office/drawing/2014/main" id="{9658BB07-ED09-B20F-E429-4BAB84792507}"/>
              </a:ext>
            </a:extLst>
          </p:cNvPr>
          <p:cNvSpPr txBox="1"/>
          <p:nvPr/>
        </p:nvSpPr>
        <p:spPr>
          <a:xfrm>
            <a:off x="1755907" y="2782669"/>
            <a:ext cx="8144774" cy="1200329"/>
          </a:xfrm>
          <a:prstGeom prst="rect">
            <a:avLst/>
          </a:prstGeom>
          <a:noFill/>
        </p:spPr>
        <p:txBody>
          <a:bodyPr wrap="square">
            <a:spAutoFit/>
          </a:bodyPr>
          <a:lstStyle/>
          <a:p>
            <a:pPr algn="ctr"/>
            <a:r>
              <a:rPr lang="en-US" sz="3600" b="0" i="0" u="none" strike="noStrike" dirty="0">
                <a:solidFill>
                  <a:srgbClr val="FF0000"/>
                </a:solidFill>
                <a:effectLst/>
                <a:latin typeface="Poppins" panose="00000500000000000000" pitchFamily="2" charset="0"/>
              </a:rPr>
              <a:t> </a:t>
            </a:r>
            <a:r>
              <a:rPr lang="en-IN" sz="3600" b="1" i="0" dirty="0">
                <a:solidFill>
                  <a:srgbClr val="FF0000"/>
                </a:solidFill>
                <a:effectLst/>
                <a:latin typeface="sofia-pro"/>
              </a:rPr>
              <a:t>History of Cloud Computing</a:t>
            </a:r>
          </a:p>
          <a:p>
            <a:pPr algn="ctr"/>
            <a:endParaRPr lang="en-US" sz="3600" b="0" i="0" dirty="0">
              <a:solidFill>
                <a:srgbClr val="FF0000"/>
              </a:solidFill>
              <a:effectLst/>
              <a:latin typeface="Poppins" panose="00000500000000000000" pitchFamily="2" charset="0"/>
            </a:endParaRPr>
          </a:p>
        </p:txBody>
      </p:sp>
      <p:pic>
        <p:nvPicPr>
          <p:cNvPr id="1028" name="Picture 4" descr="Vardhaman">
            <a:extLst>
              <a:ext uri="{FF2B5EF4-FFF2-40B4-BE49-F238E27FC236}">
                <a16:creationId xmlns:a16="http://schemas.microsoft.com/office/drawing/2014/main" id="{A726242B-87CB-F9B1-511E-78C816ECA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1438" y="221380"/>
            <a:ext cx="2478957" cy="1542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2684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BE64D-3205-F88C-04F5-45009A8C2731}"/>
              </a:ext>
            </a:extLst>
          </p:cNvPr>
          <p:cNvSpPr>
            <a:spLocks noGrp="1"/>
          </p:cNvSpPr>
          <p:nvPr>
            <p:ph type="title"/>
          </p:nvPr>
        </p:nvSpPr>
        <p:spPr/>
        <p:txBody>
          <a:bodyPr/>
          <a:lstStyle/>
          <a:p>
            <a:r>
              <a:rPr lang="en-US" dirty="0">
                <a:solidFill>
                  <a:srgbClr val="FF0000"/>
                </a:solidFill>
                <a:latin typeface="erdana"/>
              </a:rPr>
              <a:t>9</a:t>
            </a:r>
            <a:r>
              <a:rPr lang="en-US" b="0" i="0" dirty="0">
                <a:solidFill>
                  <a:srgbClr val="FF0000"/>
                </a:solidFill>
                <a:effectLst/>
                <a:latin typeface="erdana"/>
              </a:rPr>
              <a:t>. Automation</a:t>
            </a:r>
            <a:br>
              <a:rPr lang="en-US" b="0" i="0" dirty="0">
                <a:solidFill>
                  <a:srgbClr val="FF0000"/>
                </a:solidFill>
                <a:effectLst/>
                <a:latin typeface="erdana"/>
              </a:rPr>
            </a:br>
            <a:endParaRPr lang="en-IN" dirty="0">
              <a:solidFill>
                <a:srgbClr val="FF0000"/>
              </a:solidFill>
            </a:endParaRPr>
          </a:p>
        </p:txBody>
      </p:sp>
      <p:sp>
        <p:nvSpPr>
          <p:cNvPr id="3" name="Content Placeholder 2">
            <a:extLst>
              <a:ext uri="{FF2B5EF4-FFF2-40B4-BE49-F238E27FC236}">
                <a16:creationId xmlns:a16="http://schemas.microsoft.com/office/drawing/2014/main" id="{CB889AAC-4456-ADB2-327B-4A551FDF1720}"/>
              </a:ext>
            </a:extLst>
          </p:cNvPr>
          <p:cNvSpPr>
            <a:spLocks noGrp="1"/>
          </p:cNvSpPr>
          <p:nvPr>
            <p:ph idx="1"/>
          </p:nvPr>
        </p:nvSpPr>
        <p:spPr>
          <a:xfrm>
            <a:off x="732322" y="1430989"/>
            <a:ext cx="10515600" cy="4351338"/>
          </a:xfrm>
        </p:spPr>
        <p:txBody>
          <a:bodyPr/>
          <a:lstStyle/>
          <a:p>
            <a:pPr algn="just"/>
            <a:r>
              <a:rPr lang="en-US" b="0" i="0" dirty="0">
                <a:solidFill>
                  <a:srgbClr val="333333"/>
                </a:solidFill>
                <a:effectLst/>
                <a:latin typeface="inter-regular"/>
              </a:rPr>
              <a:t>Automation is an essential feature of cloud computing. </a:t>
            </a:r>
          </a:p>
          <a:p>
            <a:pPr algn="just"/>
            <a:r>
              <a:rPr lang="en-US" b="0" i="0" dirty="0">
                <a:solidFill>
                  <a:srgbClr val="333333"/>
                </a:solidFill>
                <a:effectLst/>
                <a:latin typeface="inter-regular"/>
              </a:rPr>
              <a:t>The ability of cloud computing to automatically install, configure and maintain a cloud service is known as automation in cloud computing.</a:t>
            </a:r>
          </a:p>
          <a:p>
            <a:pPr algn="just"/>
            <a:r>
              <a:rPr lang="en-US" b="0" i="0" dirty="0">
                <a:solidFill>
                  <a:srgbClr val="333333"/>
                </a:solidFill>
                <a:effectLst/>
                <a:latin typeface="inter-regular"/>
              </a:rPr>
              <a:t>In simple words, it is the process of making the most of the technology and minimizing the manual effort. However, achieving automation in a cloud ecosystem is not that easy. </a:t>
            </a:r>
          </a:p>
          <a:p>
            <a:pPr algn="just"/>
            <a:r>
              <a:rPr lang="en-US" b="0" i="0" dirty="0">
                <a:solidFill>
                  <a:srgbClr val="333333"/>
                </a:solidFill>
                <a:effectLst/>
                <a:latin typeface="inter-regular"/>
              </a:rPr>
              <a:t>This requires the installation and deployment of virtual machines, servers, and large storage. On successful deployment, these resources also require constant maintenance.</a:t>
            </a:r>
          </a:p>
          <a:p>
            <a:endParaRPr lang="en-IN" dirty="0"/>
          </a:p>
        </p:txBody>
      </p:sp>
      <p:sp>
        <p:nvSpPr>
          <p:cNvPr id="4" name="Date Placeholder 3">
            <a:extLst>
              <a:ext uri="{FF2B5EF4-FFF2-40B4-BE49-F238E27FC236}">
                <a16:creationId xmlns:a16="http://schemas.microsoft.com/office/drawing/2014/main" id="{CC1BA5A5-7B07-6666-1116-DE397C3F4D64}"/>
              </a:ext>
            </a:extLst>
          </p:cNvPr>
          <p:cNvSpPr>
            <a:spLocks noGrp="1"/>
          </p:cNvSpPr>
          <p:nvPr>
            <p:ph type="dt" sz="half" idx="10"/>
          </p:nvPr>
        </p:nvSpPr>
        <p:spPr/>
        <p:txBody>
          <a:bodyPr/>
          <a:lstStyle/>
          <a:p>
            <a:fld id="{CFC4633F-8E0A-4500-AB07-D2462A88D998}" type="datetime1">
              <a:rPr lang="en-IN" smtClean="0"/>
              <a:t>01-03-2023</a:t>
            </a:fld>
            <a:endParaRPr lang="en-IN"/>
          </a:p>
        </p:txBody>
      </p:sp>
      <p:sp>
        <p:nvSpPr>
          <p:cNvPr id="5" name="Footer Placeholder 4">
            <a:extLst>
              <a:ext uri="{FF2B5EF4-FFF2-40B4-BE49-F238E27FC236}">
                <a16:creationId xmlns:a16="http://schemas.microsoft.com/office/drawing/2014/main" id="{8DAB3636-B6F0-4EB5-25C3-18AC8F29CEF0}"/>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3894450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DB203-7084-EB3E-ECC8-C242B5A1D939}"/>
              </a:ext>
            </a:extLst>
          </p:cNvPr>
          <p:cNvSpPr>
            <a:spLocks noGrp="1"/>
          </p:cNvSpPr>
          <p:nvPr>
            <p:ph type="title"/>
          </p:nvPr>
        </p:nvSpPr>
        <p:spPr/>
        <p:txBody>
          <a:bodyPr>
            <a:normAutofit/>
          </a:bodyPr>
          <a:lstStyle/>
          <a:p>
            <a:r>
              <a:rPr lang="en-US" sz="3600" b="0" i="0" dirty="0">
                <a:solidFill>
                  <a:srgbClr val="FF0000"/>
                </a:solidFill>
                <a:effectLst/>
                <a:latin typeface="erdana"/>
              </a:rPr>
              <a:t>9. Resilience</a:t>
            </a:r>
            <a:br>
              <a:rPr lang="en-US" sz="3600" b="0" i="0" dirty="0">
                <a:solidFill>
                  <a:srgbClr val="FF0000"/>
                </a:solidFill>
                <a:effectLst/>
                <a:latin typeface="erdana"/>
              </a:rPr>
            </a:br>
            <a:endParaRPr lang="en-IN" sz="3600" dirty="0">
              <a:solidFill>
                <a:srgbClr val="FF0000"/>
              </a:solidFill>
            </a:endParaRPr>
          </a:p>
        </p:txBody>
      </p:sp>
      <p:sp>
        <p:nvSpPr>
          <p:cNvPr id="3" name="Content Placeholder 2">
            <a:extLst>
              <a:ext uri="{FF2B5EF4-FFF2-40B4-BE49-F238E27FC236}">
                <a16:creationId xmlns:a16="http://schemas.microsoft.com/office/drawing/2014/main" id="{3F203E55-DC2D-426E-121D-CF948904017D}"/>
              </a:ext>
            </a:extLst>
          </p:cNvPr>
          <p:cNvSpPr>
            <a:spLocks noGrp="1"/>
          </p:cNvSpPr>
          <p:nvPr>
            <p:ph idx="1"/>
          </p:nvPr>
        </p:nvSpPr>
        <p:spPr>
          <a:xfrm>
            <a:off x="781251" y="1440615"/>
            <a:ext cx="10515600" cy="4351338"/>
          </a:xfrm>
        </p:spPr>
        <p:txBody>
          <a:bodyPr/>
          <a:lstStyle/>
          <a:p>
            <a:pPr algn="just"/>
            <a:r>
              <a:rPr lang="en-US" b="0" i="0" dirty="0">
                <a:solidFill>
                  <a:srgbClr val="333333"/>
                </a:solidFill>
                <a:effectLst/>
                <a:latin typeface="inter-regular"/>
              </a:rPr>
              <a:t>Resilience in cloud computing means the ability of a service to quickly recover from any disruption. </a:t>
            </a:r>
          </a:p>
          <a:p>
            <a:pPr algn="just"/>
            <a:r>
              <a:rPr lang="en-US" b="0" i="0" dirty="0">
                <a:solidFill>
                  <a:srgbClr val="333333"/>
                </a:solidFill>
                <a:effectLst/>
                <a:latin typeface="inter-regular"/>
              </a:rPr>
              <a:t>The resilience of a cloud is measured by how fast its servers, databases and network systems restart and recover from any loss or damage. </a:t>
            </a:r>
          </a:p>
          <a:p>
            <a:pPr algn="just"/>
            <a:r>
              <a:rPr lang="en-US" b="0" i="0" dirty="0">
                <a:solidFill>
                  <a:srgbClr val="333333"/>
                </a:solidFill>
                <a:effectLst/>
                <a:latin typeface="inter-regular"/>
              </a:rPr>
              <a:t>Availability is another key feature of cloud computing. Since cloud services can be accessed remotely, there are no geographic restrictions or limits on the use of cloud resources.</a:t>
            </a:r>
          </a:p>
          <a:p>
            <a:endParaRPr lang="en-IN" dirty="0"/>
          </a:p>
        </p:txBody>
      </p:sp>
      <p:sp>
        <p:nvSpPr>
          <p:cNvPr id="4" name="Date Placeholder 3">
            <a:extLst>
              <a:ext uri="{FF2B5EF4-FFF2-40B4-BE49-F238E27FC236}">
                <a16:creationId xmlns:a16="http://schemas.microsoft.com/office/drawing/2014/main" id="{1A09CE1B-F524-3961-68F5-84F28434A4A7}"/>
              </a:ext>
            </a:extLst>
          </p:cNvPr>
          <p:cNvSpPr>
            <a:spLocks noGrp="1"/>
          </p:cNvSpPr>
          <p:nvPr>
            <p:ph type="dt" sz="half" idx="10"/>
          </p:nvPr>
        </p:nvSpPr>
        <p:spPr/>
        <p:txBody>
          <a:bodyPr/>
          <a:lstStyle/>
          <a:p>
            <a:fld id="{CFC4633F-8E0A-4500-AB07-D2462A88D998}" type="datetime1">
              <a:rPr lang="en-IN" smtClean="0"/>
              <a:t>01-03-2023</a:t>
            </a:fld>
            <a:endParaRPr lang="en-IN"/>
          </a:p>
        </p:txBody>
      </p:sp>
      <p:sp>
        <p:nvSpPr>
          <p:cNvPr id="5" name="Footer Placeholder 4">
            <a:extLst>
              <a:ext uri="{FF2B5EF4-FFF2-40B4-BE49-F238E27FC236}">
                <a16:creationId xmlns:a16="http://schemas.microsoft.com/office/drawing/2014/main" id="{7B558A57-F374-C7AF-459F-ACAE6489A56A}"/>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2351186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BE64D-3205-F88C-04F5-45009A8C2731}"/>
              </a:ext>
            </a:extLst>
          </p:cNvPr>
          <p:cNvSpPr>
            <a:spLocks noGrp="1"/>
          </p:cNvSpPr>
          <p:nvPr>
            <p:ph type="title"/>
          </p:nvPr>
        </p:nvSpPr>
        <p:spPr/>
        <p:txBody>
          <a:bodyPr/>
          <a:lstStyle/>
          <a:p>
            <a:r>
              <a:rPr lang="en-US" b="0" i="0" dirty="0">
                <a:solidFill>
                  <a:srgbClr val="FF0000"/>
                </a:solidFill>
                <a:effectLst/>
                <a:latin typeface="erdana"/>
              </a:rPr>
              <a:t>10. Large Network Access</a:t>
            </a:r>
            <a:br>
              <a:rPr lang="en-US" b="0" i="0" dirty="0">
                <a:solidFill>
                  <a:srgbClr val="FF0000"/>
                </a:solidFill>
                <a:effectLst/>
                <a:latin typeface="erdana"/>
              </a:rPr>
            </a:br>
            <a:endParaRPr lang="en-IN" dirty="0">
              <a:solidFill>
                <a:srgbClr val="FF0000"/>
              </a:solidFill>
            </a:endParaRPr>
          </a:p>
        </p:txBody>
      </p:sp>
      <p:sp>
        <p:nvSpPr>
          <p:cNvPr id="3" name="Content Placeholder 2">
            <a:extLst>
              <a:ext uri="{FF2B5EF4-FFF2-40B4-BE49-F238E27FC236}">
                <a16:creationId xmlns:a16="http://schemas.microsoft.com/office/drawing/2014/main" id="{CB889AAC-4456-ADB2-327B-4A551FDF1720}"/>
              </a:ext>
            </a:extLst>
          </p:cNvPr>
          <p:cNvSpPr>
            <a:spLocks noGrp="1"/>
          </p:cNvSpPr>
          <p:nvPr>
            <p:ph idx="1"/>
          </p:nvPr>
        </p:nvSpPr>
        <p:spPr/>
        <p:txBody>
          <a:bodyPr/>
          <a:lstStyle/>
          <a:p>
            <a:pPr algn="just"/>
            <a:r>
              <a:rPr lang="en-US" b="0" i="0" dirty="0">
                <a:solidFill>
                  <a:srgbClr val="333333"/>
                </a:solidFill>
                <a:effectLst/>
                <a:latin typeface="inter-regular"/>
              </a:rPr>
              <a:t>A big part of the cloud's characteristics is its ubiquity.</a:t>
            </a:r>
          </a:p>
          <a:p>
            <a:pPr algn="just"/>
            <a:r>
              <a:rPr lang="en-US" b="0" i="0" dirty="0">
                <a:solidFill>
                  <a:srgbClr val="333333"/>
                </a:solidFill>
                <a:effectLst/>
                <a:latin typeface="inter-regular"/>
              </a:rPr>
              <a:t> The client can access cloud data or transfer data to the cloud from any location with a device and internet connection. </a:t>
            </a:r>
          </a:p>
          <a:p>
            <a:pPr algn="just"/>
            <a:r>
              <a:rPr lang="en-US" b="0" i="0">
                <a:solidFill>
                  <a:srgbClr val="333333"/>
                </a:solidFill>
                <a:effectLst/>
                <a:latin typeface="inter-regular"/>
              </a:rPr>
              <a:t>These </a:t>
            </a:r>
            <a:r>
              <a:rPr lang="en-US" b="0" i="0" dirty="0">
                <a:solidFill>
                  <a:srgbClr val="333333"/>
                </a:solidFill>
                <a:effectLst/>
                <a:latin typeface="inter-regular"/>
              </a:rPr>
              <a:t>capabilities are available everywhere in the organization and are achieved with the help of internet</a:t>
            </a:r>
            <a:r>
              <a:rPr lang="en-US" b="0" i="0">
                <a:solidFill>
                  <a:srgbClr val="333333"/>
                </a:solidFill>
                <a:effectLst/>
                <a:latin typeface="inter-regular"/>
              </a:rPr>
              <a:t>. </a:t>
            </a:r>
          </a:p>
          <a:p>
            <a:pPr algn="just"/>
            <a:r>
              <a:rPr lang="en-US" b="0" i="0">
                <a:solidFill>
                  <a:srgbClr val="333333"/>
                </a:solidFill>
                <a:effectLst/>
                <a:latin typeface="inter-regular"/>
              </a:rPr>
              <a:t>Cloud </a:t>
            </a:r>
            <a:r>
              <a:rPr lang="en-US" b="0" i="0" dirty="0">
                <a:solidFill>
                  <a:srgbClr val="333333"/>
                </a:solidFill>
                <a:effectLst/>
                <a:latin typeface="inter-regular"/>
              </a:rPr>
              <a:t>providers deliver that large network access by monitoring and guaranteeing measurements that reflect how clients access cloud resources and data: latency, access times, data throughput, and more.</a:t>
            </a:r>
          </a:p>
          <a:p>
            <a:endParaRPr lang="en-IN" dirty="0"/>
          </a:p>
        </p:txBody>
      </p:sp>
      <p:sp>
        <p:nvSpPr>
          <p:cNvPr id="4" name="Date Placeholder 3">
            <a:extLst>
              <a:ext uri="{FF2B5EF4-FFF2-40B4-BE49-F238E27FC236}">
                <a16:creationId xmlns:a16="http://schemas.microsoft.com/office/drawing/2014/main" id="{CC1BA5A5-7B07-6666-1116-DE397C3F4D64}"/>
              </a:ext>
            </a:extLst>
          </p:cNvPr>
          <p:cNvSpPr>
            <a:spLocks noGrp="1"/>
          </p:cNvSpPr>
          <p:nvPr>
            <p:ph type="dt" sz="half" idx="10"/>
          </p:nvPr>
        </p:nvSpPr>
        <p:spPr/>
        <p:txBody>
          <a:bodyPr/>
          <a:lstStyle/>
          <a:p>
            <a:fld id="{CFC4633F-8E0A-4500-AB07-D2462A88D998}" type="datetime1">
              <a:rPr lang="en-IN" smtClean="0"/>
              <a:t>01-03-2023</a:t>
            </a:fld>
            <a:endParaRPr lang="en-IN"/>
          </a:p>
        </p:txBody>
      </p:sp>
      <p:sp>
        <p:nvSpPr>
          <p:cNvPr id="5" name="Footer Placeholder 4">
            <a:extLst>
              <a:ext uri="{FF2B5EF4-FFF2-40B4-BE49-F238E27FC236}">
                <a16:creationId xmlns:a16="http://schemas.microsoft.com/office/drawing/2014/main" id="{8DAB3636-B6F0-4EB5-25C3-18AC8F29CEF0}"/>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1957739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DB203-7084-EB3E-ECC8-C242B5A1D93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F203E55-DC2D-426E-121D-CF948904017D}"/>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1A09CE1B-F524-3961-68F5-84F28434A4A7}"/>
              </a:ext>
            </a:extLst>
          </p:cNvPr>
          <p:cNvSpPr>
            <a:spLocks noGrp="1"/>
          </p:cNvSpPr>
          <p:nvPr>
            <p:ph type="dt" sz="half" idx="10"/>
          </p:nvPr>
        </p:nvSpPr>
        <p:spPr/>
        <p:txBody>
          <a:bodyPr/>
          <a:lstStyle/>
          <a:p>
            <a:fld id="{CFC4633F-8E0A-4500-AB07-D2462A88D998}" type="datetime1">
              <a:rPr lang="en-IN" smtClean="0"/>
              <a:t>01-03-2023</a:t>
            </a:fld>
            <a:endParaRPr lang="en-IN"/>
          </a:p>
        </p:txBody>
      </p:sp>
      <p:sp>
        <p:nvSpPr>
          <p:cNvPr id="5" name="Footer Placeholder 4">
            <a:extLst>
              <a:ext uri="{FF2B5EF4-FFF2-40B4-BE49-F238E27FC236}">
                <a16:creationId xmlns:a16="http://schemas.microsoft.com/office/drawing/2014/main" id="{7B558A57-F374-C7AF-459F-ACAE6489A56A}"/>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1707971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BE64D-3205-F88C-04F5-45009A8C273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B889AAC-4456-ADB2-327B-4A551FDF1720}"/>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CC1BA5A5-7B07-6666-1116-DE397C3F4D64}"/>
              </a:ext>
            </a:extLst>
          </p:cNvPr>
          <p:cNvSpPr>
            <a:spLocks noGrp="1"/>
          </p:cNvSpPr>
          <p:nvPr>
            <p:ph type="dt" sz="half" idx="10"/>
          </p:nvPr>
        </p:nvSpPr>
        <p:spPr/>
        <p:txBody>
          <a:bodyPr/>
          <a:lstStyle/>
          <a:p>
            <a:fld id="{CFC4633F-8E0A-4500-AB07-D2462A88D998}" type="datetime1">
              <a:rPr lang="en-IN" smtClean="0"/>
              <a:t>01-03-2023</a:t>
            </a:fld>
            <a:endParaRPr lang="en-IN"/>
          </a:p>
        </p:txBody>
      </p:sp>
      <p:sp>
        <p:nvSpPr>
          <p:cNvPr id="5" name="Footer Placeholder 4">
            <a:extLst>
              <a:ext uri="{FF2B5EF4-FFF2-40B4-BE49-F238E27FC236}">
                <a16:creationId xmlns:a16="http://schemas.microsoft.com/office/drawing/2014/main" id="{8DAB3636-B6F0-4EB5-25C3-18AC8F29CEF0}"/>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1293314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DB203-7084-EB3E-ECC8-C242B5A1D93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F203E55-DC2D-426E-121D-CF948904017D}"/>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1A09CE1B-F524-3961-68F5-84F28434A4A7}"/>
              </a:ext>
            </a:extLst>
          </p:cNvPr>
          <p:cNvSpPr>
            <a:spLocks noGrp="1"/>
          </p:cNvSpPr>
          <p:nvPr>
            <p:ph type="dt" sz="half" idx="10"/>
          </p:nvPr>
        </p:nvSpPr>
        <p:spPr/>
        <p:txBody>
          <a:bodyPr/>
          <a:lstStyle/>
          <a:p>
            <a:fld id="{CFC4633F-8E0A-4500-AB07-D2462A88D998}" type="datetime1">
              <a:rPr lang="en-IN" smtClean="0"/>
              <a:t>01-03-2023</a:t>
            </a:fld>
            <a:endParaRPr lang="en-IN"/>
          </a:p>
        </p:txBody>
      </p:sp>
      <p:sp>
        <p:nvSpPr>
          <p:cNvPr id="5" name="Footer Placeholder 4">
            <a:extLst>
              <a:ext uri="{FF2B5EF4-FFF2-40B4-BE49-F238E27FC236}">
                <a16:creationId xmlns:a16="http://schemas.microsoft.com/office/drawing/2014/main" id="{7B558A57-F374-C7AF-459F-ACAE6489A56A}"/>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845905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BE64D-3205-F88C-04F5-45009A8C273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B889AAC-4456-ADB2-327B-4A551FDF1720}"/>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CC1BA5A5-7B07-6666-1116-DE397C3F4D64}"/>
              </a:ext>
            </a:extLst>
          </p:cNvPr>
          <p:cNvSpPr>
            <a:spLocks noGrp="1"/>
          </p:cNvSpPr>
          <p:nvPr>
            <p:ph type="dt" sz="half" idx="10"/>
          </p:nvPr>
        </p:nvSpPr>
        <p:spPr/>
        <p:txBody>
          <a:bodyPr/>
          <a:lstStyle/>
          <a:p>
            <a:fld id="{CFC4633F-8E0A-4500-AB07-D2462A88D998}" type="datetime1">
              <a:rPr lang="en-IN" smtClean="0"/>
              <a:t>01-03-2023</a:t>
            </a:fld>
            <a:endParaRPr lang="en-IN"/>
          </a:p>
        </p:txBody>
      </p:sp>
      <p:sp>
        <p:nvSpPr>
          <p:cNvPr id="5" name="Footer Placeholder 4">
            <a:extLst>
              <a:ext uri="{FF2B5EF4-FFF2-40B4-BE49-F238E27FC236}">
                <a16:creationId xmlns:a16="http://schemas.microsoft.com/office/drawing/2014/main" id="{8DAB3636-B6F0-4EB5-25C3-18AC8F29CEF0}"/>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1325143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B5751-7C5E-2A64-F060-7CCF4D1AF36E}"/>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1444447F-B272-6AFD-8FE8-4AD9A6D53FD4}"/>
              </a:ext>
            </a:extLst>
          </p:cNvPr>
          <p:cNvPicPr>
            <a:picLocks noGrp="1" noChangeAspect="1"/>
          </p:cNvPicPr>
          <p:nvPr>
            <p:ph idx="1"/>
          </p:nvPr>
        </p:nvPicPr>
        <p:blipFill>
          <a:blip r:embed="rId2"/>
          <a:stretch>
            <a:fillRect/>
          </a:stretch>
        </p:blipFill>
        <p:spPr>
          <a:xfrm>
            <a:off x="2925615" y="2084721"/>
            <a:ext cx="5708246" cy="2386497"/>
          </a:xfrm>
        </p:spPr>
      </p:pic>
      <p:sp>
        <p:nvSpPr>
          <p:cNvPr id="4" name="Date Placeholder 3">
            <a:extLst>
              <a:ext uri="{FF2B5EF4-FFF2-40B4-BE49-F238E27FC236}">
                <a16:creationId xmlns:a16="http://schemas.microsoft.com/office/drawing/2014/main" id="{534A9D9D-C989-CC70-B35F-ABEE735BD073}"/>
              </a:ext>
            </a:extLst>
          </p:cNvPr>
          <p:cNvSpPr>
            <a:spLocks noGrp="1"/>
          </p:cNvSpPr>
          <p:nvPr>
            <p:ph type="dt" sz="half" idx="10"/>
          </p:nvPr>
        </p:nvSpPr>
        <p:spPr/>
        <p:txBody>
          <a:bodyPr/>
          <a:lstStyle/>
          <a:p>
            <a:fld id="{CFC4633F-8E0A-4500-AB07-D2462A88D998}" type="datetime1">
              <a:rPr lang="en-IN" smtClean="0"/>
              <a:t>01-03-2023</a:t>
            </a:fld>
            <a:endParaRPr lang="en-IN"/>
          </a:p>
        </p:txBody>
      </p:sp>
      <p:sp>
        <p:nvSpPr>
          <p:cNvPr id="5" name="Footer Placeholder 4">
            <a:extLst>
              <a:ext uri="{FF2B5EF4-FFF2-40B4-BE49-F238E27FC236}">
                <a16:creationId xmlns:a16="http://schemas.microsoft.com/office/drawing/2014/main" id="{4386CD4E-F6BB-F421-649D-5F306CAF73EB}"/>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4103584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0B8AE-44C9-549A-4044-5C2B0AA0B91C}"/>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6701FE24-7E50-CC58-0CE5-5C386DD15CE2}"/>
              </a:ext>
            </a:extLst>
          </p:cNvPr>
          <p:cNvPicPr>
            <a:picLocks noGrp="1" noChangeAspect="1"/>
          </p:cNvPicPr>
          <p:nvPr>
            <p:ph idx="1"/>
          </p:nvPr>
        </p:nvPicPr>
        <p:blipFill>
          <a:blip r:embed="rId2"/>
          <a:stretch>
            <a:fillRect/>
          </a:stretch>
        </p:blipFill>
        <p:spPr>
          <a:xfrm>
            <a:off x="2181115" y="1975828"/>
            <a:ext cx="7417032" cy="3683826"/>
          </a:xfrm>
        </p:spPr>
      </p:pic>
      <p:sp>
        <p:nvSpPr>
          <p:cNvPr id="6" name="Date Placeholder 5">
            <a:extLst>
              <a:ext uri="{FF2B5EF4-FFF2-40B4-BE49-F238E27FC236}">
                <a16:creationId xmlns:a16="http://schemas.microsoft.com/office/drawing/2014/main" id="{96047B3F-E046-767B-360D-06E2720B52E7}"/>
              </a:ext>
            </a:extLst>
          </p:cNvPr>
          <p:cNvSpPr>
            <a:spLocks noGrp="1"/>
          </p:cNvSpPr>
          <p:nvPr>
            <p:ph type="dt" sz="half" idx="10"/>
          </p:nvPr>
        </p:nvSpPr>
        <p:spPr/>
        <p:txBody>
          <a:bodyPr/>
          <a:lstStyle/>
          <a:p>
            <a:fld id="{344FD74C-31F7-4EB4-9D4E-866634D74C6B}" type="datetime1">
              <a:rPr lang="en-IN" smtClean="0"/>
              <a:t>01-03-2023</a:t>
            </a:fld>
            <a:endParaRPr lang="en-IN"/>
          </a:p>
        </p:txBody>
      </p:sp>
      <p:sp>
        <p:nvSpPr>
          <p:cNvPr id="7" name="Footer Placeholder 6">
            <a:extLst>
              <a:ext uri="{FF2B5EF4-FFF2-40B4-BE49-F238E27FC236}">
                <a16:creationId xmlns:a16="http://schemas.microsoft.com/office/drawing/2014/main" id="{69AF7C66-F12F-E482-38DB-F9BBCBF4B1CB}"/>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1879707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DB203-7084-EB3E-ECC8-C242B5A1D939}"/>
              </a:ext>
            </a:extLst>
          </p:cNvPr>
          <p:cNvSpPr>
            <a:spLocks noGrp="1"/>
          </p:cNvSpPr>
          <p:nvPr>
            <p:ph type="title"/>
          </p:nvPr>
        </p:nvSpPr>
        <p:spPr>
          <a:xfrm>
            <a:off x="838200" y="365126"/>
            <a:ext cx="10515600" cy="982412"/>
          </a:xfrm>
        </p:spPr>
        <p:txBody>
          <a:bodyPr>
            <a:normAutofit fontScale="90000"/>
          </a:bodyPr>
          <a:lstStyle/>
          <a:p>
            <a:r>
              <a:rPr lang="en-US" b="1" dirty="0">
                <a:solidFill>
                  <a:srgbClr val="00B050"/>
                </a:solidFill>
                <a:latin typeface="Arial" panose="020B0604020202020204" pitchFamily="34" charset="0"/>
              </a:rPr>
              <a:t>C</a:t>
            </a:r>
            <a:r>
              <a:rPr lang="en-US" b="1" i="0" dirty="0">
                <a:solidFill>
                  <a:srgbClr val="00B050"/>
                </a:solidFill>
                <a:effectLst/>
                <a:latin typeface="Arial" panose="020B0604020202020204" pitchFamily="34" charset="0"/>
              </a:rPr>
              <a:t>haracteristics of cloud computing</a:t>
            </a:r>
            <a:br>
              <a:rPr lang="en-US" b="1" i="0" dirty="0">
                <a:solidFill>
                  <a:srgbClr val="00B050"/>
                </a:solidFill>
                <a:effectLst/>
                <a:latin typeface="Arial" panose="020B0604020202020204" pitchFamily="34" charset="0"/>
              </a:rPr>
            </a:br>
            <a:endParaRPr lang="en-IN" dirty="0">
              <a:solidFill>
                <a:srgbClr val="00B050"/>
              </a:solidFill>
            </a:endParaRPr>
          </a:p>
        </p:txBody>
      </p:sp>
      <p:sp>
        <p:nvSpPr>
          <p:cNvPr id="3" name="Content Placeholder 2">
            <a:extLst>
              <a:ext uri="{FF2B5EF4-FFF2-40B4-BE49-F238E27FC236}">
                <a16:creationId xmlns:a16="http://schemas.microsoft.com/office/drawing/2014/main" id="{3F203E55-DC2D-426E-121D-CF948904017D}"/>
              </a:ext>
            </a:extLst>
          </p:cNvPr>
          <p:cNvSpPr>
            <a:spLocks noGrp="1"/>
          </p:cNvSpPr>
          <p:nvPr>
            <p:ph idx="1"/>
          </p:nvPr>
        </p:nvSpPr>
        <p:spPr/>
        <p:txBody>
          <a:bodyPr/>
          <a:lstStyle/>
          <a:p>
            <a:pPr marL="0" indent="0" algn="just">
              <a:buNone/>
            </a:pPr>
            <a:r>
              <a:rPr lang="en-US" b="0" i="0" dirty="0">
                <a:solidFill>
                  <a:srgbClr val="FF0000"/>
                </a:solidFill>
                <a:effectLst/>
                <a:latin typeface="erdana"/>
              </a:rPr>
              <a:t>1. Resources Pooling</a:t>
            </a:r>
          </a:p>
          <a:p>
            <a:pPr algn="just"/>
            <a:r>
              <a:rPr lang="en-US" b="0" i="0" dirty="0">
                <a:solidFill>
                  <a:srgbClr val="333333"/>
                </a:solidFill>
                <a:effectLst/>
                <a:latin typeface="inter-regular"/>
              </a:rPr>
              <a:t>Resource pooling is one of the essential features of cloud computing.</a:t>
            </a:r>
          </a:p>
          <a:p>
            <a:pPr algn="just"/>
            <a:r>
              <a:rPr lang="en-US" b="0" i="0" dirty="0">
                <a:solidFill>
                  <a:srgbClr val="333333"/>
                </a:solidFill>
                <a:effectLst/>
                <a:highlight>
                  <a:srgbClr val="FFFF00"/>
                </a:highlight>
                <a:latin typeface="inter-regular"/>
              </a:rPr>
              <a:t>Resource pooling means that a cloud service provider can share resources among multiple clients, each providing a different set of services according to their needs. </a:t>
            </a:r>
          </a:p>
          <a:p>
            <a:pPr algn="just"/>
            <a:r>
              <a:rPr lang="en-US" b="0" i="0" dirty="0">
                <a:solidFill>
                  <a:srgbClr val="333333"/>
                </a:solidFill>
                <a:effectLst/>
                <a:latin typeface="inter-regular"/>
              </a:rPr>
              <a:t>It is a multi-client strategy that can be applied to data storage, processing and bandwidth-delivered services. The administration process of allocating resources in real-time does not conflict with the client's experience.</a:t>
            </a:r>
          </a:p>
          <a:p>
            <a:endParaRPr lang="en-IN" dirty="0"/>
          </a:p>
        </p:txBody>
      </p:sp>
      <p:sp>
        <p:nvSpPr>
          <p:cNvPr id="4" name="Date Placeholder 3">
            <a:extLst>
              <a:ext uri="{FF2B5EF4-FFF2-40B4-BE49-F238E27FC236}">
                <a16:creationId xmlns:a16="http://schemas.microsoft.com/office/drawing/2014/main" id="{1A09CE1B-F524-3961-68F5-84F28434A4A7}"/>
              </a:ext>
            </a:extLst>
          </p:cNvPr>
          <p:cNvSpPr>
            <a:spLocks noGrp="1"/>
          </p:cNvSpPr>
          <p:nvPr>
            <p:ph type="dt" sz="half" idx="10"/>
          </p:nvPr>
        </p:nvSpPr>
        <p:spPr/>
        <p:txBody>
          <a:bodyPr/>
          <a:lstStyle/>
          <a:p>
            <a:fld id="{CFC4633F-8E0A-4500-AB07-D2462A88D998}" type="datetime1">
              <a:rPr lang="en-IN" smtClean="0"/>
              <a:t>01-03-2023</a:t>
            </a:fld>
            <a:endParaRPr lang="en-IN"/>
          </a:p>
        </p:txBody>
      </p:sp>
      <p:sp>
        <p:nvSpPr>
          <p:cNvPr id="5" name="Footer Placeholder 4">
            <a:extLst>
              <a:ext uri="{FF2B5EF4-FFF2-40B4-BE49-F238E27FC236}">
                <a16:creationId xmlns:a16="http://schemas.microsoft.com/office/drawing/2014/main" id="{7B558A57-F374-C7AF-459F-ACAE6489A56A}"/>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2031299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889AAC-4456-ADB2-327B-4A551FDF1720}"/>
              </a:ext>
            </a:extLst>
          </p:cNvPr>
          <p:cNvSpPr>
            <a:spLocks noGrp="1"/>
          </p:cNvSpPr>
          <p:nvPr>
            <p:ph idx="1"/>
          </p:nvPr>
        </p:nvSpPr>
        <p:spPr>
          <a:xfrm>
            <a:off x="751572" y="1055604"/>
            <a:ext cx="10515600" cy="4351338"/>
          </a:xfrm>
        </p:spPr>
        <p:txBody>
          <a:bodyPr>
            <a:normAutofit/>
          </a:bodyPr>
          <a:lstStyle/>
          <a:p>
            <a:pPr marL="0" indent="0" algn="just">
              <a:buNone/>
            </a:pPr>
            <a:r>
              <a:rPr lang="en-US" b="0" i="0" dirty="0">
                <a:solidFill>
                  <a:srgbClr val="FF0000"/>
                </a:solidFill>
                <a:effectLst/>
                <a:latin typeface="erdana"/>
              </a:rPr>
              <a:t>2. On-Demand Self-Service</a:t>
            </a:r>
          </a:p>
          <a:p>
            <a:pPr algn="just"/>
            <a:r>
              <a:rPr lang="en-US" sz="2400" b="0" i="0" dirty="0">
                <a:solidFill>
                  <a:srgbClr val="333333"/>
                </a:solidFill>
                <a:effectLst/>
                <a:latin typeface="inter-regular"/>
              </a:rPr>
              <a:t>It is one of the important and essential features of cloud computing. </a:t>
            </a:r>
          </a:p>
          <a:p>
            <a:pPr algn="just"/>
            <a:endParaRPr lang="en-US" sz="2400" dirty="0">
              <a:solidFill>
                <a:srgbClr val="333333"/>
              </a:solidFill>
              <a:latin typeface="inter-regular"/>
            </a:endParaRPr>
          </a:p>
          <a:p>
            <a:pPr algn="just"/>
            <a:r>
              <a:rPr lang="en-US" sz="2400" b="0" i="0" dirty="0">
                <a:solidFill>
                  <a:srgbClr val="333333"/>
                </a:solidFill>
                <a:effectLst/>
                <a:highlight>
                  <a:srgbClr val="FFFF00"/>
                </a:highlight>
                <a:latin typeface="inter-regular"/>
              </a:rPr>
              <a:t>This enables the client to continuously monitor server uptime, capabilities and allocated network storage. </a:t>
            </a:r>
          </a:p>
          <a:p>
            <a:pPr algn="just"/>
            <a:endParaRPr lang="en-US" sz="2400" b="0" i="0" dirty="0">
              <a:solidFill>
                <a:srgbClr val="333333"/>
              </a:solidFill>
              <a:effectLst/>
              <a:latin typeface="inter-regular"/>
            </a:endParaRPr>
          </a:p>
          <a:p>
            <a:pPr algn="just"/>
            <a:r>
              <a:rPr lang="en-US" sz="2400" b="0" i="0" dirty="0">
                <a:solidFill>
                  <a:srgbClr val="00B0F0"/>
                </a:solidFill>
                <a:effectLst/>
                <a:latin typeface="inter-regular"/>
              </a:rPr>
              <a:t>This is a fundamental feature of cloud computing, and a customer can also control the computing capabilities according to their needs.</a:t>
            </a:r>
          </a:p>
          <a:p>
            <a:endParaRPr lang="en-IN" sz="2400" dirty="0"/>
          </a:p>
        </p:txBody>
      </p:sp>
      <p:sp>
        <p:nvSpPr>
          <p:cNvPr id="4" name="Date Placeholder 3">
            <a:extLst>
              <a:ext uri="{FF2B5EF4-FFF2-40B4-BE49-F238E27FC236}">
                <a16:creationId xmlns:a16="http://schemas.microsoft.com/office/drawing/2014/main" id="{CC1BA5A5-7B07-6666-1116-DE397C3F4D64}"/>
              </a:ext>
            </a:extLst>
          </p:cNvPr>
          <p:cNvSpPr>
            <a:spLocks noGrp="1"/>
          </p:cNvSpPr>
          <p:nvPr>
            <p:ph type="dt" sz="half" idx="10"/>
          </p:nvPr>
        </p:nvSpPr>
        <p:spPr/>
        <p:txBody>
          <a:bodyPr/>
          <a:lstStyle/>
          <a:p>
            <a:fld id="{CFC4633F-8E0A-4500-AB07-D2462A88D998}" type="datetime1">
              <a:rPr lang="en-IN" smtClean="0"/>
              <a:t>01-03-2023</a:t>
            </a:fld>
            <a:endParaRPr lang="en-IN"/>
          </a:p>
        </p:txBody>
      </p:sp>
      <p:sp>
        <p:nvSpPr>
          <p:cNvPr id="5" name="Footer Placeholder 4">
            <a:extLst>
              <a:ext uri="{FF2B5EF4-FFF2-40B4-BE49-F238E27FC236}">
                <a16:creationId xmlns:a16="http://schemas.microsoft.com/office/drawing/2014/main" id="{8DAB3636-B6F0-4EB5-25C3-18AC8F29CEF0}"/>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1358147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DB203-7084-EB3E-ECC8-C242B5A1D939}"/>
              </a:ext>
            </a:extLst>
          </p:cNvPr>
          <p:cNvSpPr>
            <a:spLocks noGrp="1"/>
          </p:cNvSpPr>
          <p:nvPr>
            <p:ph type="title"/>
          </p:nvPr>
        </p:nvSpPr>
        <p:spPr>
          <a:xfrm>
            <a:off x="722697" y="1000392"/>
            <a:ext cx="10515600" cy="1325563"/>
          </a:xfrm>
        </p:spPr>
        <p:txBody>
          <a:bodyPr>
            <a:noAutofit/>
          </a:bodyPr>
          <a:lstStyle/>
          <a:p>
            <a:r>
              <a:rPr lang="en-IN" sz="4000" b="0" i="0" dirty="0">
                <a:solidFill>
                  <a:srgbClr val="FF0000"/>
                </a:solidFill>
                <a:effectLst/>
                <a:latin typeface="erdana"/>
              </a:rPr>
              <a:t>3. Easy Maintenance</a:t>
            </a:r>
            <a:br>
              <a:rPr lang="en-IN" sz="2000" b="0" i="0" dirty="0">
                <a:solidFill>
                  <a:srgbClr val="610B4B"/>
                </a:solidFill>
                <a:effectLst/>
                <a:latin typeface="erdana"/>
              </a:rPr>
            </a:br>
            <a:br>
              <a:rPr lang="en-US" sz="4800" b="1" i="0" dirty="0">
                <a:solidFill>
                  <a:srgbClr val="FF0000"/>
                </a:solidFill>
                <a:effectLst/>
                <a:latin typeface="Arial" panose="020B0604020202020204" pitchFamily="34" charset="0"/>
              </a:rPr>
            </a:br>
            <a:endParaRPr lang="en-IN" sz="4800" dirty="0">
              <a:solidFill>
                <a:srgbClr val="FF0000"/>
              </a:solidFill>
            </a:endParaRPr>
          </a:p>
        </p:txBody>
      </p:sp>
      <p:sp>
        <p:nvSpPr>
          <p:cNvPr id="3" name="Content Placeholder 2">
            <a:extLst>
              <a:ext uri="{FF2B5EF4-FFF2-40B4-BE49-F238E27FC236}">
                <a16:creationId xmlns:a16="http://schemas.microsoft.com/office/drawing/2014/main" id="{3F203E55-DC2D-426E-121D-CF948904017D}"/>
              </a:ext>
            </a:extLst>
          </p:cNvPr>
          <p:cNvSpPr>
            <a:spLocks noGrp="1"/>
          </p:cNvSpPr>
          <p:nvPr>
            <p:ph idx="1"/>
          </p:nvPr>
        </p:nvSpPr>
        <p:spPr>
          <a:xfrm>
            <a:off x="530192" y="2187574"/>
            <a:ext cx="10515600" cy="4351338"/>
          </a:xfrm>
        </p:spPr>
        <p:txBody>
          <a:bodyPr>
            <a:normAutofit/>
          </a:bodyPr>
          <a:lstStyle/>
          <a:p>
            <a:pPr algn="just"/>
            <a:r>
              <a:rPr lang="en-US" b="0" i="0" dirty="0">
                <a:solidFill>
                  <a:srgbClr val="333333"/>
                </a:solidFill>
                <a:effectLst/>
                <a:latin typeface="inter-regular"/>
              </a:rPr>
              <a:t>This is one of the best cloud features. Servers are easily maintained, and downtime is minimal or sometimes zero. </a:t>
            </a:r>
          </a:p>
          <a:p>
            <a:pPr algn="just"/>
            <a:endParaRPr lang="en-US" b="0" i="0" dirty="0">
              <a:solidFill>
                <a:srgbClr val="333333"/>
              </a:solidFill>
              <a:effectLst/>
              <a:latin typeface="inter-regular"/>
            </a:endParaRPr>
          </a:p>
          <a:p>
            <a:pPr algn="just"/>
            <a:r>
              <a:rPr lang="en-US" b="0" i="0" dirty="0">
                <a:solidFill>
                  <a:srgbClr val="00B0F0"/>
                </a:solidFill>
                <a:effectLst/>
                <a:latin typeface="inter-regular"/>
              </a:rPr>
              <a:t>Cloud computing powered resources often undergo several updates to optimize their capabilities and potential</a:t>
            </a:r>
            <a:r>
              <a:rPr lang="en-US" b="0" i="0" dirty="0">
                <a:solidFill>
                  <a:srgbClr val="333333"/>
                </a:solidFill>
                <a:effectLst/>
                <a:latin typeface="inter-regular"/>
              </a:rPr>
              <a:t>. Updates are more viable with devices and perform faster than previous versions.</a:t>
            </a:r>
            <a:endParaRPr lang="en-IN" sz="4000" dirty="0"/>
          </a:p>
        </p:txBody>
      </p:sp>
      <p:sp>
        <p:nvSpPr>
          <p:cNvPr id="4" name="Date Placeholder 3">
            <a:extLst>
              <a:ext uri="{FF2B5EF4-FFF2-40B4-BE49-F238E27FC236}">
                <a16:creationId xmlns:a16="http://schemas.microsoft.com/office/drawing/2014/main" id="{1A09CE1B-F524-3961-68F5-84F28434A4A7}"/>
              </a:ext>
            </a:extLst>
          </p:cNvPr>
          <p:cNvSpPr>
            <a:spLocks noGrp="1"/>
          </p:cNvSpPr>
          <p:nvPr>
            <p:ph type="dt" sz="half" idx="10"/>
          </p:nvPr>
        </p:nvSpPr>
        <p:spPr/>
        <p:txBody>
          <a:bodyPr/>
          <a:lstStyle/>
          <a:p>
            <a:fld id="{CFC4633F-8E0A-4500-AB07-D2462A88D998}" type="datetime1">
              <a:rPr lang="en-IN" smtClean="0"/>
              <a:t>01-03-2023</a:t>
            </a:fld>
            <a:endParaRPr lang="en-IN"/>
          </a:p>
        </p:txBody>
      </p:sp>
      <p:sp>
        <p:nvSpPr>
          <p:cNvPr id="5" name="Footer Placeholder 4">
            <a:extLst>
              <a:ext uri="{FF2B5EF4-FFF2-40B4-BE49-F238E27FC236}">
                <a16:creationId xmlns:a16="http://schemas.microsoft.com/office/drawing/2014/main" id="{7B558A57-F374-C7AF-459F-ACAE6489A56A}"/>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3477324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BE64D-3205-F88C-04F5-45009A8C2731}"/>
              </a:ext>
            </a:extLst>
          </p:cNvPr>
          <p:cNvSpPr>
            <a:spLocks noGrp="1"/>
          </p:cNvSpPr>
          <p:nvPr>
            <p:ph type="title"/>
          </p:nvPr>
        </p:nvSpPr>
        <p:spPr/>
        <p:txBody>
          <a:bodyPr>
            <a:normAutofit/>
          </a:bodyPr>
          <a:lstStyle/>
          <a:p>
            <a:r>
              <a:rPr lang="en-US" sz="3600" b="1" i="0" dirty="0">
                <a:solidFill>
                  <a:srgbClr val="FF0000"/>
                </a:solidFill>
                <a:effectLst/>
                <a:latin typeface="Arial" panose="020B0604020202020204" pitchFamily="34" charset="0"/>
              </a:rPr>
              <a:t>4. Pay-per-use pricing</a:t>
            </a:r>
            <a:br>
              <a:rPr lang="en-US" sz="3600" b="1" i="0" dirty="0">
                <a:solidFill>
                  <a:srgbClr val="FF0000"/>
                </a:solidFill>
                <a:effectLst/>
                <a:latin typeface="Arial" panose="020B0604020202020204" pitchFamily="34" charset="0"/>
              </a:rPr>
            </a:br>
            <a:endParaRPr lang="en-IN" sz="3600" dirty="0">
              <a:solidFill>
                <a:srgbClr val="FF0000"/>
              </a:solidFill>
            </a:endParaRPr>
          </a:p>
        </p:txBody>
      </p:sp>
      <p:sp>
        <p:nvSpPr>
          <p:cNvPr id="3" name="Content Placeholder 2">
            <a:extLst>
              <a:ext uri="{FF2B5EF4-FFF2-40B4-BE49-F238E27FC236}">
                <a16:creationId xmlns:a16="http://schemas.microsoft.com/office/drawing/2014/main" id="{CB889AAC-4456-ADB2-327B-4A551FDF1720}"/>
              </a:ext>
            </a:extLst>
          </p:cNvPr>
          <p:cNvSpPr>
            <a:spLocks noGrp="1"/>
          </p:cNvSpPr>
          <p:nvPr>
            <p:ph idx="1"/>
          </p:nvPr>
        </p:nvSpPr>
        <p:spPr>
          <a:xfrm>
            <a:off x="818147" y="1742173"/>
            <a:ext cx="10535653" cy="4434790"/>
          </a:xfrm>
        </p:spPr>
        <p:txBody>
          <a:bodyPr>
            <a:normAutofit/>
          </a:bodyPr>
          <a:lstStyle/>
          <a:p>
            <a:pPr algn="just"/>
            <a:r>
              <a:rPr lang="en-US" sz="2400" b="0" i="0" dirty="0">
                <a:effectLst/>
                <a:latin typeface="Arial" panose="020B0604020202020204" pitchFamily="34" charset="0"/>
              </a:rPr>
              <a:t>This cloud computing characteristic shifts IT spending from </a:t>
            </a:r>
            <a:r>
              <a:rPr lang="en-US" sz="2400" b="0" i="0" u="sng" dirty="0">
                <a:effectLst/>
                <a:latin typeface="Arial" panose="020B0604020202020204" pitchFamily="34" charset="0"/>
              </a:rPr>
              <a:t>Capex</a:t>
            </a:r>
            <a:r>
              <a:rPr lang="en-US" sz="2400" b="0" i="0" dirty="0">
                <a:effectLst/>
                <a:latin typeface="Arial" panose="020B0604020202020204" pitchFamily="34" charset="0"/>
              </a:rPr>
              <a:t> to </a:t>
            </a:r>
            <a:r>
              <a:rPr lang="en-US" sz="2400" b="0" i="0" u="sng" dirty="0" err="1">
                <a:effectLst/>
                <a:latin typeface="Arial" panose="020B0604020202020204" pitchFamily="34" charset="0"/>
                <a:hlinkClick r:id="rId2">
                  <a:extLst>
                    <a:ext uri="{A12FA001-AC4F-418D-AE19-62706E023703}">
                      <ahyp:hlinkClr xmlns:ahyp="http://schemas.microsoft.com/office/drawing/2018/hyperlinkcolor" val="tx"/>
                    </a:ext>
                  </a:extLst>
                </a:hlinkClick>
              </a:rPr>
              <a:t>Opex</a:t>
            </a:r>
            <a:r>
              <a:rPr lang="en-US" sz="2400" b="0" i="0" dirty="0">
                <a:effectLst/>
                <a:latin typeface="Arial" panose="020B0604020202020204" pitchFamily="34" charset="0"/>
              </a:rPr>
              <a:t> as providers offer per-second billing. </a:t>
            </a:r>
          </a:p>
          <a:p>
            <a:pPr algn="just"/>
            <a:r>
              <a:rPr lang="en-US" sz="2400" b="0" i="0" dirty="0">
                <a:effectLst/>
                <a:latin typeface="Arial" panose="020B0604020202020204" pitchFamily="34" charset="0"/>
              </a:rPr>
              <a:t>This model achieves economies of scale through </a:t>
            </a:r>
            <a:r>
              <a:rPr lang="en-US" sz="2400" b="0" i="0" u="sng" dirty="0">
                <a:effectLst/>
                <a:latin typeface="Arial" panose="020B0604020202020204" pitchFamily="34" charset="0"/>
              </a:rPr>
              <a:t>reducing costs on a large scale</a:t>
            </a:r>
            <a:r>
              <a:rPr lang="en-US" sz="2400" b="0" i="0" dirty="0">
                <a:effectLst/>
                <a:latin typeface="Arial" panose="020B0604020202020204" pitchFamily="34" charset="0"/>
              </a:rPr>
              <a:t> and seeing an increase in efficiency. </a:t>
            </a:r>
          </a:p>
          <a:p>
            <a:pPr algn="just"/>
            <a:r>
              <a:rPr lang="en-US" sz="2400" b="0" i="0" dirty="0">
                <a:effectLst/>
                <a:latin typeface="Arial" panose="020B0604020202020204" pitchFamily="34" charset="0"/>
              </a:rPr>
              <a:t>Though this can generally be seen as a positive, IT teams must be careful since their resource needs likely aren't static. VMs should be </a:t>
            </a:r>
            <a:r>
              <a:rPr lang="en-US" sz="2400" b="0" i="0" u="sng" dirty="0">
                <a:effectLst/>
                <a:latin typeface="Arial" panose="020B0604020202020204" pitchFamily="34" charset="0"/>
              </a:rPr>
              <a:t>right-sized</a:t>
            </a:r>
            <a:r>
              <a:rPr lang="en-US" sz="2400" b="0" i="0" dirty="0">
                <a:effectLst/>
                <a:latin typeface="Arial" panose="020B0604020202020204" pitchFamily="34" charset="0"/>
              </a:rPr>
              <a:t>, turned off while not in use, or scaled down as conditions dictate. </a:t>
            </a:r>
          </a:p>
          <a:p>
            <a:pPr algn="just"/>
            <a:r>
              <a:rPr lang="en-US" sz="2400" b="0" i="0" dirty="0">
                <a:effectLst/>
                <a:latin typeface="Arial" panose="020B0604020202020204" pitchFamily="34" charset="0"/>
              </a:rPr>
              <a:t>Otherwise, organizations waste money and can end up with sticker shock when the monthly bill arrives.</a:t>
            </a:r>
          </a:p>
          <a:p>
            <a:pPr algn="just"/>
            <a:endParaRPr lang="en-IN" sz="2400" dirty="0"/>
          </a:p>
        </p:txBody>
      </p:sp>
      <p:sp>
        <p:nvSpPr>
          <p:cNvPr id="4" name="Date Placeholder 3">
            <a:extLst>
              <a:ext uri="{FF2B5EF4-FFF2-40B4-BE49-F238E27FC236}">
                <a16:creationId xmlns:a16="http://schemas.microsoft.com/office/drawing/2014/main" id="{CC1BA5A5-7B07-6666-1116-DE397C3F4D64}"/>
              </a:ext>
            </a:extLst>
          </p:cNvPr>
          <p:cNvSpPr>
            <a:spLocks noGrp="1"/>
          </p:cNvSpPr>
          <p:nvPr>
            <p:ph type="dt" sz="half" idx="10"/>
          </p:nvPr>
        </p:nvSpPr>
        <p:spPr/>
        <p:txBody>
          <a:bodyPr/>
          <a:lstStyle/>
          <a:p>
            <a:fld id="{CFC4633F-8E0A-4500-AB07-D2462A88D998}" type="datetime1">
              <a:rPr lang="en-IN" smtClean="0"/>
              <a:t>01-03-2023</a:t>
            </a:fld>
            <a:endParaRPr lang="en-IN"/>
          </a:p>
        </p:txBody>
      </p:sp>
      <p:sp>
        <p:nvSpPr>
          <p:cNvPr id="5" name="Footer Placeholder 4">
            <a:extLst>
              <a:ext uri="{FF2B5EF4-FFF2-40B4-BE49-F238E27FC236}">
                <a16:creationId xmlns:a16="http://schemas.microsoft.com/office/drawing/2014/main" id="{8DAB3636-B6F0-4EB5-25C3-18AC8F29CEF0}"/>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3709469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DB203-7084-EB3E-ECC8-C242B5A1D939}"/>
              </a:ext>
            </a:extLst>
          </p:cNvPr>
          <p:cNvSpPr>
            <a:spLocks noGrp="1"/>
          </p:cNvSpPr>
          <p:nvPr>
            <p:ph type="title"/>
          </p:nvPr>
        </p:nvSpPr>
        <p:spPr>
          <a:xfrm>
            <a:off x="693821" y="425986"/>
            <a:ext cx="10515600" cy="1107540"/>
          </a:xfrm>
        </p:spPr>
        <p:txBody>
          <a:bodyPr>
            <a:normAutofit fontScale="90000"/>
          </a:bodyPr>
          <a:lstStyle/>
          <a:p>
            <a:r>
              <a:rPr lang="en-US" sz="3100" dirty="0">
                <a:solidFill>
                  <a:srgbClr val="FF0000"/>
                </a:solidFill>
                <a:latin typeface="erdana"/>
              </a:rPr>
              <a:t>5</a:t>
            </a:r>
            <a:r>
              <a:rPr lang="en-US" sz="3100" b="0" i="0" dirty="0">
                <a:solidFill>
                  <a:srgbClr val="FF0000"/>
                </a:solidFill>
                <a:effectLst/>
                <a:latin typeface="erdana"/>
              </a:rPr>
              <a:t>. Scalability And Rapid Elasticity</a:t>
            </a:r>
            <a:br>
              <a:rPr lang="en-US" sz="2700" b="0" i="0" dirty="0">
                <a:solidFill>
                  <a:srgbClr val="FF0000"/>
                </a:solidFill>
                <a:effectLst/>
                <a:latin typeface="erdana"/>
              </a:rPr>
            </a:br>
            <a:br>
              <a:rPr lang="en-US" sz="4000" b="1" i="0" dirty="0">
                <a:solidFill>
                  <a:srgbClr val="FF0000"/>
                </a:solidFill>
                <a:effectLst/>
                <a:latin typeface="Arial" panose="020B0604020202020204" pitchFamily="34" charset="0"/>
              </a:rPr>
            </a:br>
            <a:endParaRPr lang="en-IN" sz="4000" dirty="0">
              <a:solidFill>
                <a:srgbClr val="FF0000"/>
              </a:solidFill>
            </a:endParaRPr>
          </a:p>
        </p:txBody>
      </p:sp>
      <p:sp>
        <p:nvSpPr>
          <p:cNvPr id="3" name="Content Placeholder 2">
            <a:extLst>
              <a:ext uri="{FF2B5EF4-FFF2-40B4-BE49-F238E27FC236}">
                <a16:creationId xmlns:a16="http://schemas.microsoft.com/office/drawing/2014/main" id="{3F203E55-DC2D-426E-121D-CF948904017D}"/>
              </a:ext>
            </a:extLst>
          </p:cNvPr>
          <p:cNvSpPr>
            <a:spLocks noGrp="1"/>
          </p:cNvSpPr>
          <p:nvPr>
            <p:ph idx="1"/>
          </p:nvPr>
        </p:nvSpPr>
        <p:spPr>
          <a:xfrm>
            <a:off x="838200" y="1690688"/>
            <a:ext cx="10515600" cy="4351338"/>
          </a:xfrm>
        </p:spPr>
        <p:txBody>
          <a:bodyPr>
            <a:normAutofit/>
          </a:bodyPr>
          <a:lstStyle/>
          <a:p>
            <a:pPr algn="just"/>
            <a:r>
              <a:rPr lang="en-US" sz="2400" b="0" i="0" dirty="0">
                <a:solidFill>
                  <a:srgbClr val="333333"/>
                </a:solidFill>
                <a:effectLst/>
                <a:latin typeface="inter-regular"/>
              </a:rPr>
              <a:t>A key feature and advantage of cloud computing is its rapid scalability. </a:t>
            </a:r>
          </a:p>
          <a:p>
            <a:pPr algn="just"/>
            <a:r>
              <a:rPr lang="en-US" sz="2400" b="0" i="0" dirty="0">
                <a:solidFill>
                  <a:srgbClr val="333333"/>
                </a:solidFill>
                <a:effectLst/>
                <a:latin typeface="inter-regular"/>
              </a:rPr>
              <a:t>This cloud feature enables cost-effective handling of workloads that require a large number of servers but only for a short period. </a:t>
            </a:r>
          </a:p>
          <a:p>
            <a:pPr algn="just"/>
            <a:r>
              <a:rPr lang="en-US" sz="2400" b="0" i="0" dirty="0">
                <a:solidFill>
                  <a:srgbClr val="333333"/>
                </a:solidFill>
                <a:effectLst/>
                <a:latin typeface="inter-regular"/>
              </a:rPr>
              <a:t>Many customers have workloads that can be run very cost-effectively due to the rapid scalability of cloud computing.</a:t>
            </a:r>
            <a:endParaRPr lang="en-IN" sz="3600" dirty="0"/>
          </a:p>
        </p:txBody>
      </p:sp>
      <p:sp>
        <p:nvSpPr>
          <p:cNvPr id="4" name="Date Placeholder 3">
            <a:extLst>
              <a:ext uri="{FF2B5EF4-FFF2-40B4-BE49-F238E27FC236}">
                <a16:creationId xmlns:a16="http://schemas.microsoft.com/office/drawing/2014/main" id="{1A09CE1B-F524-3961-68F5-84F28434A4A7}"/>
              </a:ext>
            </a:extLst>
          </p:cNvPr>
          <p:cNvSpPr>
            <a:spLocks noGrp="1"/>
          </p:cNvSpPr>
          <p:nvPr>
            <p:ph type="dt" sz="half" idx="10"/>
          </p:nvPr>
        </p:nvSpPr>
        <p:spPr/>
        <p:txBody>
          <a:bodyPr/>
          <a:lstStyle/>
          <a:p>
            <a:fld id="{CFC4633F-8E0A-4500-AB07-D2462A88D998}" type="datetime1">
              <a:rPr lang="en-IN" smtClean="0"/>
              <a:t>01-03-2023</a:t>
            </a:fld>
            <a:endParaRPr lang="en-IN"/>
          </a:p>
        </p:txBody>
      </p:sp>
      <p:sp>
        <p:nvSpPr>
          <p:cNvPr id="5" name="Footer Placeholder 4">
            <a:extLst>
              <a:ext uri="{FF2B5EF4-FFF2-40B4-BE49-F238E27FC236}">
                <a16:creationId xmlns:a16="http://schemas.microsoft.com/office/drawing/2014/main" id="{7B558A57-F374-C7AF-459F-ACAE6489A56A}"/>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3454644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55D74-AA7A-C8AF-D16F-038C3E30426A}"/>
              </a:ext>
            </a:extLst>
          </p:cNvPr>
          <p:cNvSpPr>
            <a:spLocks noGrp="1"/>
          </p:cNvSpPr>
          <p:nvPr>
            <p:ph type="title"/>
          </p:nvPr>
        </p:nvSpPr>
        <p:spPr/>
        <p:txBody>
          <a:bodyPr>
            <a:noAutofit/>
          </a:bodyPr>
          <a:lstStyle/>
          <a:p>
            <a:r>
              <a:rPr lang="en-US" sz="3600" dirty="0">
                <a:solidFill>
                  <a:srgbClr val="FF0000"/>
                </a:solidFill>
                <a:latin typeface="erdana"/>
              </a:rPr>
              <a:t>6</a:t>
            </a:r>
            <a:r>
              <a:rPr lang="en-US" sz="3600" b="0" i="0" dirty="0">
                <a:solidFill>
                  <a:srgbClr val="FF0000"/>
                </a:solidFill>
                <a:effectLst/>
                <a:latin typeface="erdana"/>
              </a:rPr>
              <a:t>. Economical</a:t>
            </a:r>
            <a:br>
              <a:rPr lang="en-US" sz="3600" b="0" i="0" dirty="0">
                <a:solidFill>
                  <a:srgbClr val="FF0000"/>
                </a:solidFill>
                <a:effectLst/>
                <a:latin typeface="erdana"/>
              </a:rPr>
            </a:br>
            <a:br>
              <a:rPr lang="en-US" sz="3600" b="1" i="0" dirty="0">
                <a:solidFill>
                  <a:srgbClr val="FF0000"/>
                </a:solidFill>
                <a:effectLst/>
                <a:latin typeface="Arial" panose="020B0604020202020204" pitchFamily="34" charset="0"/>
              </a:rPr>
            </a:br>
            <a:endParaRPr lang="en-IN" sz="3600" dirty="0">
              <a:solidFill>
                <a:srgbClr val="FF0000"/>
              </a:solidFill>
            </a:endParaRPr>
          </a:p>
        </p:txBody>
      </p:sp>
      <p:sp>
        <p:nvSpPr>
          <p:cNvPr id="3" name="Content Placeholder 2">
            <a:extLst>
              <a:ext uri="{FF2B5EF4-FFF2-40B4-BE49-F238E27FC236}">
                <a16:creationId xmlns:a16="http://schemas.microsoft.com/office/drawing/2014/main" id="{C40E422F-05A7-153B-52FD-443262D63903}"/>
              </a:ext>
            </a:extLst>
          </p:cNvPr>
          <p:cNvSpPr>
            <a:spLocks noGrp="1"/>
          </p:cNvSpPr>
          <p:nvPr>
            <p:ph idx="1"/>
          </p:nvPr>
        </p:nvSpPr>
        <p:spPr>
          <a:xfrm>
            <a:off x="789272" y="1732547"/>
            <a:ext cx="10564528" cy="4377040"/>
          </a:xfrm>
        </p:spPr>
        <p:txBody>
          <a:bodyPr>
            <a:normAutofit/>
          </a:bodyPr>
          <a:lstStyle/>
          <a:p>
            <a:pPr algn="just"/>
            <a:r>
              <a:rPr lang="en-US" sz="2400" b="0" i="0" dirty="0">
                <a:solidFill>
                  <a:srgbClr val="333333"/>
                </a:solidFill>
                <a:effectLst/>
                <a:latin typeface="inter-regular"/>
              </a:rPr>
              <a:t>This cloud feature helps in reducing the IT expenditure of the organizations. In cloud computing, clients need to pay the administration for the space used by them. </a:t>
            </a:r>
          </a:p>
          <a:p>
            <a:pPr algn="just"/>
            <a:r>
              <a:rPr lang="en-US" sz="2400" b="0" i="0" dirty="0">
                <a:solidFill>
                  <a:srgbClr val="333333"/>
                </a:solidFill>
                <a:effectLst/>
                <a:latin typeface="inter-regular"/>
              </a:rPr>
              <a:t>There is no cover-up or additional charges that need to be paid. Administration is economical, and more often than not, some space is allocated for free.</a:t>
            </a:r>
          </a:p>
          <a:p>
            <a:pPr algn="just"/>
            <a:endParaRPr lang="en-IN" sz="3600" dirty="0"/>
          </a:p>
        </p:txBody>
      </p:sp>
      <p:sp>
        <p:nvSpPr>
          <p:cNvPr id="4" name="Date Placeholder 3">
            <a:extLst>
              <a:ext uri="{FF2B5EF4-FFF2-40B4-BE49-F238E27FC236}">
                <a16:creationId xmlns:a16="http://schemas.microsoft.com/office/drawing/2014/main" id="{C49D6CA1-35ED-4FCA-E932-0D046ED3E54E}"/>
              </a:ext>
            </a:extLst>
          </p:cNvPr>
          <p:cNvSpPr>
            <a:spLocks noGrp="1"/>
          </p:cNvSpPr>
          <p:nvPr>
            <p:ph type="dt" sz="half" idx="10"/>
          </p:nvPr>
        </p:nvSpPr>
        <p:spPr/>
        <p:txBody>
          <a:bodyPr/>
          <a:lstStyle/>
          <a:p>
            <a:fld id="{CFC4633F-8E0A-4500-AB07-D2462A88D998}" type="datetime1">
              <a:rPr lang="en-IN" smtClean="0"/>
              <a:t>01-03-2023</a:t>
            </a:fld>
            <a:endParaRPr lang="en-IN"/>
          </a:p>
        </p:txBody>
      </p:sp>
      <p:sp>
        <p:nvSpPr>
          <p:cNvPr id="5" name="Footer Placeholder 4">
            <a:extLst>
              <a:ext uri="{FF2B5EF4-FFF2-40B4-BE49-F238E27FC236}">
                <a16:creationId xmlns:a16="http://schemas.microsoft.com/office/drawing/2014/main" id="{88526B78-7C3C-B2D2-2AEF-F5E86481B15F}"/>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2559315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7B44D-2D04-9382-97FC-131B135FF138}"/>
              </a:ext>
            </a:extLst>
          </p:cNvPr>
          <p:cNvSpPr>
            <a:spLocks noGrp="1"/>
          </p:cNvSpPr>
          <p:nvPr>
            <p:ph type="title"/>
          </p:nvPr>
        </p:nvSpPr>
        <p:spPr>
          <a:xfrm>
            <a:off x="838200" y="356135"/>
            <a:ext cx="10515600" cy="1334553"/>
          </a:xfrm>
        </p:spPr>
        <p:txBody>
          <a:bodyPr>
            <a:normAutofit fontScale="90000"/>
          </a:bodyPr>
          <a:lstStyle/>
          <a:p>
            <a:r>
              <a:rPr lang="en-US" sz="2700" dirty="0">
                <a:solidFill>
                  <a:srgbClr val="FF0000"/>
                </a:solidFill>
                <a:latin typeface="erdana"/>
              </a:rPr>
              <a:t>7</a:t>
            </a:r>
            <a:r>
              <a:rPr lang="en-US" sz="2700" b="0" i="0" dirty="0">
                <a:solidFill>
                  <a:srgbClr val="FF0000"/>
                </a:solidFill>
                <a:effectLst/>
                <a:latin typeface="erdana"/>
              </a:rPr>
              <a:t>. Measured And Reporting Service</a:t>
            </a:r>
            <a:br>
              <a:rPr lang="en-US" sz="1600" b="0" i="0" dirty="0">
                <a:solidFill>
                  <a:srgbClr val="610B4B"/>
                </a:solidFill>
                <a:effectLst/>
                <a:latin typeface="erdana"/>
              </a:rPr>
            </a:br>
            <a:br>
              <a:rPr lang="en-US" sz="4000" b="1" i="0" dirty="0">
                <a:solidFill>
                  <a:srgbClr val="FF0000"/>
                </a:solidFill>
                <a:effectLst/>
                <a:latin typeface="Arial" panose="020B0604020202020204" pitchFamily="34" charset="0"/>
              </a:rPr>
            </a:br>
            <a:endParaRPr lang="en-IN" sz="4000" dirty="0">
              <a:solidFill>
                <a:srgbClr val="FF0000"/>
              </a:solidFill>
            </a:endParaRPr>
          </a:p>
        </p:txBody>
      </p:sp>
      <p:sp>
        <p:nvSpPr>
          <p:cNvPr id="3" name="Content Placeholder 2">
            <a:extLst>
              <a:ext uri="{FF2B5EF4-FFF2-40B4-BE49-F238E27FC236}">
                <a16:creationId xmlns:a16="http://schemas.microsoft.com/office/drawing/2014/main" id="{6C15910D-81A8-C4BB-4042-474BE8830389}"/>
              </a:ext>
            </a:extLst>
          </p:cNvPr>
          <p:cNvSpPr>
            <a:spLocks noGrp="1"/>
          </p:cNvSpPr>
          <p:nvPr>
            <p:ph idx="1"/>
          </p:nvPr>
        </p:nvSpPr>
        <p:spPr>
          <a:xfrm>
            <a:off x="664143" y="1376413"/>
            <a:ext cx="10487526" cy="4357788"/>
          </a:xfrm>
        </p:spPr>
        <p:txBody>
          <a:bodyPr>
            <a:normAutofit/>
          </a:bodyPr>
          <a:lstStyle/>
          <a:p>
            <a:pPr algn="just"/>
            <a:r>
              <a:rPr lang="en-US" sz="2400" b="0" i="0" dirty="0">
                <a:solidFill>
                  <a:srgbClr val="333333"/>
                </a:solidFill>
                <a:effectLst/>
                <a:latin typeface="inter-regular"/>
              </a:rPr>
              <a:t>Reporting Services is one of the many cloud features that make it the best choice for organizations. </a:t>
            </a:r>
          </a:p>
          <a:p>
            <a:pPr algn="just"/>
            <a:r>
              <a:rPr lang="en-US" sz="2400" b="0" i="0" dirty="0">
                <a:solidFill>
                  <a:srgbClr val="333333"/>
                </a:solidFill>
                <a:effectLst/>
                <a:latin typeface="inter-regular"/>
              </a:rPr>
              <a:t>The measurement and reporting service is helpful for both cloud providers and their customers. </a:t>
            </a:r>
          </a:p>
          <a:p>
            <a:pPr algn="just"/>
            <a:r>
              <a:rPr lang="en-US" sz="2400" b="0" i="0" dirty="0">
                <a:solidFill>
                  <a:srgbClr val="333333"/>
                </a:solidFill>
                <a:effectLst/>
                <a:latin typeface="inter-regular"/>
              </a:rPr>
              <a:t>This enables both the provider and the customer to monitor and report which services have been used and for what purposes. It helps in monitoring billing and ensuring optimum utilization of resources.</a:t>
            </a:r>
            <a:endParaRPr lang="en-IN" sz="3600" dirty="0"/>
          </a:p>
        </p:txBody>
      </p:sp>
      <p:sp>
        <p:nvSpPr>
          <p:cNvPr id="4" name="Date Placeholder 3">
            <a:extLst>
              <a:ext uri="{FF2B5EF4-FFF2-40B4-BE49-F238E27FC236}">
                <a16:creationId xmlns:a16="http://schemas.microsoft.com/office/drawing/2014/main" id="{91785EAE-F35D-EF95-970A-17389BC753EC}"/>
              </a:ext>
            </a:extLst>
          </p:cNvPr>
          <p:cNvSpPr>
            <a:spLocks noGrp="1"/>
          </p:cNvSpPr>
          <p:nvPr>
            <p:ph type="dt" sz="half" idx="10"/>
          </p:nvPr>
        </p:nvSpPr>
        <p:spPr/>
        <p:txBody>
          <a:bodyPr/>
          <a:lstStyle/>
          <a:p>
            <a:fld id="{CFC4633F-8E0A-4500-AB07-D2462A88D998}" type="datetime1">
              <a:rPr lang="en-IN" smtClean="0"/>
              <a:t>01-03-2023</a:t>
            </a:fld>
            <a:endParaRPr lang="en-IN"/>
          </a:p>
        </p:txBody>
      </p:sp>
      <p:sp>
        <p:nvSpPr>
          <p:cNvPr id="5" name="Footer Placeholder 4">
            <a:extLst>
              <a:ext uri="{FF2B5EF4-FFF2-40B4-BE49-F238E27FC236}">
                <a16:creationId xmlns:a16="http://schemas.microsoft.com/office/drawing/2014/main" id="{3C8F68D6-8B42-4562-8C5E-94C4D90958AB}"/>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4018885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333BE-BD5A-07E4-4316-87B4ABB5F970}"/>
              </a:ext>
            </a:extLst>
          </p:cNvPr>
          <p:cNvSpPr>
            <a:spLocks noGrp="1"/>
          </p:cNvSpPr>
          <p:nvPr>
            <p:ph type="title"/>
          </p:nvPr>
        </p:nvSpPr>
        <p:spPr/>
        <p:txBody>
          <a:bodyPr>
            <a:normAutofit fontScale="90000"/>
          </a:bodyPr>
          <a:lstStyle/>
          <a:p>
            <a:r>
              <a:rPr lang="en-US" sz="3200" dirty="0">
                <a:solidFill>
                  <a:srgbClr val="FF0000"/>
                </a:solidFill>
                <a:latin typeface="erdana"/>
              </a:rPr>
              <a:t>8</a:t>
            </a:r>
            <a:r>
              <a:rPr lang="en-US" sz="3200" b="0" i="0" dirty="0">
                <a:solidFill>
                  <a:srgbClr val="FF0000"/>
                </a:solidFill>
                <a:effectLst/>
                <a:latin typeface="erdana"/>
              </a:rPr>
              <a:t>. Security</a:t>
            </a:r>
            <a:br>
              <a:rPr lang="en-US" sz="3200" b="0" i="0" dirty="0">
                <a:solidFill>
                  <a:srgbClr val="FF0000"/>
                </a:solidFill>
                <a:effectLst/>
                <a:latin typeface="erdana"/>
              </a:rPr>
            </a:br>
            <a:br>
              <a:rPr lang="en-US" sz="3200" b="1" i="0" dirty="0">
                <a:solidFill>
                  <a:srgbClr val="FF0000"/>
                </a:solidFill>
                <a:effectLst/>
                <a:latin typeface="Arial" panose="020B0604020202020204" pitchFamily="34" charset="0"/>
              </a:rPr>
            </a:br>
            <a:endParaRPr lang="en-IN" sz="3200" dirty="0">
              <a:solidFill>
                <a:srgbClr val="FF0000"/>
              </a:solidFill>
            </a:endParaRPr>
          </a:p>
        </p:txBody>
      </p:sp>
      <p:sp>
        <p:nvSpPr>
          <p:cNvPr id="3" name="Content Placeholder 2">
            <a:extLst>
              <a:ext uri="{FF2B5EF4-FFF2-40B4-BE49-F238E27FC236}">
                <a16:creationId xmlns:a16="http://schemas.microsoft.com/office/drawing/2014/main" id="{2F9F05A9-4939-14F1-DD15-87512570B3B3}"/>
              </a:ext>
            </a:extLst>
          </p:cNvPr>
          <p:cNvSpPr>
            <a:spLocks noGrp="1"/>
          </p:cNvSpPr>
          <p:nvPr>
            <p:ph idx="1"/>
          </p:nvPr>
        </p:nvSpPr>
        <p:spPr>
          <a:xfrm>
            <a:off x="838200" y="1690688"/>
            <a:ext cx="10515600" cy="4351338"/>
          </a:xfrm>
        </p:spPr>
        <p:txBody>
          <a:bodyPr>
            <a:normAutofit/>
          </a:bodyPr>
          <a:lstStyle/>
          <a:p>
            <a:pPr algn="just"/>
            <a:r>
              <a:rPr lang="en-US" sz="2400" b="0" i="0" dirty="0">
                <a:solidFill>
                  <a:srgbClr val="333333"/>
                </a:solidFill>
                <a:effectLst/>
                <a:latin typeface="inter-regular"/>
              </a:rPr>
              <a:t>Data security is one of the best features of cloud computing. Cloud services make a copy of the stored data to prevent any kind of data loss.</a:t>
            </a:r>
          </a:p>
          <a:p>
            <a:pPr algn="just"/>
            <a:r>
              <a:rPr lang="en-US" sz="2400" b="0" i="0" dirty="0">
                <a:solidFill>
                  <a:srgbClr val="333333"/>
                </a:solidFill>
                <a:effectLst/>
                <a:latin typeface="inter-regular"/>
              </a:rPr>
              <a:t> If one server loses data by any chance, the copied version is restored from the other server. </a:t>
            </a:r>
          </a:p>
          <a:p>
            <a:pPr algn="just"/>
            <a:r>
              <a:rPr lang="en-US" sz="2400" b="0" i="0" dirty="0">
                <a:solidFill>
                  <a:srgbClr val="333333"/>
                </a:solidFill>
                <a:effectLst/>
                <a:latin typeface="inter-regular"/>
              </a:rPr>
              <a:t>This feature comes in handy when multiple users are working on a particular file in real-time, and one file suddenly gets corrupted.</a:t>
            </a:r>
          </a:p>
          <a:p>
            <a:pPr algn="just"/>
            <a:endParaRPr lang="en-IN" sz="3600" dirty="0"/>
          </a:p>
        </p:txBody>
      </p:sp>
      <p:sp>
        <p:nvSpPr>
          <p:cNvPr id="4" name="Date Placeholder 3">
            <a:extLst>
              <a:ext uri="{FF2B5EF4-FFF2-40B4-BE49-F238E27FC236}">
                <a16:creationId xmlns:a16="http://schemas.microsoft.com/office/drawing/2014/main" id="{70648F94-F425-64E6-F5EE-52B273B58D72}"/>
              </a:ext>
            </a:extLst>
          </p:cNvPr>
          <p:cNvSpPr>
            <a:spLocks noGrp="1"/>
          </p:cNvSpPr>
          <p:nvPr>
            <p:ph type="dt" sz="half" idx="10"/>
          </p:nvPr>
        </p:nvSpPr>
        <p:spPr/>
        <p:txBody>
          <a:bodyPr/>
          <a:lstStyle/>
          <a:p>
            <a:fld id="{CFC4633F-8E0A-4500-AB07-D2462A88D998}" type="datetime1">
              <a:rPr lang="en-IN" smtClean="0"/>
              <a:t>01-03-2023</a:t>
            </a:fld>
            <a:endParaRPr lang="en-IN"/>
          </a:p>
        </p:txBody>
      </p:sp>
      <p:sp>
        <p:nvSpPr>
          <p:cNvPr id="5" name="Footer Placeholder 4">
            <a:extLst>
              <a:ext uri="{FF2B5EF4-FFF2-40B4-BE49-F238E27FC236}">
                <a16:creationId xmlns:a16="http://schemas.microsoft.com/office/drawing/2014/main" id="{CD6047CB-E885-134F-11E0-28DCBF351FF0}"/>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31255311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2173</TotalTime>
  <Words>1034</Words>
  <Application>Microsoft Office PowerPoint</Application>
  <PresentationFormat>Widescreen</PresentationFormat>
  <Paragraphs>89</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Abadi</vt:lpstr>
      <vt:lpstr>Arial</vt:lpstr>
      <vt:lpstr>Calibri</vt:lpstr>
      <vt:lpstr>Calibri Light</vt:lpstr>
      <vt:lpstr>erdana</vt:lpstr>
      <vt:lpstr>inter-regular</vt:lpstr>
      <vt:lpstr>Poppins</vt:lpstr>
      <vt:lpstr>Segoe UI</vt:lpstr>
      <vt:lpstr>sofia-pro</vt:lpstr>
      <vt:lpstr>Office Theme</vt:lpstr>
      <vt:lpstr>                </vt:lpstr>
      <vt:lpstr>Characteristics of cloud computing </vt:lpstr>
      <vt:lpstr>PowerPoint Presentation</vt:lpstr>
      <vt:lpstr>3. Easy Maintenance  </vt:lpstr>
      <vt:lpstr>4. Pay-per-use pricing </vt:lpstr>
      <vt:lpstr>5. Scalability And Rapid Elasticity  </vt:lpstr>
      <vt:lpstr>6. Economical  </vt:lpstr>
      <vt:lpstr>7. Measured And Reporting Service  </vt:lpstr>
      <vt:lpstr>8. Security  </vt:lpstr>
      <vt:lpstr>9. Automation </vt:lpstr>
      <vt:lpstr>9. Resilience </vt:lpstr>
      <vt:lpstr>10. Large Network Access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Analyse Loops for Complexity Analysis of Algorithms</dc:title>
  <dc:creator>919937338277</dc:creator>
  <cp:lastModifiedBy>919937338277</cp:lastModifiedBy>
  <cp:revision>505</cp:revision>
  <dcterms:created xsi:type="dcterms:W3CDTF">2022-09-23T03:39:53Z</dcterms:created>
  <dcterms:modified xsi:type="dcterms:W3CDTF">2023-03-01T04:33:07Z</dcterms:modified>
</cp:coreProperties>
</file>