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303" r:id="rId3"/>
    <p:sldId id="299" r:id="rId4"/>
    <p:sldId id="300" r:id="rId5"/>
    <p:sldId id="302" r:id="rId6"/>
    <p:sldId id="301" r:id="rId7"/>
    <p:sldId id="304" r:id="rId8"/>
    <p:sldId id="305" r:id="rId9"/>
    <p:sldId id="309" r:id="rId10"/>
    <p:sldId id="306" r:id="rId11"/>
    <p:sldId id="308" r:id="rId12"/>
    <p:sldId id="290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44" autoAdjust="0"/>
    <p:restoredTop sz="94660"/>
  </p:normalViewPr>
  <p:slideViewPr>
    <p:cSldViewPr snapToGrid="0">
      <p:cViewPr varScale="1">
        <p:scale>
          <a:sx n="66" d="100"/>
          <a:sy n="66" d="100"/>
        </p:scale>
        <p:origin x="62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C20B0D-68F9-43ED-9A04-E139A95C8259}" type="datetimeFigureOut">
              <a:rPr lang="en-IN" smtClean="0"/>
              <a:t>02-03-2023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2955E9-B37E-4F37-A9DB-A496C49041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53923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3EE33-748C-CB76-0F71-A97E3E519B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B14CF4-2ECE-966E-3909-3CBCFA9839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FC776F-3D04-7740-0F66-3609F793E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E2D28-6817-437D-A3F9-0AC000A9B86E}" type="datetime1">
              <a:rPr lang="en-IN" smtClean="0"/>
              <a:t>02-03-2023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EAA191-1C5B-64BC-0BED-56F4A2F2B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Vardhaman College of Engineering(Autonomous), Hyderabad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74C213-B380-77B9-7E0B-D8103ABD5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CA948-76CD-45A4-B7DF-48E0AFCB07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4043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9F6D9-ADB3-3ED4-7D88-6DF6DEFA2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2E9991-A86B-4E89-126F-73A978129F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60239E-BC66-BBF9-0314-E77711DAD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C7B90-A3C9-437F-AB3C-CC8FA40424F5}" type="datetime1">
              <a:rPr lang="en-IN" smtClean="0"/>
              <a:t>02-03-2023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28E379-423C-F4BA-0483-B534B5790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Vardhaman College of Engineering(Autonomous), Hyderabad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218E47-A91E-F1BE-547C-7E48BF05A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CA948-76CD-45A4-B7DF-48E0AFCB07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8210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A90529-3E9F-88C7-BF73-8E5C6BC2C9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F34101-9F78-D3EF-0E18-1D0617F105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5CA97F-7E8E-E40A-7387-1BBEC5C49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C2586-1F4C-41E8-A448-3F25E7960BF6}" type="datetime1">
              <a:rPr lang="en-IN" smtClean="0"/>
              <a:t>02-03-2023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940210-274C-BEA0-7A52-741F46807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Vardhaman College of Engineering(Autonomous), Hyderabad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00BB9-F05C-08EE-9942-F0EB51837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CA948-76CD-45A4-B7DF-48E0AFCB07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9098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63ADC-F3B0-1497-81DE-6A1645C53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E4C155-70E1-BDB5-7E68-15261A5566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4072DF-E16F-54CC-E807-ABED77A79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4633F-8E0A-4500-AB07-D2462A88D998}" type="datetime1">
              <a:rPr lang="en-IN" smtClean="0"/>
              <a:t>02-03-2023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34CD5E-FC21-32E1-8F01-903F51F3D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Vardhaman College of Engineering(Autonomous), Hyderabad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F5BFBC-FA16-B535-6697-7D9E7E5B1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CA948-76CD-45A4-B7DF-48E0AFCB07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6775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1660A-6584-562F-3BB2-F4167382D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BC355B-382E-23C9-2D9E-2143901F23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3B4AEE-82B8-8AC6-9504-95C3B2A64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99CD6-F3C0-488A-BBF0-43BF4F527108}" type="datetime1">
              <a:rPr lang="en-IN" smtClean="0"/>
              <a:t>02-03-2023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13F76A-CFCD-AA5A-612A-8723F0EAD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Vardhaman College of Engineering(Autonomous), Hyderabad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72EEA8-5B8A-6772-232B-EAD83D607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CA948-76CD-45A4-B7DF-48E0AFCB07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440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4F375-DA36-57B1-D2E0-7DBB54B83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7CA8C3-89A6-57D0-2CBA-54A7D854BC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5732FD-E909-D63E-B315-82FA3B0C81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01AC64-FF9F-B934-3466-DF66A41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3D493-ABA8-426B-9821-5900120ED2F9}" type="datetime1">
              <a:rPr lang="en-IN" smtClean="0"/>
              <a:t>02-03-2023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AAB297-FDE1-A730-E88F-72B25CAD0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Vardhaman College of Engineering(Autonomous), Hyderabad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4788DD-6656-ABBE-091D-31FCA25FB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CA948-76CD-45A4-B7DF-48E0AFCB07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3706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35FBC-DE4A-702D-6A8C-FBCD37E4B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90638E-5C28-1D73-E9A2-5B56340444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BF38B4-2010-8F75-BEB1-B6B5B9A638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752695-1025-F5ED-E5C3-D0F684303C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2A8C09-CF84-8AA0-6DE4-9AB89A9792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4D73DE-9F48-E0F1-11AD-CF4032A6B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483F6-14BC-4C75-A046-60F721151DE4}" type="datetime1">
              <a:rPr lang="en-IN" smtClean="0"/>
              <a:t>02-03-2023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03DAD1-D231-65B3-99A2-CE9F442B2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Vardhaman College of Engineering(Autonomous), Hyderabad</a:t>
            </a:r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17F20B-2844-2B2D-0ED8-D2206B8F3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CA948-76CD-45A4-B7DF-48E0AFCB07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7314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E3CFB-AFA6-F9AA-8BC1-B98BCEC5F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F93897-CDF1-0198-E19C-B6ADA1623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5873B-D0ED-4460-98E3-A305CED2DDA1}" type="datetime1">
              <a:rPr lang="en-IN" smtClean="0"/>
              <a:t>02-03-2023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6CABF1-8270-2408-D62B-09CA4A620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Vardhaman College of Engineering(Autonomous), Hyderabad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C1302D-F951-7FFD-1475-6A7DDC8CA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CA948-76CD-45A4-B7DF-48E0AFCB07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1823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2FF318-CF0A-9C45-7F6C-4D0AF170A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FF384-0CB7-4F34-9C9F-73F976699C0C}" type="datetime1">
              <a:rPr lang="en-IN" smtClean="0"/>
              <a:t>02-03-2023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66C2CE-D315-ACFB-D32D-3D5A5A9DE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Vardhaman College of Engineering(Autonomous), Hyderabad</a:t>
            </a:r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8B77D6-2563-A331-DBD5-4504276DC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CA948-76CD-45A4-B7DF-48E0AFCB07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6884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B33E1-F1F8-A16A-894B-1B47F0CD9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B0AB7-966D-F0A1-3853-C0EFA26834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8EC1F0-4C50-1D39-7135-CA2ADEA7DD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0EC5D5-4683-6345-9882-EEF1BF0BF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80B23-C6D5-4855-BDE8-9052A51ECBFE}" type="datetime1">
              <a:rPr lang="en-IN" smtClean="0"/>
              <a:t>02-03-2023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5975D4-023D-43BE-B07B-9060963A5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Vardhaman College of Engineering(Autonomous), Hyderabad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95CC0E-F6E4-8B73-757D-CC299C4F4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CA948-76CD-45A4-B7DF-48E0AFCB07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7060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57CA-D459-B673-73E0-A079EADA5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1DB36F-EA63-FFAA-EAE6-FD558CCB7A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027D6E-E48E-B8F2-CD39-085F1A9483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9C7562-D48A-7EDB-8162-0FBA093D0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78955-2656-45B4-8ED5-C9E3BF1DE126}" type="datetime1">
              <a:rPr lang="en-IN" smtClean="0"/>
              <a:t>02-03-2023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624891-0558-EA2A-3E08-B697B0821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Vardhaman College of Engineering(Autonomous), Hyderabad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35ABE7-3E39-2BB6-5243-0D4A61542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CA948-76CD-45A4-B7DF-48E0AFCB07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7431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6387AF-56B7-027E-B844-24C7332E0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DDE10E-902E-E701-7896-CFEC209E4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12FAA2-08C6-FFFD-5A7F-A97EB84AB1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145AB9-58EC-4B43-AE64-D9F42D26EC75}" type="datetime1">
              <a:rPr lang="en-IN" smtClean="0"/>
              <a:t>02-03-2023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46B084-43DF-C120-8AEC-343958C742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Vardhaman College of Engineering(Autonomous), Hyderabad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45726B-E71B-7512-129E-2416E2219C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9CA948-76CD-45A4-B7DF-48E0AFCB07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9940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26ABF-70B0-2CE6-C441-24F559988F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8917" y="4818495"/>
            <a:ext cx="9144000" cy="881237"/>
          </a:xfrm>
        </p:spPr>
        <p:txBody>
          <a:bodyPr>
            <a:noAutofit/>
          </a:bodyPr>
          <a:lstStyle/>
          <a:p>
            <a:br>
              <a:rPr lang="en-IN" sz="4000" b="0" i="0" dirty="0">
                <a:solidFill>
                  <a:srgbClr val="FF0000"/>
                </a:solidFill>
                <a:effectLst/>
                <a:latin typeface="Segoe UI" panose="020B0502040204020203" pitchFamily="34" charset="0"/>
              </a:rPr>
            </a:br>
            <a:br>
              <a:rPr lang="en-IN" sz="4000" b="0" i="0" dirty="0">
                <a:solidFill>
                  <a:srgbClr val="FF0000"/>
                </a:solidFill>
                <a:effectLst/>
                <a:latin typeface="Segoe UI" panose="020B0502040204020203" pitchFamily="34" charset="0"/>
              </a:rPr>
            </a:br>
            <a:br>
              <a:rPr lang="en-IN" sz="4000" b="0" i="0" dirty="0">
                <a:solidFill>
                  <a:srgbClr val="FF0000"/>
                </a:solidFill>
                <a:effectLst/>
                <a:latin typeface="Segoe UI" panose="020B0502040204020203" pitchFamily="34" charset="0"/>
              </a:rPr>
            </a:br>
            <a:br>
              <a:rPr lang="en-IN" sz="4000" b="0" i="0" dirty="0">
                <a:solidFill>
                  <a:srgbClr val="FF0000"/>
                </a:solidFill>
                <a:effectLst/>
                <a:latin typeface="Segoe UI" panose="020B0502040204020203" pitchFamily="34" charset="0"/>
              </a:rPr>
            </a:br>
            <a:br>
              <a:rPr lang="en-IN" sz="4000" b="0" i="0" dirty="0">
                <a:solidFill>
                  <a:srgbClr val="FF0000"/>
                </a:solidFill>
                <a:effectLst/>
                <a:latin typeface="Segoe UI" panose="020B0502040204020203" pitchFamily="34" charset="0"/>
              </a:rPr>
            </a:br>
            <a:r>
              <a:rPr lang="en-IN" sz="4000" b="0" i="0" dirty="0">
                <a:solidFill>
                  <a:srgbClr val="FF0000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n-IN" sz="4800" b="1" i="0" dirty="0">
                <a:solidFill>
                  <a:srgbClr val="FF0000"/>
                </a:solidFill>
                <a:effectLst/>
                <a:latin typeface="sofia-pro"/>
              </a:rPr>
              <a:t> </a:t>
            </a:r>
            <a:br>
              <a:rPr lang="en-IN" sz="4800" b="1" i="0" dirty="0">
                <a:solidFill>
                  <a:srgbClr val="FF0000"/>
                </a:solidFill>
                <a:effectLst/>
                <a:latin typeface="sofia-pro"/>
              </a:rPr>
            </a:br>
            <a:br>
              <a:rPr lang="en-IN" sz="4800" b="1" i="0" dirty="0">
                <a:solidFill>
                  <a:srgbClr val="FF0000"/>
                </a:solidFill>
                <a:effectLst/>
                <a:latin typeface="sofia-pro"/>
              </a:rPr>
            </a:br>
            <a:br>
              <a:rPr lang="en-IN" sz="4800" b="1" i="0" dirty="0">
                <a:solidFill>
                  <a:srgbClr val="FF0000"/>
                </a:solidFill>
                <a:effectLst/>
                <a:latin typeface="sofia-pro"/>
              </a:rPr>
            </a:br>
            <a:br>
              <a:rPr lang="en-IN" sz="4800" b="1" i="0" dirty="0">
                <a:solidFill>
                  <a:srgbClr val="FF0000"/>
                </a:solidFill>
                <a:effectLst/>
                <a:latin typeface="sofia-pro"/>
              </a:rPr>
            </a:br>
            <a:br>
              <a:rPr lang="en-IN" sz="4800" b="1" i="0" dirty="0">
                <a:solidFill>
                  <a:srgbClr val="FF0000"/>
                </a:solidFill>
                <a:effectLst/>
                <a:latin typeface="sofia-pro"/>
              </a:rPr>
            </a:br>
            <a:r>
              <a:rPr lang="en-IN" sz="3600" dirty="0">
                <a:solidFill>
                  <a:srgbClr val="FF0000"/>
                </a:solidFill>
                <a:latin typeface="Abadi" panose="020B0604020104020204" pitchFamily="34" charset="0"/>
              </a:rPr>
              <a:t> </a:t>
            </a:r>
            <a:br>
              <a:rPr lang="en-IN" sz="4800" b="1" i="0" dirty="0">
                <a:solidFill>
                  <a:srgbClr val="FF0000"/>
                </a:solidFill>
                <a:effectLst/>
                <a:latin typeface="sofia-pro"/>
              </a:rPr>
            </a:br>
            <a:br>
              <a:rPr lang="en-IN" sz="8800" b="0" i="0" dirty="0">
                <a:solidFill>
                  <a:srgbClr val="FF0000"/>
                </a:solidFill>
                <a:effectLst/>
                <a:latin typeface="Segoe UI" panose="020B0502040204020203" pitchFamily="34" charset="0"/>
              </a:rPr>
            </a:br>
            <a:br>
              <a:rPr lang="en-US" sz="8000" b="1" i="0" dirty="0">
                <a:solidFill>
                  <a:srgbClr val="FF0000"/>
                </a:solidFill>
                <a:effectLst/>
                <a:latin typeface="sofia-pro"/>
              </a:rPr>
            </a:br>
            <a:endParaRPr lang="en-IN" sz="4800" dirty="0">
              <a:solidFill>
                <a:srgbClr val="FF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C28B03-DD2B-6EA8-7ABA-1377DD633C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62172" y="4256774"/>
            <a:ext cx="9144000" cy="1667577"/>
          </a:xfrm>
        </p:spPr>
        <p:txBody>
          <a:bodyPr>
            <a:normAutofit/>
          </a:bodyPr>
          <a:lstStyle/>
          <a:p>
            <a:r>
              <a:rPr lang="en-IN" sz="2800" dirty="0" err="1">
                <a:highlight>
                  <a:srgbClr val="FFFF00"/>
                </a:highlight>
              </a:rPr>
              <a:t>Dr.</a:t>
            </a:r>
            <a:r>
              <a:rPr lang="en-IN" sz="2800" dirty="0">
                <a:highlight>
                  <a:srgbClr val="FFFF00"/>
                </a:highlight>
              </a:rPr>
              <a:t> Saroja Kumar Rout</a:t>
            </a:r>
          </a:p>
          <a:p>
            <a:r>
              <a:rPr lang="en-IN" sz="2800" dirty="0">
                <a:highlight>
                  <a:srgbClr val="FFFF00"/>
                </a:highlight>
              </a:rPr>
              <a:t>Associate Professor, </a:t>
            </a:r>
            <a:r>
              <a:rPr lang="en-IN" sz="2800" dirty="0" err="1">
                <a:highlight>
                  <a:srgbClr val="FFFF00"/>
                </a:highlight>
              </a:rPr>
              <a:t>Depatment</a:t>
            </a:r>
            <a:r>
              <a:rPr lang="en-IN" sz="2800" dirty="0">
                <a:highlight>
                  <a:srgbClr val="FFFF00"/>
                </a:highlight>
              </a:rPr>
              <a:t> of IT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7260B-4C05-F8E3-BE33-B75757348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F4347-1816-4991-B9C7-FBC5D495478E}" type="datetime1">
              <a:rPr lang="en-IN" smtClean="0"/>
              <a:t>02-03-2023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6A742E-0007-4902-4F36-F80FE293F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Vardhaman College of Engineering(Autonomous), Hyderabad</a:t>
            </a:r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58BB07-ED09-B20F-E429-4BAB84792507}"/>
              </a:ext>
            </a:extLst>
          </p:cNvPr>
          <p:cNvSpPr txBox="1"/>
          <p:nvPr/>
        </p:nvSpPr>
        <p:spPr>
          <a:xfrm>
            <a:off x="1819175" y="2791325"/>
            <a:ext cx="808150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0" i="0" u="none" strike="noStrike" dirty="0">
                <a:solidFill>
                  <a:srgbClr val="FF0000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IN" sz="4800" dirty="0">
                <a:solidFill>
                  <a:srgbClr val="FF0000"/>
                </a:solidFill>
              </a:rPr>
              <a:t>Infrastructure as a Service</a:t>
            </a:r>
            <a:r>
              <a:rPr lang="en-IN" sz="4800">
                <a:solidFill>
                  <a:srgbClr val="FF0000"/>
                </a:solidFill>
              </a:rPr>
              <a:t>(IaaS)</a:t>
            </a:r>
            <a:endParaRPr lang="en-US" sz="2000" b="0" i="0" dirty="0">
              <a:solidFill>
                <a:srgbClr val="FF0000"/>
              </a:solidFill>
              <a:effectLst/>
              <a:latin typeface="Poppins" panose="00000500000000000000" pitchFamily="2" charset="0"/>
            </a:endParaRPr>
          </a:p>
        </p:txBody>
      </p:sp>
      <p:pic>
        <p:nvPicPr>
          <p:cNvPr id="1028" name="Picture 4" descr="Vardhaman">
            <a:extLst>
              <a:ext uri="{FF2B5EF4-FFF2-40B4-BE49-F238E27FC236}">
                <a16:creationId xmlns:a16="http://schemas.microsoft.com/office/drawing/2014/main" id="{A726242B-87CB-F9B1-511E-78C816ECA6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1438" y="221380"/>
            <a:ext cx="2478957" cy="1542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26846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A78B5-D924-E3EC-304B-4B7C0F7E0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B277BFA-3984-75C5-7BFD-96284EDD72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3040" y="413023"/>
            <a:ext cx="8614611" cy="4997879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2F3F9B-F4E4-465D-2D55-8F10342C7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4633F-8E0A-4500-AB07-D2462A88D998}" type="datetime1">
              <a:rPr lang="en-IN" smtClean="0"/>
              <a:t>02-03-2023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146E-5814-9672-2B4D-9841D6D24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Vardhaman College of Engineering(Autonomous), Hyderabad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87757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95075-0410-9F27-3F2F-6FF8AEC3D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19D76A1-CCE6-8DEF-B842-3465347D84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3754" y="0"/>
            <a:ext cx="11274445" cy="6070053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6997B1-992A-3986-F21D-30330E862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4633F-8E0A-4500-AB07-D2462A88D998}" type="datetime1">
              <a:rPr lang="en-IN" smtClean="0"/>
              <a:t>02-03-2023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A525A2-1210-0C08-C0AC-0965BBF3F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Vardhaman College of Engineering(Autonomous), Hyderabad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86640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B5751-7C5E-2A64-F060-7CCF4D1AF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444447F-B272-6AFD-8FE8-4AD9A6D53F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25615" y="2084721"/>
            <a:ext cx="5708246" cy="2386497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4A9D9D-C989-CC70-B35F-ABEE735BD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4633F-8E0A-4500-AB07-D2462A88D998}" type="datetime1">
              <a:rPr lang="en-IN" smtClean="0"/>
              <a:t>02-03-2023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6CD4E-F6BB-F421-649D-5F306CAF7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Vardhaman College of Engineering(Autonomous), Hyderabad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35842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0B8AE-44C9-549A-4044-5C2B0AA0B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701FE24-7E50-CC58-0CE5-5C386DD15C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1115" y="1975828"/>
            <a:ext cx="7417032" cy="3683826"/>
          </a:xfr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6047B3F-E046-767B-360D-06E2720B5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FD74C-31F7-4EB4-9D4E-866634D74C6B}" type="datetime1">
              <a:rPr lang="en-IN" smtClean="0"/>
              <a:t>02-03-2023</a:t>
            </a:fld>
            <a:endParaRPr lang="en-IN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9AF7C66-F12F-E482-38DB-F9BBCBF4B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Vardhaman College of Engineering(Autonomous), Hyderabad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9707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EFDD-5D7D-E8B2-988A-290BCEE52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0" i="0" u="none" strike="noStrike" dirty="0">
                <a:solidFill>
                  <a:srgbClr val="FF0000"/>
                </a:solidFill>
                <a:effectLst/>
                <a:latin typeface="metropolislight"/>
              </a:rPr>
              <a:t>What is cloud infrastructure management?</a:t>
            </a:r>
            <a:br>
              <a:rPr lang="en-US" sz="3600" b="0" i="0" dirty="0">
                <a:solidFill>
                  <a:srgbClr val="FF0000"/>
                </a:solidFill>
                <a:effectLst/>
                <a:latin typeface="metropolislight"/>
              </a:rPr>
            </a:br>
            <a:endParaRPr lang="en-IN" sz="3600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312E8-FF71-E658-AD6A-9E37352EE1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017" y="1690688"/>
            <a:ext cx="10737783" cy="4486275"/>
          </a:xfrm>
        </p:spPr>
        <p:txBody>
          <a:bodyPr>
            <a:normAutofit/>
          </a:bodyPr>
          <a:lstStyle/>
          <a:p>
            <a:pPr algn="just"/>
            <a:r>
              <a:rPr lang="en-US" sz="2400" b="0" i="0" dirty="0">
                <a:solidFill>
                  <a:srgbClr val="00B050"/>
                </a:solidFill>
                <a:effectLst/>
                <a:latin typeface="metropolislight"/>
              </a:rPr>
              <a:t>Cloud infrastructure management comprises the processes and tools needed to effectively allocate and deliver key resources </a:t>
            </a:r>
            <a:r>
              <a:rPr lang="en-US" sz="2400" b="0" i="0" dirty="0">
                <a:solidFill>
                  <a:srgbClr val="565656"/>
                </a:solidFill>
                <a:effectLst/>
                <a:latin typeface="metropolislight"/>
              </a:rPr>
              <a:t>when and where they are required.</a:t>
            </a:r>
          </a:p>
          <a:p>
            <a:pPr algn="just"/>
            <a:r>
              <a:rPr lang="en-US" sz="2400" b="0" i="0" dirty="0">
                <a:solidFill>
                  <a:srgbClr val="00B0F0"/>
                </a:solidFill>
                <a:effectLst/>
                <a:latin typeface="metropolislight"/>
              </a:rPr>
              <a:t>The UI, or dashboard, is a good example of such a tool; it acts as a control panel for provisioning, configuring and managing cloud infrastructure. </a:t>
            </a:r>
            <a:r>
              <a:rPr lang="en-US" sz="2400" b="0" i="0" dirty="0">
                <a:solidFill>
                  <a:srgbClr val="565656"/>
                </a:solidFill>
                <a:effectLst/>
                <a:latin typeface="metropolislight"/>
              </a:rPr>
              <a:t>Cloud infrastructure management is useful in delivering cloud services to both: </a:t>
            </a:r>
          </a:p>
          <a:p>
            <a:pPr algn="just"/>
            <a:endParaRPr lang="en-US" sz="2400" b="0" i="0" dirty="0">
              <a:solidFill>
                <a:srgbClr val="565656"/>
              </a:solidFill>
              <a:effectLst/>
              <a:latin typeface="metropolislight"/>
            </a:endParaRPr>
          </a:p>
          <a:p>
            <a:pPr lvl="1" algn="just"/>
            <a:r>
              <a:rPr lang="en-US" b="0" i="0" dirty="0">
                <a:solidFill>
                  <a:srgbClr val="FF0000"/>
                </a:solidFill>
                <a:effectLst/>
                <a:latin typeface="metropolislight"/>
              </a:rPr>
              <a:t>Internal users</a:t>
            </a:r>
            <a:r>
              <a:rPr lang="en-US" b="0" i="0" dirty="0">
                <a:solidFill>
                  <a:srgbClr val="565656"/>
                </a:solidFill>
                <a:effectLst/>
                <a:latin typeface="metropolislight"/>
              </a:rPr>
              <a:t>, such as developers or any other roles that consume cloud resources. </a:t>
            </a:r>
          </a:p>
          <a:p>
            <a:pPr lvl="1" algn="just"/>
            <a:r>
              <a:rPr lang="en-US" b="0" i="0" dirty="0">
                <a:solidFill>
                  <a:srgbClr val="FF0000"/>
                </a:solidFill>
                <a:effectLst/>
                <a:latin typeface="metropolislight"/>
              </a:rPr>
              <a:t>External users</a:t>
            </a:r>
            <a:r>
              <a:rPr lang="en-US" b="0" i="0" dirty="0">
                <a:solidFill>
                  <a:srgbClr val="565656"/>
                </a:solidFill>
                <a:effectLst/>
                <a:latin typeface="metropolislight"/>
              </a:rPr>
              <a:t>, such as customers and business partners.</a:t>
            </a:r>
          </a:p>
          <a:p>
            <a:pPr algn="just"/>
            <a:endParaRPr lang="en-IN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0ABD8F-F3AF-974E-565A-982E9276C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4633F-8E0A-4500-AB07-D2462A88D998}" type="datetime1">
              <a:rPr lang="en-IN" smtClean="0"/>
              <a:t>02-03-2023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DC808E-185C-79AF-24E1-AC10452BA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Vardhaman College of Engineering(Autonomous), Hyderabad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9612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DB203-7084-EB3E-ECC8-C242B5A1D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4029"/>
          </a:xfrm>
        </p:spPr>
        <p:txBody>
          <a:bodyPr>
            <a:normAutofit fontScale="90000"/>
          </a:bodyPr>
          <a:lstStyle/>
          <a:p>
            <a:r>
              <a:rPr lang="en-IN" dirty="0"/>
              <a:t>Cloud Infrastructure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203E55-DC2D-426E-121D-CF94890401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198" y="1546493"/>
            <a:ext cx="10515600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b="1" i="0" dirty="0">
                <a:solidFill>
                  <a:srgbClr val="00B050"/>
                </a:solidFill>
                <a:effectLst/>
                <a:latin typeface="metropolislight"/>
              </a:rPr>
              <a:t>Cloud infrastructure</a:t>
            </a:r>
            <a:r>
              <a:rPr lang="en-US" sz="2400" b="0" i="0" dirty="0">
                <a:solidFill>
                  <a:srgbClr val="00B050"/>
                </a:solidFill>
                <a:effectLst/>
                <a:latin typeface="metropolislight"/>
              </a:rPr>
              <a:t> consists of all of the hardware and software elements </a:t>
            </a:r>
            <a:r>
              <a:rPr lang="en-US" sz="2400" b="0" i="0" dirty="0">
                <a:solidFill>
                  <a:srgbClr val="565656"/>
                </a:solidFill>
                <a:effectLst/>
                <a:latin typeface="metropolislight"/>
              </a:rPr>
              <a:t>needed for cloud computing, including:  </a:t>
            </a:r>
          </a:p>
          <a:p>
            <a:pPr lvl="1" algn="just"/>
            <a:r>
              <a:rPr lang="en-US" b="0" i="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metropolislight"/>
              </a:rPr>
              <a:t>Compute (server) </a:t>
            </a:r>
          </a:p>
          <a:p>
            <a:pPr lvl="1" algn="just"/>
            <a:r>
              <a:rPr lang="en-US" b="0" i="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metropolislight"/>
              </a:rPr>
              <a:t>Networking </a:t>
            </a:r>
          </a:p>
          <a:p>
            <a:pPr lvl="1" algn="just"/>
            <a:r>
              <a:rPr lang="en-US" b="0" i="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metropolislight"/>
              </a:rPr>
              <a:t>Storage </a:t>
            </a:r>
          </a:p>
          <a:p>
            <a:pPr lvl="1" algn="just"/>
            <a:r>
              <a:rPr lang="en-US" b="0" i="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metropolislight"/>
              </a:rPr>
              <a:t>Virtualization resources </a:t>
            </a:r>
          </a:p>
          <a:p>
            <a:pPr marL="457200" lvl="1" indent="0">
              <a:buNone/>
            </a:pPr>
            <a:endParaRPr lang="en-US" b="0" i="0" dirty="0">
              <a:solidFill>
                <a:srgbClr val="565656"/>
              </a:solidFill>
              <a:effectLst/>
              <a:latin typeface="metropolislight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400" b="0" i="0" dirty="0">
                <a:solidFill>
                  <a:srgbClr val="565656"/>
                </a:solidFill>
                <a:effectLst/>
                <a:latin typeface="metropolislight"/>
              </a:rPr>
              <a:t>Cloud infrastructure types usually also include a user interface (UI) for managing these virtual resources. </a:t>
            </a:r>
          </a:p>
          <a:p>
            <a:endParaRPr lang="en-IN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09CE1B-F524-3961-68F5-84F28434A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4633F-8E0A-4500-AB07-D2462A88D998}" type="datetime1">
              <a:rPr lang="en-IN" smtClean="0"/>
              <a:t>02-03-2023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558A57-F374-C7AF-459F-ACAE6489A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Vardhaman College of Engineering(Autonomous), Hyderabad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7971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BE64D-3205-F88C-04F5-45009A8C2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569" y="99795"/>
            <a:ext cx="10515600" cy="845252"/>
          </a:xfrm>
        </p:spPr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Infrastructure as a Service Providers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889AAC-4456-ADB2-327B-4A551FDF17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569" y="1132606"/>
            <a:ext cx="10515600" cy="4854307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b="0" i="0" dirty="0" err="1">
                <a:solidFill>
                  <a:srgbClr val="00B050"/>
                </a:solidFill>
                <a:effectLst/>
                <a:latin typeface="inter-regular"/>
              </a:rPr>
              <a:t>Iaas</a:t>
            </a:r>
            <a:r>
              <a:rPr lang="en-US" b="0" i="0" dirty="0">
                <a:solidFill>
                  <a:srgbClr val="00B050"/>
                </a:solidFill>
                <a:effectLst/>
                <a:latin typeface="inter-regular"/>
              </a:rPr>
              <a:t> is also known as </a:t>
            </a:r>
            <a:r>
              <a:rPr lang="en-US" b="1" i="0" dirty="0">
                <a:solidFill>
                  <a:srgbClr val="00B050"/>
                </a:solidFill>
                <a:effectLst/>
                <a:latin typeface="inter-bold"/>
              </a:rPr>
              <a:t>Hardware as a Service (</a:t>
            </a:r>
            <a:r>
              <a:rPr lang="en-US" b="1" i="0" dirty="0" err="1">
                <a:solidFill>
                  <a:srgbClr val="00B050"/>
                </a:solidFill>
                <a:effectLst/>
                <a:latin typeface="inter-bold"/>
              </a:rPr>
              <a:t>HaaS</a:t>
            </a:r>
            <a:r>
              <a:rPr lang="en-US" b="1" i="0" dirty="0">
                <a:solidFill>
                  <a:srgbClr val="00B050"/>
                </a:solidFill>
                <a:effectLst/>
                <a:latin typeface="inter-bold"/>
              </a:rPr>
              <a:t>)</a:t>
            </a:r>
            <a:r>
              <a:rPr lang="en-US" b="0" i="0" dirty="0">
                <a:solidFill>
                  <a:srgbClr val="00B050"/>
                </a:solidFill>
                <a:effectLst/>
                <a:latin typeface="inter-regular"/>
              </a:rPr>
              <a:t>. 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It is one of the layers of the cloud computing platform. </a:t>
            </a:r>
          </a:p>
          <a:p>
            <a:pPr algn="just"/>
            <a:r>
              <a:rPr lang="en-US" b="0" i="0" dirty="0">
                <a:solidFill>
                  <a:srgbClr val="00B0F0"/>
                </a:solidFill>
                <a:effectLst/>
                <a:latin typeface="inter-regular"/>
              </a:rPr>
              <a:t>It allows customers to outsource their IT infrastructures such as servers, networking, processing, storage, virtual machines, and other resources. 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Customers access these resources on the Internet using a pay-as-per use model.</a:t>
            </a:r>
          </a:p>
          <a:p>
            <a:pPr algn="just"/>
            <a:r>
              <a:rPr lang="en-US" b="0" i="0" dirty="0">
                <a:solidFill>
                  <a:srgbClr val="FF0000"/>
                </a:solidFill>
                <a:effectLst/>
                <a:latin typeface="inter-regular"/>
              </a:rPr>
              <a:t>IaaS cloud computing platform layer eliminates the need for every organization to maintain the IT infrastructure.</a:t>
            </a:r>
          </a:p>
          <a:p>
            <a:pPr algn="just"/>
            <a:r>
              <a:rPr lang="en-US" b="0" i="0" dirty="0">
                <a:solidFill>
                  <a:srgbClr val="00B050"/>
                </a:solidFill>
                <a:effectLst/>
                <a:latin typeface="inter-regular"/>
              </a:rPr>
              <a:t>IaaS is offered in three models: public, private, and hybrid cloud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. The private cloud implies that the infrastructure resides at the customer-premise.</a:t>
            </a:r>
          </a:p>
          <a:p>
            <a:pPr algn="just"/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 In the case of public cloud, it is located at the cloud computing platform vendor's data center, and the hybrid cloud is a combination of the two in which the customer selects the best of both public cloud or private cloud.</a:t>
            </a:r>
          </a:p>
          <a:p>
            <a:pPr algn="just"/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1BA5A5-7B07-6666-1116-DE397C3F4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4633F-8E0A-4500-AB07-D2462A88D998}" type="datetime1">
              <a:rPr lang="en-IN" smtClean="0"/>
              <a:t>02-03-2023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AB3636-B6F0-4EB5-25C3-18AC8F29C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Vardhaman College of Engineering(Autonomous), Hyderabad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3314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BE64D-3205-F88C-04F5-45009A8C2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0" i="0" dirty="0">
                <a:solidFill>
                  <a:srgbClr val="FF0000"/>
                </a:solidFill>
                <a:effectLst/>
                <a:latin typeface="inter-regular"/>
              </a:rPr>
              <a:t>IaaS provider provides the following services -</a:t>
            </a:r>
            <a:endParaRPr lang="en-IN" sz="3600" dirty="0">
              <a:solidFill>
                <a:srgbClr val="FF0000"/>
              </a:solidFill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1C0E7C7-C933-BCCC-D71B-6741A1BA30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54442" y="1656551"/>
            <a:ext cx="5592278" cy="3544897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1BA5A5-7B07-6666-1116-DE397C3F4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4633F-8E0A-4500-AB07-D2462A88D998}" type="datetime1">
              <a:rPr lang="en-IN" smtClean="0"/>
              <a:t>02-03-2023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AB3636-B6F0-4EB5-25C3-18AC8F29C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Vardhaman College of Engineering(Autonomous), Hyderabad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5143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DB203-7084-EB3E-ECC8-C242B5A1D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0" i="0" dirty="0">
                <a:solidFill>
                  <a:srgbClr val="00B050"/>
                </a:solidFill>
                <a:effectLst/>
                <a:latin typeface="inter-regular"/>
              </a:rPr>
              <a:t>IaaS provider provides the following services -</a:t>
            </a:r>
            <a:br>
              <a:rPr lang="en-US" sz="3600" b="0" i="0" dirty="0">
                <a:solidFill>
                  <a:srgbClr val="00B050"/>
                </a:solidFill>
                <a:effectLst/>
                <a:latin typeface="inter-regular"/>
              </a:rPr>
            </a:br>
            <a:endParaRPr lang="en-IN" sz="3600" dirty="0">
              <a:solidFill>
                <a:srgbClr val="00B05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203E55-DC2D-426E-121D-CF94890401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buFont typeface="+mj-lt"/>
              <a:buAutoNum type="arabicPeriod"/>
            </a:pPr>
            <a:r>
              <a:rPr lang="en-US" b="1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inter-bold"/>
              </a:rPr>
              <a:t>Compute: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inter-regular"/>
              </a:rPr>
              <a:t> 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Computing as a Service includes virtual central processing units and virtual main memory for the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Vms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 that is provisioned to the end- users.</a:t>
            </a:r>
          </a:p>
          <a:p>
            <a:pPr algn="just">
              <a:buFont typeface="+mj-lt"/>
              <a:buAutoNum type="arabicPeriod"/>
            </a:pPr>
            <a:endParaRPr lang="en-US" b="0" i="0" dirty="0">
              <a:solidFill>
                <a:srgbClr val="000000"/>
              </a:solidFill>
              <a:effectLst/>
              <a:latin typeface="inter-regular"/>
            </a:endParaRPr>
          </a:p>
          <a:p>
            <a:pPr algn="just">
              <a:buFont typeface="+mj-lt"/>
              <a:buAutoNum type="arabicPeriod"/>
            </a:pPr>
            <a:r>
              <a:rPr lang="en-US" b="1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inter-bold"/>
              </a:rPr>
              <a:t>Storage: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inter-regular"/>
              </a:rPr>
              <a:t> 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IaaS provider provides back-end storage for storing files.</a:t>
            </a:r>
          </a:p>
          <a:p>
            <a:pPr algn="just">
              <a:buFont typeface="+mj-lt"/>
              <a:buAutoNum type="arabicPeriod"/>
            </a:pPr>
            <a:endParaRPr lang="en-US" b="0" i="0" dirty="0">
              <a:solidFill>
                <a:srgbClr val="000000"/>
              </a:solidFill>
              <a:effectLst/>
              <a:latin typeface="inter-regular"/>
            </a:endParaRPr>
          </a:p>
          <a:p>
            <a:pPr algn="just">
              <a:buFont typeface="+mj-lt"/>
              <a:buAutoNum type="arabicPeriod"/>
            </a:pPr>
            <a:r>
              <a:rPr lang="en-US" b="1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inter-bold"/>
              </a:rPr>
              <a:t>Network: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inter-regular"/>
              </a:rPr>
              <a:t> 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Network as a Service 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NaaS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) provides networking components such as routers, switches, and bridges for the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Vms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.</a:t>
            </a:r>
          </a:p>
          <a:p>
            <a:pPr algn="just">
              <a:buFont typeface="+mj-lt"/>
              <a:buAutoNum type="arabicPeriod"/>
            </a:pPr>
            <a:endParaRPr lang="en-US" b="0" i="0" dirty="0">
              <a:solidFill>
                <a:srgbClr val="000000"/>
              </a:solidFill>
              <a:effectLst/>
              <a:latin typeface="inter-regular"/>
            </a:endParaRPr>
          </a:p>
          <a:p>
            <a:pPr algn="just">
              <a:buFont typeface="+mj-lt"/>
              <a:buAutoNum type="arabicPeriod"/>
            </a:pPr>
            <a:r>
              <a:rPr lang="en-US" b="1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inter-bold"/>
              </a:rPr>
              <a:t>Load balancers: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inter-regular"/>
              </a:rPr>
              <a:t> 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It provides load balancing capability at the infrastructure layer.</a:t>
            </a:r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09CE1B-F524-3961-68F5-84F28434A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4633F-8E0A-4500-AB07-D2462A88D998}" type="datetime1">
              <a:rPr lang="en-IN" smtClean="0"/>
              <a:t>02-03-2023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558A57-F374-C7AF-459F-ACAE6489A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Vardhaman College of Engineering(Autonomous), Hyderabad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59053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B03D0-6D1A-A3C4-0A81-8D21EB338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72273"/>
          </a:xfrm>
        </p:spPr>
        <p:txBody>
          <a:bodyPr>
            <a:noAutofit/>
          </a:bodyPr>
          <a:lstStyle/>
          <a:p>
            <a:r>
              <a:rPr lang="en-US" sz="3600" b="0" i="0" dirty="0">
                <a:solidFill>
                  <a:srgbClr val="FF0000"/>
                </a:solidFill>
                <a:effectLst/>
                <a:latin typeface="erdana"/>
              </a:rPr>
              <a:t>Advantages of IaaS cloud computing layer</a:t>
            </a:r>
            <a:br>
              <a:rPr lang="en-US" sz="3600" b="0" i="0" dirty="0">
                <a:solidFill>
                  <a:srgbClr val="FF0000"/>
                </a:solidFill>
                <a:effectLst/>
                <a:latin typeface="erdana"/>
              </a:rPr>
            </a:br>
            <a:endParaRPr lang="en-IN" sz="3600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5FC2B-71C1-14C7-FE51-E86AAAF552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0396" y="981778"/>
            <a:ext cx="10761044" cy="5374572"/>
          </a:xfrm>
        </p:spPr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There are the following advantages of IaaS computing layer -</a:t>
            </a:r>
          </a:p>
          <a:p>
            <a:pPr marL="0" indent="0" algn="just">
              <a:buNone/>
            </a:pPr>
            <a:r>
              <a:rPr lang="en-US" b="1" i="0" dirty="0">
                <a:solidFill>
                  <a:srgbClr val="333333"/>
                </a:solidFill>
                <a:effectLst/>
                <a:latin typeface="inter-bold"/>
              </a:rPr>
              <a:t>1. Shared infrastructure</a:t>
            </a:r>
            <a:endParaRPr lang="en-US" b="0" i="0" dirty="0">
              <a:solidFill>
                <a:srgbClr val="333333"/>
              </a:solidFill>
              <a:effectLst/>
              <a:latin typeface="inter-regular"/>
            </a:endParaRPr>
          </a:p>
          <a:p>
            <a:pPr algn="just"/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IaaS allows multiple users to share the same physical infrastructure.</a:t>
            </a:r>
          </a:p>
          <a:p>
            <a:pPr marL="0" indent="0" algn="just">
              <a:buNone/>
            </a:pPr>
            <a:r>
              <a:rPr lang="en-US" b="1" i="0" dirty="0">
                <a:solidFill>
                  <a:srgbClr val="333333"/>
                </a:solidFill>
                <a:effectLst/>
                <a:latin typeface="inter-bold"/>
              </a:rPr>
              <a:t>2. Web access to the resources</a:t>
            </a:r>
            <a:endParaRPr lang="en-US" b="0" i="0" dirty="0">
              <a:solidFill>
                <a:srgbClr val="333333"/>
              </a:solidFill>
              <a:effectLst/>
              <a:latin typeface="inter-regular"/>
            </a:endParaRPr>
          </a:p>
          <a:p>
            <a:pPr algn="just"/>
            <a:r>
              <a:rPr lang="en-US" b="0" i="0" dirty="0" err="1">
                <a:solidFill>
                  <a:srgbClr val="333333"/>
                </a:solidFill>
                <a:effectLst/>
                <a:latin typeface="inter-regular"/>
              </a:rPr>
              <a:t>Iaas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 allows IT users to access resources over the internet.</a:t>
            </a:r>
          </a:p>
          <a:p>
            <a:pPr marL="0" indent="0" algn="just">
              <a:buNone/>
            </a:pPr>
            <a:r>
              <a:rPr lang="en-US" b="1" i="0" dirty="0">
                <a:solidFill>
                  <a:srgbClr val="333333"/>
                </a:solidFill>
                <a:effectLst/>
                <a:latin typeface="inter-bold"/>
              </a:rPr>
              <a:t>3. Pay-as-per-use model</a:t>
            </a:r>
            <a:endParaRPr lang="en-US" b="0" i="0" dirty="0">
              <a:solidFill>
                <a:srgbClr val="333333"/>
              </a:solidFill>
              <a:effectLst/>
              <a:latin typeface="inter-regular"/>
            </a:endParaRPr>
          </a:p>
          <a:p>
            <a:pPr algn="just"/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IaaS providers provide services based on the pay-as-per-use basis. The users are required to pay for what they have used.</a:t>
            </a:r>
          </a:p>
          <a:p>
            <a:pPr marL="0" indent="0" algn="just">
              <a:buNone/>
            </a:pPr>
            <a:r>
              <a:rPr lang="en-US" b="1" i="0" dirty="0">
                <a:solidFill>
                  <a:srgbClr val="333333"/>
                </a:solidFill>
                <a:effectLst/>
                <a:latin typeface="inter-bold"/>
              </a:rPr>
              <a:t>4. Focus on the core business</a:t>
            </a:r>
            <a:endParaRPr lang="en-US" b="0" i="0" dirty="0">
              <a:solidFill>
                <a:srgbClr val="333333"/>
              </a:solidFill>
              <a:effectLst/>
              <a:latin typeface="inter-regular"/>
            </a:endParaRPr>
          </a:p>
          <a:p>
            <a:pPr algn="just"/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IaaS providers focus on the organization's core business rather than on IT infrastructure.</a:t>
            </a:r>
          </a:p>
          <a:p>
            <a:pPr marL="0" indent="0" algn="just">
              <a:buNone/>
            </a:pPr>
            <a:r>
              <a:rPr lang="en-US" b="1" i="0" dirty="0">
                <a:solidFill>
                  <a:srgbClr val="333333"/>
                </a:solidFill>
                <a:effectLst/>
                <a:latin typeface="inter-bold"/>
              </a:rPr>
              <a:t>5. On-demand scalability</a:t>
            </a:r>
            <a:endParaRPr lang="en-US" b="0" i="0" dirty="0">
              <a:solidFill>
                <a:srgbClr val="333333"/>
              </a:solidFill>
              <a:effectLst/>
              <a:latin typeface="inter-regular"/>
            </a:endParaRPr>
          </a:p>
          <a:p>
            <a:pPr algn="just"/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On-demand scalability is one of the biggest advantages of IaaS. Using IaaS, users do not worry about to upgrade software and troubleshoot the issues related to hardware components.</a:t>
            </a:r>
          </a:p>
          <a:p>
            <a:endParaRPr lang="en-IN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7FF1A7-9F5D-7BB8-D4F2-5090CB44F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4633F-8E0A-4500-AB07-D2462A88D998}" type="datetime1">
              <a:rPr lang="en-IN" smtClean="0"/>
              <a:t>02-03-2023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5A9307-19E9-1973-EE3D-FB53C8363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Vardhaman College of Engineering(Autonomous), Hyderabad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55441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DB2D9-EA9E-EA10-1090-CB2F7DAD8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9907"/>
          </a:xfrm>
        </p:spPr>
        <p:txBody>
          <a:bodyPr>
            <a:normAutofit fontScale="90000"/>
          </a:bodyPr>
          <a:lstStyle/>
          <a:p>
            <a:r>
              <a:rPr lang="en-US" sz="3600" b="0" i="0" dirty="0">
                <a:solidFill>
                  <a:srgbClr val="FF0000"/>
                </a:solidFill>
                <a:effectLst/>
                <a:latin typeface="erdana"/>
              </a:rPr>
              <a:t>Disadvantages of IaaS cloud computing layer</a:t>
            </a:r>
            <a:br>
              <a:rPr lang="en-US" sz="3600" b="0" i="0" dirty="0">
                <a:solidFill>
                  <a:srgbClr val="FF0000"/>
                </a:solidFill>
                <a:effectLst/>
                <a:latin typeface="erdana"/>
              </a:rPr>
            </a:br>
            <a:endParaRPr lang="en-IN" sz="3600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0A92A-7FFC-7302-41B6-77155A7CAE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501" y="1253331"/>
            <a:ext cx="10515600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b="1" i="0" dirty="0">
                <a:solidFill>
                  <a:srgbClr val="333333"/>
                </a:solidFill>
                <a:effectLst/>
                <a:latin typeface="inter-bold"/>
              </a:rPr>
              <a:t>1. Security</a:t>
            </a:r>
            <a:endParaRPr lang="en-US" b="0" i="0" dirty="0">
              <a:solidFill>
                <a:srgbClr val="333333"/>
              </a:solidFill>
              <a:effectLst/>
              <a:latin typeface="inter-regular"/>
            </a:endParaRPr>
          </a:p>
          <a:p>
            <a:pPr algn="just"/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Security is one of the biggest issues in IaaS. Most of the IaaS providers are not able to provide 100% security.</a:t>
            </a:r>
          </a:p>
          <a:p>
            <a:pPr marL="0" indent="0" algn="just">
              <a:buNone/>
            </a:pPr>
            <a:r>
              <a:rPr lang="en-US" b="1" i="0" dirty="0">
                <a:solidFill>
                  <a:srgbClr val="333333"/>
                </a:solidFill>
                <a:effectLst/>
                <a:latin typeface="inter-bold"/>
              </a:rPr>
              <a:t>2. Maintenance &amp; Upgrade</a:t>
            </a:r>
            <a:endParaRPr lang="en-US" b="0" i="0" dirty="0">
              <a:solidFill>
                <a:srgbClr val="333333"/>
              </a:solidFill>
              <a:effectLst/>
              <a:latin typeface="inter-regular"/>
            </a:endParaRPr>
          </a:p>
          <a:p>
            <a:pPr algn="just"/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Although IaaS service providers maintain the software, but they do not upgrade the software for some organizations.</a:t>
            </a:r>
          </a:p>
          <a:p>
            <a:pPr marL="0" indent="0" algn="just">
              <a:buNone/>
            </a:pPr>
            <a:r>
              <a:rPr lang="en-US" b="1" i="0" dirty="0">
                <a:solidFill>
                  <a:srgbClr val="333333"/>
                </a:solidFill>
                <a:effectLst/>
                <a:latin typeface="inter-bold"/>
              </a:rPr>
              <a:t>3. Interoperability issues</a:t>
            </a:r>
            <a:endParaRPr lang="en-US" b="0" i="0" dirty="0">
              <a:solidFill>
                <a:srgbClr val="333333"/>
              </a:solidFill>
              <a:effectLst/>
              <a:latin typeface="inter-regular"/>
            </a:endParaRPr>
          </a:p>
          <a:p>
            <a:pPr algn="just"/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It is difficult to migrate VM from one IaaS provider to the other, so the customers might face problem related to </a:t>
            </a:r>
            <a:r>
              <a:rPr lang="en-US" b="0" i="0" dirty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inter-regular"/>
              </a:rPr>
              <a:t>vendor lock-in.</a:t>
            </a:r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65132-3275-60D4-D246-15FAD3300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4633F-8E0A-4500-AB07-D2462A88D998}" type="datetime1">
              <a:rPr lang="en-IN" smtClean="0"/>
              <a:t>02-03-2023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4C4F27-B3C3-CF33-BD81-3A6BB13AB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Vardhaman College of Engineering(Autonomous), Hyderabad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35878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439B7-BF76-9F3E-22F3-60DE4FD80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9260"/>
            <a:ext cx="10515600" cy="847657"/>
          </a:xfrm>
        </p:spPr>
        <p:txBody>
          <a:bodyPr>
            <a:noAutofit/>
          </a:bodyPr>
          <a:lstStyle/>
          <a:p>
            <a:r>
              <a:rPr lang="en-US" sz="40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IaaS providers </a:t>
            </a:r>
            <a:br>
              <a:rPr lang="en-US" sz="40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</a:br>
            <a:br>
              <a:rPr lang="en-US" sz="40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</a:br>
            <a:endParaRPr lang="en-IN" sz="4000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6291D2-36B3-423B-4502-889D0D8890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5782"/>
            <a:ext cx="10515600" cy="504118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1. 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Amazon AWS</a:t>
            </a:r>
          </a:p>
          <a:p>
            <a:pPr marL="0" indent="0">
              <a:buNone/>
            </a:pPr>
            <a:r>
              <a:rPr lang="en-IN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2. </a:t>
            </a:r>
            <a:r>
              <a:rPr lang="en-IN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DigitalOcean</a:t>
            </a:r>
            <a:endParaRPr lang="en-IN" sz="16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IN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3. </a:t>
            </a:r>
            <a:r>
              <a:rPr lang="en-IN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Microsoft Azure</a:t>
            </a:r>
            <a:endParaRPr lang="en-IN" sz="16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IN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4. </a:t>
            </a:r>
            <a:r>
              <a:rPr lang="en-IN" sz="16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Rackspace</a:t>
            </a:r>
            <a:r>
              <a:rPr lang="en-IN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Open Cloud</a:t>
            </a:r>
            <a:endParaRPr lang="en-IN" sz="16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IN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5. </a:t>
            </a:r>
            <a:r>
              <a:rPr lang="en-IN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Google Compute Engine</a:t>
            </a:r>
            <a:endParaRPr lang="en-IN" sz="16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IN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6. </a:t>
            </a:r>
            <a:r>
              <a:rPr lang="en-IN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HP Enterprise Converged Infrastructure</a:t>
            </a:r>
          </a:p>
          <a:p>
            <a:pPr marL="0" indent="0">
              <a:buNone/>
            </a:pPr>
            <a:r>
              <a:rPr lang="en-IN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7. </a:t>
            </a:r>
            <a:r>
              <a:rPr lang="en-IN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IBM SmartCloud Enterprise</a:t>
            </a:r>
          </a:p>
          <a:p>
            <a:pPr marL="0" indent="0">
              <a:buNone/>
            </a:pPr>
            <a:r>
              <a:rPr lang="en-IN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8. </a:t>
            </a:r>
            <a:r>
              <a:rPr lang="en-IN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Green Cloud Technologies</a:t>
            </a:r>
            <a:endParaRPr lang="en-IN" sz="16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IN" sz="1600" b="0" i="0" dirty="0">
                <a:effectLst/>
                <a:latin typeface="Arial" panose="020B0604020202020204" pitchFamily="34" charset="0"/>
              </a:rPr>
              <a:t>9. </a:t>
            </a:r>
            <a:r>
              <a:rPr lang="en-IN" sz="1600" b="0" i="0" u="none" strike="noStrike" dirty="0">
                <a:effectLst/>
                <a:latin typeface="Arial" panose="020B0604020202020204" pitchFamily="34" charset="0"/>
              </a:rPr>
              <a:t>CloudStack</a:t>
            </a:r>
          </a:p>
          <a:p>
            <a:pPr marL="0" indent="0">
              <a:buNone/>
            </a:pPr>
            <a:r>
              <a:rPr lang="en-IN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10. </a:t>
            </a:r>
            <a:r>
              <a:rPr lang="en-IN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Linode</a:t>
            </a:r>
          </a:p>
          <a:p>
            <a:pPr marL="0" indent="0">
              <a:buNone/>
            </a:pPr>
            <a:r>
              <a:rPr lang="en-IN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11. </a:t>
            </a:r>
            <a:r>
              <a:rPr lang="en-IN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OpenStack</a:t>
            </a:r>
          </a:p>
          <a:p>
            <a:pPr marL="0" indent="0">
              <a:buNone/>
            </a:pPr>
            <a:r>
              <a:rPr lang="fr-FR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12. </a:t>
            </a:r>
            <a:r>
              <a:rPr lang="fr-FR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Cisco Cloud Infrastructure Solutions</a:t>
            </a:r>
          </a:p>
          <a:p>
            <a:pPr marL="0" indent="0">
              <a:buNone/>
            </a:pPr>
            <a:r>
              <a:rPr lang="en-IN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13. </a:t>
            </a:r>
            <a:r>
              <a:rPr lang="en-IN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CenturyLink Cloud</a:t>
            </a:r>
          </a:p>
          <a:p>
            <a:pPr marL="0" indent="0">
              <a:buNone/>
            </a:pPr>
            <a:r>
              <a:rPr lang="en-IN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14. </a:t>
            </a:r>
            <a:r>
              <a:rPr lang="en-IN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Joyent Triton</a:t>
            </a:r>
          </a:p>
          <a:p>
            <a:pPr marL="0" indent="0">
              <a:buNone/>
            </a:pPr>
            <a:r>
              <a:rPr lang="en-IN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15. </a:t>
            </a:r>
            <a:r>
              <a:rPr lang="en-IN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ProfitBricks</a:t>
            </a:r>
          </a:p>
          <a:p>
            <a:pPr marL="0" indent="0">
              <a:buNone/>
            </a:pPr>
            <a:r>
              <a:rPr lang="en-IN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16. </a:t>
            </a:r>
            <a:r>
              <a:rPr lang="en-IN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BlueLock</a:t>
            </a:r>
            <a:endParaRPr lang="en-IN" sz="16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IN" sz="16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IN" sz="16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IN" sz="16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fr-FR" sz="16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IN" sz="16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IN" sz="16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IN" sz="16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IN" sz="16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IN" sz="16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IN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24749A-4E42-3C37-913D-D7F411492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4633F-8E0A-4500-AB07-D2462A88D998}" type="datetime1">
              <a:rPr lang="en-IN" smtClean="0"/>
              <a:t>02-03-2023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057CB1-32FC-8D9A-1D8C-AAD3E0E12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Vardhaman College of Engineering(Autonomous), Hyderabad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83317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2191</TotalTime>
  <Words>829</Words>
  <Application>Microsoft Office PowerPoint</Application>
  <PresentationFormat>Widescreen</PresentationFormat>
  <Paragraphs>103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6" baseType="lpstr">
      <vt:lpstr>Abadi</vt:lpstr>
      <vt:lpstr>Arial</vt:lpstr>
      <vt:lpstr>Calibri</vt:lpstr>
      <vt:lpstr>Calibri Light</vt:lpstr>
      <vt:lpstr>erdana</vt:lpstr>
      <vt:lpstr>inter-bold</vt:lpstr>
      <vt:lpstr>inter-regular</vt:lpstr>
      <vt:lpstr>metropolislight</vt:lpstr>
      <vt:lpstr>Poppins</vt:lpstr>
      <vt:lpstr>Segoe UI</vt:lpstr>
      <vt:lpstr>sofia-pro</vt:lpstr>
      <vt:lpstr>Wingdings</vt:lpstr>
      <vt:lpstr>Office Theme</vt:lpstr>
      <vt:lpstr>                </vt:lpstr>
      <vt:lpstr>What is cloud infrastructure management? </vt:lpstr>
      <vt:lpstr>Cloud Infrastructure Management</vt:lpstr>
      <vt:lpstr>Infrastructure as a Service Providers</vt:lpstr>
      <vt:lpstr>IaaS provider provides the following services -</vt:lpstr>
      <vt:lpstr>IaaS provider provides the following services - </vt:lpstr>
      <vt:lpstr>Advantages of IaaS cloud computing layer </vt:lpstr>
      <vt:lpstr>Disadvantages of IaaS cloud computing layer </vt:lpstr>
      <vt:lpstr>IaaS providers   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Analyse Loops for Complexity Analysis of Algorithms</dc:title>
  <dc:creator>919937338277</dc:creator>
  <cp:lastModifiedBy>919937338277</cp:lastModifiedBy>
  <cp:revision>518</cp:revision>
  <dcterms:created xsi:type="dcterms:W3CDTF">2022-09-23T03:39:53Z</dcterms:created>
  <dcterms:modified xsi:type="dcterms:W3CDTF">2023-03-02T04:27:14Z</dcterms:modified>
</cp:coreProperties>
</file>