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3" r:id="rId3"/>
    <p:sldId id="291" r:id="rId4"/>
    <p:sldId id="294" r:id="rId5"/>
    <p:sldId id="293" r:id="rId6"/>
    <p:sldId id="292" r:id="rId7"/>
    <p:sldId id="295" r:id="rId8"/>
    <p:sldId id="296" r:id="rId9"/>
    <p:sldId id="297" r:id="rId10"/>
    <p:sldId id="298" r:id="rId11"/>
    <p:sldId id="299" r:id="rId12"/>
    <p:sldId id="300" r:id="rId13"/>
    <p:sldId id="301" r:id="rId14"/>
    <p:sldId id="302" r:id="rId15"/>
    <p:sldId id="304" r:id="rId16"/>
    <p:sldId id="305" r:id="rId17"/>
    <p:sldId id="306" r:id="rId18"/>
    <p:sldId id="290"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66" d="100"/>
          <a:sy n="66" d="100"/>
        </p:scale>
        <p:origin x="6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02-03-2023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02-03-2023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02-03-2023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02-03-2023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02-03-2023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02-03-2023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02-03-2023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02-03-2023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02-03-2023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02-03-2023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02-03-2023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02-03-2023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02-03-2023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713297" y="2325670"/>
            <a:ext cx="8081506" cy="1138773"/>
          </a:xfrm>
          <a:prstGeom prst="rect">
            <a:avLst/>
          </a:prstGeom>
          <a:noFill/>
        </p:spPr>
        <p:txBody>
          <a:bodyPr wrap="square">
            <a:spAutoFit/>
          </a:bodyPr>
          <a:lstStyle/>
          <a:p>
            <a:pPr algn="ctr"/>
            <a:r>
              <a:rPr lang="en-US" sz="2000" b="0" i="0" u="none" strike="noStrike" dirty="0">
                <a:solidFill>
                  <a:srgbClr val="FF0000"/>
                </a:solidFill>
                <a:effectLst/>
                <a:latin typeface="Poppins" panose="00000500000000000000" pitchFamily="2" charset="0"/>
              </a:rPr>
              <a:t> </a:t>
            </a:r>
            <a:r>
              <a:rPr lang="en-IN" sz="4800" b="0" i="0" dirty="0">
                <a:solidFill>
                  <a:srgbClr val="FF0000"/>
                </a:solidFill>
                <a:effectLst/>
                <a:latin typeface="erdana"/>
              </a:rPr>
              <a:t>Platform as a Service | PaaS</a:t>
            </a:r>
          </a:p>
          <a:p>
            <a:pPr algn="ctr"/>
            <a:endParaRPr lang="en-US" sz="20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0E2-52D8-6212-70D3-405C22CB97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84FA8-EECC-5FAE-6041-CF5552E9ED7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DD6F621-BFEB-478E-596B-F69201A90066}"/>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D4C0DB21-FDCE-CA33-B49D-C51B672BAED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14942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4B7A-88D9-BC37-D2BB-572C741DE2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0C71F7-10EC-43C4-5E42-DC2B1A1C4F5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34E21A4-7124-1AF2-2888-E90F6A87F71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2597D0A5-3B5D-C1F7-C9CD-154F4FD7508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400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0CB0-1878-2DAB-D00B-0EB392E0AF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26BFB-210B-1D70-DADB-14D5A327FB1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51C1D2D-D01F-FF15-AE36-8A7C0E8ED3A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48F7326F-BD67-43C6-7490-16F35B9DEA08}"/>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6956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6870-470D-07AD-5198-E9BA8086F8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303D35-9DF6-9049-0761-2D24267FB2A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0FFCF33-3F39-1442-0817-63DA3372135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E37F8705-C672-E33A-C4C0-062DE75734E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9151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0E2-52D8-6212-70D3-405C22CB97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84FA8-EECC-5FAE-6041-CF5552E9ED7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DD6F621-BFEB-478E-596B-F69201A90066}"/>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D4C0DB21-FDCE-CA33-B49D-C51B672BAED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394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0CB0-1878-2DAB-D00B-0EB392E0AF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26BFB-210B-1D70-DADB-14D5A327FB1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51C1D2D-D01F-FF15-AE36-8A7C0E8ED3A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48F7326F-BD67-43C6-7490-16F35B9DEA08}"/>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9875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6870-470D-07AD-5198-E9BA8086F8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303D35-9DF6-9049-0761-2D24267FB2A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0FFCF33-3F39-1442-0817-63DA3372135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E37F8705-C672-E33A-C4C0-062DE75734E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5156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0E2-52D8-6212-70D3-405C22CB97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84FA8-EECC-5FAE-6041-CF5552E9ED7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DD6F621-BFEB-478E-596B-F69201A90066}"/>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D4C0DB21-FDCE-CA33-B49D-C51B672BAED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70705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02-03-2023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4B7A-88D9-BC37-D2BB-572C741DE25A}"/>
              </a:ext>
            </a:extLst>
          </p:cNvPr>
          <p:cNvSpPr>
            <a:spLocks noGrp="1"/>
          </p:cNvSpPr>
          <p:nvPr>
            <p:ph type="title"/>
          </p:nvPr>
        </p:nvSpPr>
        <p:spPr>
          <a:xfrm>
            <a:off x="838200" y="365126"/>
            <a:ext cx="10515600" cy="722530"/>
          </a:xfrm>
        </p:spPr>
        <p:txBody>
          <a:bodyPr/>
          <a:lstStyle/>
          <a:p>
            <a:r>
              <a:rPr lang="en-US" b="0" i="0" dirty="0">
                <a:solidFill>
                  <a:srgbClr val="333333"/>
                </a:solidFill>
                <a:effectLst/>
                <a:latin typeface="inter-regular"/>
              </a:rPr>
              <a:t>Platform as a Service (PaaS)</a:t>
            </a:r>
            <a:endParaRPr lang="en-IN" dirty="0"/>
          </a:p>
        </p:txBody>
      </p:sp>
      <p:sp>
        <p:nvSpPr>
          <p:cNvPr id="3" name="Content Placeholder 2">
            <a:extLst>
              <a:ext uri="{FF2B5EF4-FFF2-40B4-BE49-F238E27FC236}">
                <a16:creationId xmlns:a16="http://schemas.microsoft.com/office/drawing/2014/main" id="{C00C71F7-10EC-43C4-5E42-DC2B1A1C4F5B}"/>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Platform as a Service (PaaS) provides a runtime environment. It allows programmers to easily create, test, run, and deploy web applications. You can purchase these applications from a cloud service provider on a pay-as-per use basis and access them using the Internet connection. </a:t>
            </a:r>
          </a:p>
          <a:p>
            <a:pPr algn="just"/>
            <a:r>
              <a:rPr lang="en-US" b="0" i="0" dirty="0">
                <a:solidFill>
                  <a:srgbClr val="333333"/>
                </a:solidFill>
                <a:effectLst/>
                <a:latin typeface="inter-regular"/>
              </a:rPr>
              <a:t>In PaaS, back end scalability is managed by the cloud service provider, so end- users do not need to worry about managing the infrastructure.</a:t>
            </a:r>
          </a:p>
          <a:p>
            <a:pPr algn="just"/>
            <a:r>
              <a:rPr lang="en-US" b="0" i="0" dirty="0">
                <a:solidFill>
                  <a:srgbClr val="333333"/>
                </a:solidFill>
                <a:effectLst/>
                <a:latin typeface="inter-regular"/>
              </a:rPr>
              <a:t>PaaS includes infrastructure (servers, storage, and networking) and platform (middleware, development tools, database management systems, business intelligence, and more) to support the web application life cycle.</a:t>
            </a:r>
          </a:p>
          <a:p>
            <a:pPr algn="just"/>
            <a:r>
              <a:rPr lang="en-US" b="1" i="0" dirty="0">
                <a:solidFill>
                  <a:srgbClr val="333333"/>
                </a:solidFill>
                <a:effectLst/>
                <a:latin typeface="inter-bold"/>
              </a:rPr>
              <a:t>Example:</a:t>
            </a:r>
            <a:r>
              <a:rPr lang="en-US" b="0" i="0" dirty="0">
                <a:solidFill>
                  <a:srgbClr val="333333"/>
                </a:solidFill>
                <a:effectLst/>
                <a:latin typeface="inter-regular"/>
              </a:rPr>
              <a:t> </a:t>
            </a:r>
            <a:r>
              <a:rPr lang="en-US" b="0" i="0" dirty="0">
                <a:solidFill>
                  <a:srgbClr val="333333"/>
                </a:solidFill>
                <a:effectLst/>
                <a:highlight>
                  <a:srgbClr val="FFFF00"/>
                </a:highlight>
                <a:latin typeface="inter-regular"/>
              </a:rPr>
              <a:t>Google App Engine, Force.com, </a:t>
            </a:r>
            <a:r>
              <a:rPr lang="en-US" b="0" i="0" dirty="0" err="1">
                <a:solidFill>
                  <a:srgbClr val="333333"/>
                </a:solidFill>
                <a:effectLst/>
                <a:highlight>
                  <a:srgbClr val="FFFF00"/>
                </a:highlight>
                <a:latin typeface="inter-regular"/>
              </a:rPr>
              <a:t>Joyent</a:t>
            </a:r>
            <a:r>
              <a:rPr lang="en-US" b="0" i="0" dirty="0">
                <a:solidFill>
                  <a:srgbClr val="333333"/>
                </a:solidFill>
                <a:effectLst/>
                <a:highlight>
                  <a:srgbClr val="FFFF00"/>
                </a:highlight>
                <a:latin typeface="inter-regular"/>
              </a:rPr>
              <a:t>, Azure.</a:t>
            </a:r>
          </a:p>
          <a:p>
            <a:endParaRPr lang="en-IN" dirty="0"/>
          </a:p>
        </p:txBody>
      </p:sp>
      <p:sp>
        <p:nvSpPr>
          <p:cNvPr id="4" name="Date Placeholder 3">
            <a:extLst>
              <a:ext uri="{FF2B5EF4-FFF2-40B4-BE49-F238E27FC236}">
                <a16:creationId xmlns:a16="http://schemas.microsoft.com/office/drawing/2014/main" id="{334E21A4-7124-1AF2-2888-E90F6A87F71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2597D0A5-3B5D-C1F7-C9CD-154F4FD7508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16931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4B7A-88D9-BC37-D2BB-572C741DE25A}"/>
              </a:ext>
            </a:extLst>
          </p:cNvPr>
          <p:cNvSpPr>
            <a:spLocks noGrp="1"/>
          </p:cNvSpPr>
          <p:nvPr>
            <p:ph type="title"/>
          </p:nvPr>
        </p:nvSpPr>
        <p:spPr>
          <a:xfrm>
            <a:off x="838200" y="365126"/>
            <a:ext cx="10515600" cy="1117166"/>
          </a:xfrm>
        </p:spPr>
        <p:txBody>
          <a:bodyPr>
            <a:normAutofit fontScale="90000"/>
          </a:bodyPr>
          <a:lstStyle/>
          <a:p>
            <a:r>
              <a:rPr lang="en-IN" b="0" i="0" dirty="0">
                <a:solidFill>
                  <a:srgbClr val="FF0000"/>
                </a:solidFill>
                <a:effectLst/>
                <a:latin typeface="erdana"/>
              </a:rPr>
              <a:t>Platform as a Service | PaaS</a:t>
            </a:r>
            <a:br>
              <a:rPr lang="en-IN" b="0" i="0" dirty="0">
                <a:solidFill>
                  <a:srgbClr val="FF0000"/>
                </a:solidFill>
                <a:effectLst/>
                <a:latin typeface="erdana"/>
              </a:rPr>
            </a:br>
            <a:endParaRPr lang="en-IN" dirty="0">
              <a:solidFill>
                <a:srgbClr val="FF0000"/>
              </a:solidFill>
            </a:endParaRPr>
          </a:p>
        </p:txBody>
      </p:sp>
      <p:pic>
        <p:nvPicPr>
          <p:cNvPr id="7" name="Content Placeholder 6">
            <a:extLst>
              <a:ext uri="{FF2B5EF4-FFF2-40B4-BE49-F238E27FC236}">
                <a16:creationId xmlns:a16="http://schemas.microsoft.com/office/drawing/2014/main" id="{DD4C30BF-73F9-D2A3-AB33-6F452A41F7D3}"/>
              </a:ext>
            </a:extLst>
          </p:cNvPr>
          <p:cNvPicPr>
            <a:picLocks noGrp="1" noChangeAspect="1"/>
          </p:cNvPicPr>
          <p:nvPr>
            <p:ph idx="1"/>
          </p:nvPr>
        </p:nvPicPr>
        <p:blipFill>
          <a:blip r:embed="rId2"/>
          <a:stretch>
            <a:fillRect/>
          </a:stretch>
        </p:blipFill>
        <p:spPr>
          <a:xfrm>
            <a:off x="2550695" y="1826118"/>
            <a:ext cx="6189043" cy="3989289"/>
          </a:xfrm>
        </p:spPr>
      </p:pic>
      <p:sp>
        <p:nvSpPr>
          <p:cNvPr id="4" name="Date Placeholder 3">
            <a:extLst>
              <a:ext uri="{FF2B5EF4-FFF2-40B4-BE49-F238E27FC236}">
                <a16:creationId xmlns:a16="http://schemas.microsoft.com/office/drawing/2014/main" id="{334E21A4-7124-1AF2-2888-E90F6A87F71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2597D0A5-3B5D-C1F7-C9CD-154F4FD7508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62603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26BFB-210B-1D70-DADB-14D5A327FB1B}"/>
              </a:ext>
            </a:extLst>
          </p:cNvPr>
          <p:cNvSpPr>
            <a:spLocks noGrp="1"/>
          </p:cNvSpPr>
          <p:nvPr>
            <p:ph idx="1"/>
          </p:nvPr>
        </p:nvSpPr>
        <p:spPr>
          <a:xfrm>
            <a:off x="587943" y="737970"/>
            <a:ext cx="10515600" cy="5143065"/>
          </a:xfrm>
        </p:spPr>
        <p:txBody>
          <a:bodyPr>
            <a:normAutofit fontScale="85000" lnSpcReduction="20000"/>
          </a:bodyPr>
          <a:lstStyle/>
          <a:p>
            <a:pPr marL="0" indent="0" algn="just">
              <a:buNone/>
            </a:pPr>
            <a:r>
              <a:rPr lang="en-US" sz="3300" b="0" i="0" dirty="0">
                <a:solidFill>
                  <a:srgbClr val="FF0000"/>
                </a:solidFill>
                <a:effectLst/>
                <a:latin typeface="erdana"/>
              </a:rPr>
              <a:t>1. Programming languages</a:t>
            </a:r>
          </a:p>
          <a:p>
            <a:pPr algn="just"/>
            <a:r>
              <a:rPr lang="en-US" b="0" i="0" dirty="0">
                <a:solidFill>
                  <a:srgbClr val="333333"/>
                </a:solidFill>
                <a:effectLst/>
                <a:latin typeface="inter-regular"/>
              </a:rPr>
              <a:t>PaaS providers provide various programming languages for the developers to develop the applications. Some popular programming languages provided by PaaS providers are Java, PHP, Ruby, Perl, and Go.</a:t>
            </a:r>
          </a:p>
          <a:p>
            <a:pPr marL="0" indent="0" algn="just">
              <a:buNone/>
            </a:pPr>
            <a:r>
              <a:rPr lang="en-US" b="0" i="0" dirty="0">
                <a:solidFill>
                  <a:srgbClr val="FF0000"/>
                </a:solidFill>
                <a:effectLst/>
                <a:latin typeface="erdana"/>
              </a:rPr>
              <a:t>2. Application frameworks</a:t>
            </a:r>
          </a:p>
          <a:p>
            <a:pPr algn="just"/>
            <a:r>
              <a:rPr lang="en-US" b="0" i="0" dirty="0">
                <a:solidFill>
                  <a:srgbClr val="333333"/>
                </a:solidFill>
                <a:effectLst/>
                <a:latin typeface="inter-regular"/>
              </a:rPr>
              <a:t>PaaS providers provide application frameworks to easily understand the application development. Some popular application frameworks provided by PaaS providers are Node.js, Drupal, Joomla, WordPress, Spring, Play, Rack, and Zend.</a:t>
            </a:r>
          </a:p>
          <a:p>
            <a:pPr marL="0" indent="0" algn="just">
              <a:buNone/>
            </a:pPr>
            <a:r>
              <a:rPr lang="en-US" b="0" i="0" dirty="0">
                <a:solidFill>
                  <a:srgbClr val="FF0000"/>
                </a:solidFill>
                <a:effectLst/>
                <a:latin typeface="erdana"/>
              </a:rPr>
              <a:t>3. Databases</a:t>
            </a:r>
          </a:p>
          <a:p>
            <a:pPr algn="just"/>
            <a:r>
              <a:rPr lang="en-US" b="0" i="0" dirty="0">
                <a:solidFill>
                  <a:srgbClr val="333333"/>
                </a:solidFill>
                <a:effectLst/>
                <a:latin typeface="inter-regular"/>
              </a:rPr>
              <a:t>PaaS providers provide various databases such as </a:t>
            </a:r>
            <a:r>
              <a:rPr lang="en-US" b="0" i="0" dirty="0" err="1">
                <a:solidFill>
                  <a:srgbClr val="333333"/>
                </a:solidFill>
                <a:effectLst/>
                <a:latin typeface="inter-regular"/>
              </a:rPr>
              <a:t>ClearDB</a:t>
            </a:r>
            <a:r>
              <a:rPr lang="en-US" b="0" i="0" dirty="0">
                <a:solidFill>
                  <a:srgbClr val="333333"/>
                </a:solidFill>
                <a:effectLst/>
                <a:latin typeface="inter-regular"/>
              </a:rPr>
              <a:t>, PostgreSQL, MongoDB, and Redis to communicate with the applications.</a:t>
            </a:r>
          </a:p>
          <a:p>
            <a:pPr marL="0" indent="0" algn="just">
              <a:buNone/>
            </a:pPr>
            <a:r>
              <a:rPr lang="en-US" b="0" i="0" dirty="0">
                <a:solidFill>
                  <a:srgbClr val="FF0000"/>
                </a:solidFill>
                <a:effectLst/>
                <a:latin typeface="erdana"/>
              </a:rPr>
              <a:t>4. Other tools</a:t>
            </a:r>
          </a:p>
          <a:p>
            <a:pPr algn="just"/>
            <a:r>
              <a:rPr lang="en-US" b="0" i="0" dirty="0">
                <a:solidFill>
                  <a:srgbClr val="333333"/>
                </a:solidFill>
                <a:effectLst/>
                <a:latin typeface="inter-regular"/>
              </a:rPr>
              <a:t>PaaS providers provide various other tools that are required to develop, test, and deploy the applications.</a:t>
            </a:r>
          </a:p>
          <a:p>
            <a:endParaRPr lang="en-IN" dirty="0"/>
          </a:p>
        </p:txBody>
      </p:sp>
      <p:sp>
        <p:nvSpPr>
          <p:cNvPr id="4" name="Date Placeholder 3">
            <a:extLst>
              <a:ext uri="{FF2B5EF4-FFF2-40B4-BE49-F238E27FC236}">
                <a16:creationId xmlns:a16="http://schemas.microsoft.com/office/drawing/2014/main" id="{851C1D2D-D01F-FF15-AE36-8A7C0E8ED3A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48F7326F-BD67-43C6-7490-16F35B9DEA08}"/>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0702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6870-470D-07AD-5198-E9BA8086F863}"/>
              </a:ext>
            </a:extLst>
          </p:cNvPr>
          <p:cNvSpPr>
            <a:spLocks noGrp="1"/>
          </p:cNvSpPr>
          <p:nvPr>
            <p:ph type="title"/>
          </p:nvPr>
        </p:nvSpPr>
        <p:spPr>
          <a:xfrm>
            <a:off x="838200" y="529388"/>
            <a:ext cx="10515600" cy="693019"/>
          </a:xfrm>
        </p:spPr>
        <p:txBody>
          <a:bodyPr>
            <a:normAutofit fontScale="90000"/>
          </a:bodyPr>
          <a:lstStyle/>
          <a:p>
            <a:r>
              <a:rPr lang="en-US" b="0" i="0" dirty="0">
                <a:solidFill>
                  <a:srgbClr val="FF0000"/>
                </a:solidFill>
                <a:effectLst/>
                <a:latin typeface="erdana"/>
              </a:rPr>
              <a:t>Advantages of PaaS</a:t>
            </a:r>
            <a:br>
              <a:rPr lang="en-US"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id="{63303D35-9DF6-9049-0761-2D24267FB2A7}"/>
              </a:ext>
            </a:extLst>
          </p:cNvPr>
          <p:cNvSpPr>
            <a:spLocks noGrp="1"/>
          </p:cNvSpPr>
          <p:nvPr>
            <p:ph idx="1"/>
          </p:nvPr>
        </p:nvSpPr>
        <p:spPr>
          <a:xfrm>
            <a:off x="838200" y="1097280"/>
            <a:ext cx="10515600" cy="5149516"/>
          </a:xfrm>
        </p:spPr>
        <p:txBody>
          <a:bodyPr>
            <a:normAutofit fontScale="77500" lnSpcReduction="20000"/>
          </a:bodyPr>
          <a:lstStyle/>
          <a:p>
            <a:pPr algn="just"/>
            <a:r>
              <a:rPr lang="en-US" b="0" i="0" dirty="0">
                <a:solidFill>
                  <a:srgbClr val="333333"/>
                </a:solidFill>
                <a:effectLst/>
                <a:latin typeface="inter-regular"/>
              </a:rPr>
              <a:t>There are the following advantages of PaaS -</a:t>
            </a:r>
          </a:p>
          <a:p>
            <a:pPr marL="0" indent="0" algn="just">
              <a:buNone/>
            </a:pPr>
            <a:r>
              <a:rPr lang="en-US" b="1" i="0" dirty="0">
                <a:solidFill>
                  <a:srgbClr val="FF0000"/>
                </a:solidFill>
                <a:effectLst/>
                <a:latin typeface="inter-bold"/>
              </a:rPr>
              <a:t>1) Simplified Development</a:t>
            </a:r>
            <a:endParaRPr lang="en-US" b="0" i="0" dirty="0">
              <a:solidFill>
                <a:srgbClr val="FF0000"/>
              </a:solidFill>
              <a:effectLst/>
              <a:latin typeface="inter-regular"/>
            </a:endParaRPr>
          </a:p>
          <a:p>
            <a:pPr algn="just"/>
            <a:r>
              <a:rPr lang="en-US" b="0" i="0" dirty="0">
                <a:solidFill>
                  <a:srgbClr val="333333"/>
                </a:solidFill>
                <a:effectLst/>
                <a:latin typeface="inter-regular"/>
              </a:rPr>
              <a:t>PaaS allows developers to focus on development and innovation without worrying about infrastructure management.</a:t>
            </a:r>
          </a:p>
          <a:p>
            <a:pPr marL="0" indent="0" algn="just">
              <a:buNone/>
            </a:pPr>
            <a:r>
              <a:rPr lang="en-US" b="1" i="0" dirty="0">
                <a:solidFill>
                  <a:srgbClr val="FF0000"/>
                </a:solidFill>
                <a:effectLst/>
                <a:latin typeface="inter-bold"/>
              </a:rPr>
              <a:t>2) Lower risk</a:t>
            </a:r>
            <a:endParaRPr lang="en-US" b="0" i="0" dirty="0">
              <a:solidFill>
                <a:srgbClr val="FF0000"/>
              </a:solidFill>
              <a:effectLst/>
              <a:latin typeface="inter-regular"/>
            </a:endParaRPr>
          </a:p>
          <a:p>
            <a:pPr algn="just"/>
            <a:r>
              <a:rPr lang="en-US" b="0" i="0" dirty="0">
                <a:solidFill>
                  <a:srgbClr val="333333"/>
                </a:solidFill>
                <a:effectLst/>
                <a:latin typeface="inter-regular"/>
              </a:rPr>
              <a:t>No need for up-front investment in hardware and software. Developers only need a PC and an internet connection to start building applications.</a:t>
            </a:r>
          </a:p>
          <a:p>
            <a:pPr marL="0" indent="0" algn="just">
              <a:buNone/>
            </a:pPr>
            <a:r>
              <a:rPr lang="en-US" b="1" i="0" dirty="0">
                <a:solidFill>
                  <a:srgbClr val="FF0000"/>
                </a:solidFill>
                <a:effectLst/>
                <a:latin typeface="inter-bold"/>
              </a:rPr>
              <a:t>3) Prebuilt business functionality</a:t>
            </a:r>
            <a:endParaRPr lang="en-US" b="0" i="0" dirty="0">
              <a:solidFill>
                <a:srgbClr val="FF0000"/>
              </a:solidFill>
              <a:effectLst/>
              <a:latin typeface="inter-regular"/>
            </a:endParaRPr>
          </a:p>
          <a:p>
            <a:pPr algn="just"/>
            <a:r>
              <a:rPr lang="en-US" b="0" i="0" dirty="0">
                <a:solidFill>
                  <a:srgbClr val="333333"/>
                </a:solidFill>
                <a:effectLst/>
                <a:latin typeface="inter-regular"/>
              </a:rPr>
              <a:t>Some PaaS vendors also provide already defined business functionality so that users can avoid building everything from very scratch and hence can directly start the projects only.</a:t>
            </a:r>
          </a:p>
          <a:p>
            <a:pPr marL="0" indent="0" algn="just">
              <a:buNone/>
            </a:pPr>
            <a:r>
              <a:rPr lang="en-US" b="1" i="0" dirty="0">
                <a:solidFill>
                  <a:srgbClr val="FF0000"/>
                </a:solidFill>
                <a:effectLst/>
                <a:latin typeface="inter-bold"/>
              </a:rPr>
              <a:t>4) Instant community</a:t>
            </a:r>
            <a:endParaRPr lang="en-US" b="0" i="0" dirty="0">
              <a:solidFill>
                <a:srgbClr val="FF0000"/>
              </a:solidFill>
              <a:effectLst/>
              <a:latin typeface="inter-regular"/>
            </a:endParaRPr>
          </a:p>
          <a:p>
            <a:pPr algn="just"/>
            <a:r>
              <a:rPr lang="en-US" b="0" i="0" dirty="0">
                <a:solidFill>
                  <a:srgbClr val="333333"/>
                </a:solidFill>
                <a:effectLst/>
                <a:latin typeface="inter-regular"/>
              </a:rPr>
              <a:t>PaaS vendors frequently provide online communities where the developer can get the ideas to share experiences and seek advice from others.</a:t>
            </a:r>
          </a:p>
          <a:p>
            <a:pPr marL="0" indent="0" algn="just">
              <a:buNone/>
            </a:pPr>
            <a:r>
              <a:rPr lang="en-US" b="1" i="0" dirty="0">
                <a:solidFill>
                  <a:srgbClr val="FF0000"/>
                </a:solidFill>
                <a:effectLst/>
                <a:latin typeface="inter-bold"/>
              </a:rPr>
              <a:t>5) Scalability</a:t>
            </a:r>
            <a:endParaRPr lang="en-US" b="0" i="0" dirty="0">
              <a:solidFill>
                <a:srgbClr val="FF0000"/>
              </a:solidFill>
              <a:effectLst/>
              <a:latin typeface="inter-regular"/>
            </a:endParaRPr>
          </a:p>
          <a:p>
            <a:pPr algn="just"/>
            <a:r>
              <a:rPr lang="en-US" b="0" i="0" dirty="0">
                <a:solidFill>
                  <a:srgbClr val="333333"/>
                </a:solidFill>
                <a:effectLst/>
                <a:latin typeface="inter-regular"/>
              </a:rPr>
              <a:t>Applications deployed can scale from one to thousands of users without any changes to the applications.</a:t>
            </a:r>
          </a:p>
          <a:p>
            <a:endParaRPr lang="en-IN" dirty="0"/>
          </a:p>
        </p:txBody>
      </p:sp>
      <p:sp>
        <p:nvSpPr>
          <p:cNvPr id="4" name="Date Placeholder 3">
            <a:extLst>
              <a:ext uri="{FF2B5EF4-FFF2-40B4-BE49-F238E27FC236}">
                <a16:creationId xmlns:a16="http://schemas.microsoft.com/office/drawing/2014/main" id="{00FFCF33-3F39-1442-0817-63DA3372135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E37F8705-C672-E33A-C4C0-062DE75734E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83872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0E2-52D8-6212-70D3-405C22CB9757}"/>
              </a:ext>
            </a:extLst>
          </p:cNvPr>
          <p:cNvSpPr>
            <a:spLocks noGrp="1"/>
          </p:cNvSpPr>
          <p:nvPr>
            <p:ph type="title"/>
          </p:nvPr>
        </p:nvSpPr>
        <p:spPr>
          <a:xfrm>
            <a:off x="838200" y="35092"/>
            <a:ext cx="10515600" cy="1325563"/>
          </a:xfrm>
        </p:spPr>
        <p:txBody>
          <a:bodyPr/>
          <a:lstStyle/>
          <a:p>
            <a:r>
              <a:rPr lang="en-US" b="0" i="0" dirty="0">
                <a:solidFill>
                  <a:srgbClr val="610B4B"/>
                </a:solidFill>
                <a:effectLst/>
                <a:latin typeface="erdana"/>
              </a:rPr>
              <a:t>Disadvantages of PaaS</a:t>
            </a:r>
            <a:endParaRPr lang="en-IN" dirty="0"/>
          </a:p>
        </p:txBody>
      </p:sp>
      <p:sp>
        <p:nvSpPr>
          <p:cNvPr id="3" name="Content Placeholder 2">
            <a:extLst>
              <a:ext uri="{FF2B5EF4-FFF2-40B4-BE49-F238E27FC236}">
                <a16:creationId xmlns:a16="http://schemas.microsoft.com/office/drawing/2014/main" id="{72F84FA8-EECC-5FAE-6041-CF5552E9ED77}"/>
              </a:ext>
            </a:extLst>
          </p:cNvPr>
          <p:cNvSpPr>
            <a:spLocks noGrp="1"/>
          </p:cNvSpPr>
          <p:nvPr>
            <p:ph idx="1"/>
          </p:nvPr>
        </p:nvSpPr>
        <p:spPr>
          <a:xfrm>
            <a:off x="838200" y="1232034"/>
            <a:ext cx="10740992" cy="4944929"/>
          </a:xfrm>
        </p:spPr>
        <p:txBody>
          <a:bodyPr>
            <a:normAutofit fontScale="92500" lnSpcReduction="20000"/>
          </a:bodyPr>
          <a:lstStyle/>
          <a:p>
            <a:pPr marL="0" indent="0" algn="just">
              <a:buNone/>
            </a:pPr>
            <a:endParaRPr lang="en-US" b="0" i="0" dirty="0">
              <a:solidFill>
                <a:srgbClr val="610B4B"/>
              </a:solidFill>
              <a:effectLst/>
              <a:latin typeface="erdana"/>
            </a:endParaRPr>
          </a:p>
          <a:p>
            <a:pPr marL="0" indent="0" algn="just">
              <a:buNone/>
            </a:pPr>
            <a:r>
              <a:rPr lang="en-US" b="1" i="0" dirty="0">
                <a:solidFill>
                  <a:srgbClr val="FF0000"/>
                </a:solidFill>
                <a:effectLst/>
                <a:latin typeface="inter-bold"/>
              </a:rPr>
              <a:t>1) Vendor lock-in</a:t>
            </a:r>
            <a:endParaRPr lang="en-US" b="0" i="0" dirty="0">
              <a:solidFill>
                <a:srgbClr val="FF0000"/>
              </a:solidFill>
              <a:effectLst/>
              <a:latin typeface="inter-regular"/>
            </a:endParaRPr>
          </a:p>
          <a:p>
            <a:pPr algn="just"/>
            <a:r>
              <a:rPr lang="en-US" b="0" i="0" dirty="0">
                <a:solidFill>
                  <a:srgbClr val="333333"/>
                </a:solidFill>
                <a:effectLst/>
                <a:latin typeface="inter-regular"/>
              </a:rPr>
              <a:t>One has to write the applications according to the platform provided by the PaaS vendor, so the migration of an application to another PaaS vendor would be a problem.</a:t>
            </a:r>
          </a:p>
          <a:p>
            <a:pPr marL="0" indent="0" algn="just">
              <a:buNone/>
            </a:pPr>
            <a:r>
              <a:rPr lang="en-US" b="1" i="0" dirty="0">
                <a:solidFill>
                  <a:srgbClr val="FF0000"/>
                </a:solidFill>
                <a:effectLst/>
                <a:latin typeface="inter-bold"/>
              </a:rPr>
              <a:t>2) Data Privacy</a:t>
            </a:r>
            <a:endParaRPr lang="en-US" b="0" i="0" dirty="0">
              <a:solidFill>
                <a:srgbClr val="FF0000"/>
              </a:solidFill>
              <a:effectLst/>
              <a:latin typeface="inter-regular"/>
            </a:endParaRPr>
          </a:p>
          <a:p>
            <a:pPr algn="just"/>
            <a:r>
              <a:rPr lang="en-US" b="0" i="0" dirty="0">
                <a:solidFill>
                  <a:srgbClr val="333333"/>
                </a:solidFill>
                <a:effectLst/>
                <a:latin typeface="inter-regular"/>
              </a:rPr>
              <a:t>Corporate data, whether it can be critical or not, will be private, so if it is not located within the walls of the company, there can be a risk in terms of privacy of data.</a:t>
            </a:r>
          </a:p>
          <a:p>
            <a:pPr marL="0" indent="0" algn="just">
              <a:buNone/>
            </a:pPr>
            <a:r>
              <a:rPr lang="en-US" b="1" i="0" dirty="0">
                <a:solidFill>
                  <a:srgbClr val="FF0000"/>
                </a:solidFill>
                <a:effectLst/>
                <a:latin typeface="inter-bold"/>
              </a:rPr>
              <a:t>3) Integration with the rest of the systems applications</a:t>
            </a:r>
            <a:endParaRPr lang="en-US" b="0" i="0" dirty="0">
              <a:solidFill>
                <a:srgbClr val="FF0000"/>
              </a:solidFill>
              <a:effectLst/>
              <a:latin typeface="inter-regular"/>
            </a:endParaRPr>
          </a:p>
          <a:p>
            <a:pPr algn="just"/>
            <a:r>
              <a:rPr lang="en-US" b="0" i="0" dirty="0">
                <a:solidFill>
                  <a:srgbClr val="333333"/>
                </a:solidFill>
                <a:effectLst/>
                <a:latin typeface="inter-regular"/>
              </a:rPr>
              <a:t>It may happen that some applications are local, and some are in the cloud. So there will be chances of increased complexity when we want to use data which in the cloud with the local data.</a:t>
            </a:r>
          </a:p>
          <a:p>
            <a:endParaRPr lang="en-IN" dirty="0"/>
          </a:p>
        </p:txBody>
      </p:sp>
      <p:sp>
        <p:nvSpPr>
          <p:cNvPr id="4" name="Date Placeholder 3">
            <a:extLst>
              <a:ext uri="{FF2B5EF4-FFF2-40B4-BE49-F238E27FC236}">
                <a16:creationId xmlns:a16="http://schemas.microsoft.com/office/drawing/2014/main" id="{9DD6F621-BFEB-478E-596B-F69201A90066}"/>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D4C0DB21-FDCE-CA33-B49D-C51B672BAEDC}"/>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94742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4B7A-88D9-BC37-D2BB-572C741DE25A}"/>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591E9A4-3363-C1DA-05D6-4ACB34CD33F9}"/>
              </a:ext>
            </a:extLst>
          </p:cNvPr>
          <p:cNvPicPr>
            <a:picLocks noGrp="1" noChangeAspect="1"/>
          </p:cNvPicPr>
          <p:nvPr>
            <p:ph idx="1"/>
          </p:nvPr>
        </p:nvPicPr>
        <p:blipFill>
          <a:blip r:embed="rId2"/>
          <a:stretch>
            <a:fillRect/>
          </a:stretch>
        </p:blipFill>
        <p:spPr>
          <a:xfrm>
            <a:off x="1078029" y="269719"/>
            <a:ext cx="8970745" cy="5636841"/>
          </a:xfrm>
        </p:spPr>
      </p:pic>
      <p:sp>
        <p:nvSpPr>
          <p:cNvPr id="4" name="Date Placeholder 3">
            <a:extLst>
              <a:ext uri="{FF2B5EF4-FFF2-40B4-BE49-F238E27FC236}">
                <a16:creationId xmlns:a16="http://schemas.microsoft.com/office/drawing/2014/main" id="{334E21A4-7124-1AF2-2888-E90F6A87F71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2597D0A5-3B5D-C1F7-C9CD-154F4FD7508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4911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0CB0-1878-2DAB-D00B-0EB392E0AF3B}"/>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B2FD3D7-9806-F3AA-AC64-1C9209F70F16}"/>
              </a:ext>
            </a:extLst>
          </p:cNvPr>
          <p:cNvPicPr>
            <a:picLocks noGrp="1" noChangeAspect="1"/>
          </p:cNvPicPr>
          <p:nvPr>
            <p:ph idx="1"/>
          </p:nvPr>
        </p:nvPicPr>
        <p:blipFill>
          <a:blip r:embed="rId2"/>
          <a:stretch>
            <a:fillRect/>
          </a:stretch>
        </p:blipFill>
        <p:spPr>
          <a:xfrm>
            <a:off x="515029" y="365125"/>
            <a:ext cx="10689226" cy="4457132"/>
          </a:xfrm>
        </p:spPr>
      </p:pic>
      <p:sp>
        <p:nvSpPr>
          <p:cNvPr id="4" name="Date Placeholder 3">
            <a:extLst>
              <a:ext uri="{FF2B5EF4-FFF2-40B4-BE49-F238E27FC236}">
                <a16:creationId xmlns:a16="http://schemas.microsoft.com/office/drawing/2014/main" id="{851C1D2D-D01F-FF15-AE36-8A7C0E8ED3A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48F7326F-BD67-43C6-7490-16F35B9DEA08}"/>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97433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6870-470D-07AD-5198-E9BA8086F8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303D35-9DF6-9049-0761-2D24267FB2A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0FFCF33-3F39-1442-0817-63DA3372135C}"/>
              </a:ext>
            </a:extLst>
          </p:cNvPr>
          <p:cNvSpPr>
            <a:spLocks noGrp="1"/>
          </p:cNvSpPr>
          <p:nvPr>
            <p:ph type="dt" sz="half" idx="10"/>
          </p:nvPr>
        </p:nvSpPr>
        <p:spPr/>
        <p:txBody>
          <a:bodyPr/>
          <a:lstStyle/>
          <a:p>
            <a:fld id="{CFC4633F-8E0A-4500-AB07-D2462A88D998}" type="datetime1">
              <a:rPr lang="en-IN" smtClean="0"/>
              <a:t>02-03-2023</a:t>
            </a:fld>
            <a:endParaRPr lang="en-IN"/>
          </a:p>
        </p:txBody>
      </p:sp>
      <p:sp>
        <p:nvSpPr>
          <p:cNvPr id="5" name="Footer Placeholder 4">
            <a:extLst>
              <a:ext uri="{FF2B5EF4-FFF2-40B4-BE49-F238E27FC236}">
                <a16:creationId xmlns:a16="http://schemas.microsoft.com/office/drawing/2014/main" id="{E37F8705-C672-E33A-C4C0-062DE75734EE}"/>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09849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745</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Abadi</vt:lpstr>
      <vt:lpstr>Arial</vt:lpstr>
      <vt:lpstr>Calibri</vt:lpstr>
      <vt:lpstr>Calibri Light</vt:lpstr>
      <vt:lpstr>erdana</vt:lpstr>
      <vt:lpstr>inter-bold</vt:lpstr>
      <vt:lpstr>inter-regular</vt:lpstr>
      <vt:lpstr>Poppins</vt:lpstr>
      <vt:lpstr>Segoe UI</vt:lpstr>
      <vt:lpstr>sofia-pro</vt:lpstr>
      <vt:lpstr>Office Theme</vt:lpstr>
      <vt:lpstr>                </vt:lpstr>
      <vt:lpstr>Platform as a Service (PaaS)</vt:lpstr>
      <vt:lpstr>Platform as a Service | PaaS </vt:lpstr>
      <vt:lpstr>PowerPoint Presentation</vt:lpstr>
      <vt:lpstr>Advantages of PaaS </vt:lpstr>
      <vt:lpstr>Disadvantages of PaaS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526</cp:revision>
  <dcterms:created xsi:type="dcterms:W3CDTF">2022-09-23T03:39:53Z</dcterms:created>
  <dcterms:modified xsi:type="dcterms:W3CDTF">2023-03-02T08:02:29Z</dcterms:modified>
</cp:coreProperties>
</file>