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7" r:id="rId3"/>
    <p:sldId id="298" r:id="rId4"/>
    <p:sldId id="299" r:id="rId5"/>
    <p:sldId id="300" r:id="rId6"/>
    <p:sldId id="307" r:id="rId7"/>
    <p:sldId id="301" r:id="rId8"/>
    <p:sldId id="302" r:id="rId9"/>
    <p:sldId id="304" r:id="rId10"/>
    <p:sldId id="305" r:id="rId11"/>
    <p:sldId id="306" r:id="rId12"/>
    <p:sldId id="290"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28-02-2023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28-02-2023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28-02-2023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28-02-2023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28-02-2023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28-02-2023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28-02-2023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28-02-2023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28-02-2023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28-02-2023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28-02-2023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28-02-2023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28-02-2023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713297" y="2325670"/>
            <a:ext cx="8081506" cy="1877437"/>
          </a:xfrm>
          <a:prstGeom prst="rect">
            <a:avLst/>
          </a:prstGeom>
          <a:noFill/>
        </p:spPr>
        <p:txBody>
          <a:bodyPr wrap="square">
            <a:spAutoFit/>
          </a:bodyPr>
          <a:lstStyle/>
          <a:p>
            <a:pPr algn="ctr"/>
            <a:r>
              <a:rPr lang="en-US" sz="2000" b="0" i="0" u="none" strike="noStrike" dirty="0">
                <a:solidFill>
                  <a:srgbClr val="FF0000"/>
                </a:solidFill>
                <a:effectLst/>
                <a:latin typeface="Poppins" panose="00000500000000000000" pitchFamily="2" charset="0"/>
              </a:rPr>
              <a:t> </a:t>
            </a:r>
            <a:r>
              <a:rPr lang="en-US" sz="4800" b="0" i="0" dirty="0">
                <a:solidFill>
                  <a:srgbClr val="FF0000"/>
                </a:solidFill>
                <a:effectLst/>
                <a:latin typeface="erdana"/>
              </a:rPr>
              <a:t>Software as a Service | SaaS</a:t>
            </a:r>
          </a:p>
          <a:p>
            <a:pPr algn="ctr"/>
            <a:endParaRPr lang="en-IN" sz="4800" b="0" i="0" dirty="0">
              <a:solidFill>
                <a:srgbClr val="FF0000"/>
              </a:solidFill>
              <a:effectLst/>
              <a:latin typeface="erdana"/>
            </a:endParaRP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515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84FA8-EECC-5FAE-6041-CF5552E9ED7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70705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28-02-2023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p:txBody>
          <a:bodyPr/>
          <a:lstStyle/>
          <a:p>
            <a:r>
              <a:rPr lang="en-US" b="0" i="0" dirty="0">
                <a:solidFill>
                  <a:srgbClr val="FF0000"/>
                </a:solidFill>
                <a:effectLst/>
                <a:latin typeface="erdana"/>
              </a:rPr>
              <a:t>Software as a Service | SaaS</a:t>
            </a:r>
            <a:br>
              <a:rPr lang="en-US"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p:txBody>
          <a:bodyPr/>
          <a:lstStyle/>
          <a:p>
            <a:pPr algn="just"/>
            <a:r>
              <a:rPr lang="en-US" b="0" i="0" dirty="0">
                <a:solidFill>
                  <a:srgbClr val="333333"/>
                </a:solidFill>
                <a:effectLst/>
                <a:latin typeface="inter-regular"/>
              </a:rPr>
              <a:t>SaaS is also known as "</a:t>
            </a:r>
            <a:r>
              <a:rPr lang="en-US" b="1" i="0" dirty="0">
                <a:solidFill>
                  <a:srgbClr val="333333"/>
                </a:solidFill>
                <a:effectLst/>
                <a:latin typeface="inter-bold"/>
              </a:rPr>
              <a:t>On-Demand Software</a:t>
            </a:r>
            <a:r>
              <a:rPr lang="en-US" b="0" i="0" dirty="0">
                <a:solidFill>
                  <a:srgbClr val="333333"/>
                </a:solidFill>
                <a:effectLst/>
                <a:latin typeface="inter-regular"/>
              </a:rPr>
              <a:t>". It is a software distribution model in which services are hosted by a cloud service provider. </a:t>
            </a:r>
          </a:p>
          <a:p>
            <a:pPr algn="just"/>
            <a:r>
              <a:rPr lang="en-US" b="0" i="0" dirty="0">
                <a:solidFill>
                  <a:srgbClr val="333333"/>
                </a:solidFill>
                <a:effectLst/>
                <a:latin typeface="inter-regular"/>
              </a:rPr>
              <a:t>These services are available to end-users over the internet so, the end-users do not need to install any software on their devices to access these services.</a:t>
            </a:r>
            <a:endParaRPr lang="en-IN" dirty="0"/>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09849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r>
              <a:rPr lang="en-US" b="0" i="0" dirty="0">
                <a:solidFill>
                  <a:srgbClr val="FF0000"/>
                </a:solidFill>
                <a:effectLst/>
                <a:latin typeface="erdana"/>
              </a:rPr>
              <a:t>Software as a Service | SaaS</a:t>
            </a:r>
            <a:endParaRPr lang="en-IN" dirty="0"/>
          </a:p>
        </p:txBody>
      </p:sp>
      <p:pic>
        <p:nvPicPr>
          <p:cNvPr id="7" name="Content Placeholder 6">
            <a:extLst>
              <a:ext uri="{FF2B5EF4-FFF2-40B4-BE49-F238E27FC236}">
                <a16:creationId xmlns:a16="http://schemas.microsoft.com/office/drawing/2014/main" id="{98D3A8DD-DDE0-DA28-3786-218BD515D8E3}"/>
              </a:ext>
            </a:extLst>
          </p:cNvPr>
          <p:cNvPicPr>
            <a:picLocks noGrp="1" noChangeAspect="1"/>
          </p:cNvPicPr>
          <p:nvPr>
            <p:ph idx="1"/>
          </p:nvPr>
        </p:nvPicPr>
        <p:blipFill>
          <a:blip r:embed="rId2"/>
          <a:stretch>
            <a:fillRect/>
          </a:stretch>
        </p:blipFill>
        <p:spPr>
          <a:xfrm>
            <a:off x="2560320" y="1860360"/>
            <a:ext cx="6004177" cy="3635665"/>
          </a:xfrm>
        </p:spPr>
      </p:pic>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14942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B7A-88D9-BC37-D2BB-572C741DE25A}"/>
              </a:ext>
            </a:extLst>
          </p:cNvPr>
          <p:cNvSpPr>
            <a:spLocks noGrp="1"/>
          </p:cNvSpPr>
          <p:nvPr>
            <p:ph type="title"/>
          </p:nvPr>
        </p:nvSpPr>
        <p:spPr>
          <a:xfrm>
            <a:off x="713071" y="264017"/>
            <a:ext cx="10515600" cy="1276802"/>
          </a:xfrm>
        </p:spPr>
        <p:txBody>
          <a:bodyPr>
            <a:noAutofit/>
          </a:bodyPr>
          <a:lstStyle/>
          <a:p>
            <a:r>
              <a:rPr lang="en-US" sz="3200" b="0" i="0" dirty="0">
                <a:solidFill>
                  <a:srgbClr val="FF0000"/>
                </a:solidFill>
                <a:effectLst/>
                <a:latin typeface="inter-regular"/>
              </a:rPr>
              <a:t>There are the following services provided by SaaS providers -</a:t>
            </a:r>
            <a:br>
              <a:rPr lang="en-US" sz="3200" b="0" i="0" dirty="0">
                <a:solidFill>
                  <a:srgbClr val="FF0000"/>
                </a:solidFill>
                <a:effectLst/>
                <a:latin typeface="inter-regular"/>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C00C71F7-10EC-43C4-5E42-DC2B1A1C4F5B}"/>
              </a:ext>
            </a:extLst>
          </p:cNvPr>
          <p:cNvSpPr>
            <a:spLocks noGrp="1"/>
          </p:cNvSpPr>
          <p:nvPr>
            <p:ph idx="1"/>
          </p:nvPr>
        </p:nvSpPr>
        <p:spPr>
          <a:xfrm>
            <a:off x="775635" y="1309036"/>
            <a:ext cx="10390471" cy="4559919"/>
          </a:xfrm>
        </p:spPr>
        <p:txBody>
          <a:bodyPr>
            <a:normAutofit fontScale="92500" lnSpcReduction="20000"/>
          </a:bodyPr>
          <a:lstStyle/>
          <a:p>
            <a:pPr algn="just"/>
            <a:r>
              <a:rPr lang="en-US" b="1" i="0" dirty="0">
                <a:solidFill>
                  <a:srgbClr val="333333"/>
                </a:solidFill>
                <a:effectLst/>
                <a:latin typeface="inter-bold"/>
              </a:rPr>
              <a:t>Business Services</a:t>
            </a:r>
            <a:r>
              <a:rPr lang="en-US" b="0" i="0" dirty="0">
                <a:solidFill>
                  <a:srgbClr val="333333"/>
                </a:solidFill>
                <a:effectLst/>
                <a:latin typeface="inter-regular"/>
              </a:rPr>
              <a:t> - SaaS Provider provides various business services to start-up the business. The SaaS business services include </a:t>
            </a:r>
            <a:r>
              <a:rPr lang="en-US" b="1" i="0" dirty="0">
                <a:solidFill>
                  <a:srgbClr val="333333"/>
                </a:solidFill>
                <a:effectLst/>
                <a:latin typeface="inter-bold"/>
              </a:rPr>
              <a:t>ERP</a:t>
            </a:r>
            <a:r>
              <a:rPr lang="en-US" b="0" i="0" dirty="0">
                <a:solidFill>
                  <a:srgbClr val="333333"/>
                </a:solidFill>
                <a:effectLst/>
                <a:latin typeface="inter-regular"/>
              </a:rPr>
              <a:t> (Enterprise Resource Planning), </a:t>
            </a:r>
            <a:r>
              <a:rPr lang="en-US" b="1" i="0" dirty="0">
                <a:solidFill>
                  <a:srgbClr val="333333"/>
                </a:solidFill>
                <a:effectLst/>
                <a:latin typeface="inter-bold"/>
              </a:rPr>
              <a:t>CRM</a:t>
            </a:r>
            <a:r>
              <a:rPr lang="en-US" b="0" i="0" dirty="0">
                <a:solidFill>
                  <a:srgbClr val="333333"/>
                </a:solidFill>
                <a:effectLst/>
                <a:latin typeface="inter-regular"/>
              </a:rPr>
              <a:t> (Customer Relationship Management), </a:t>
            </a:r>
            <a:r>
              <a:rPr lang="en-US" b="1" i="0" dirty="0">
                <a:solidFill>
                  <a:srgbClr val="333333"/>
                </a:solidFill>
                <a:effectLst/>
                <a:latin typeface="inter-bold"/>
              </a:rPr>
              <a:t>billing</a:t>
            </a:r>
            <a:r>
              <a:rPr lang="en-US" b="0" i="0" dirty="0">
                <a:solidFill>
                  <a:srgbClr val="333333"/>
                </a:solidFill>
                <a:effectLst/>
                <a:latin typeface="inter-regular"/>
              </a:rPr>
              <a:t>, and </a:t>
            </a:r>
            <a:r>
              <a:rPr lang="en-US" b="1" i="0" dirty="0">
                <a:solidFill>
                  <a:srgbClr val="333333"/>
                </a:solidFill>
                <a:effectLst/>
                <a:latin typeface="inter-bold"/>
              </a:rPr>
              <a:t>sales</a:t>
            </a:r>
            <a:r>
              <a:rPr lang="en-US" b="0" i="0" dirty="0">
                <a:solidFill>
                  <a:srgbClr val="333333"/>
                </a:solidFill>
                <a:effectLst/>
                <a:latin typeface="inter-regular"/>
              </a:rPr>
              <a:t>.</a:t>
            </a:r>
          </a:p>
          <a:p>
            <a:pPr algn="just"/>
            <a:r>
              <a:rPr lang="en-US" b="1" i="0" dirty="0">
                <a:solidFill>
                  <a:srgbClr val="333333"/>
                </a:solidFill>
                <a:effectLst/>
                <a:latin typeface="inter-bold"/>
              </a:rPr>
              <a:t>Document Management</a:t>
            </a:r>
            <a:r>
              <a:rPr lang="en-US" b="0" i="0" dirty="0">
                <a:solidFill>
                  <a:srgbClr val="333333"/>
                </a:solidFill>
                <a:effectLst/>
                <a:latin typeface="inter-regular"/>
              </a:rPr>
              <a:t> - SaaS document management is a software application offered by a third party (SaaS providers) to create, manage, and track electronic documents.</a:t>
            </a:r>
          </a:p>
          <a:p>
            <a:pPr algn="just"/>
            <a:r>
              <a:rPr lang="en-US" b="1" i="0" dirty="0">
                <a:solidFill>
                  <a:srgbClr val="333333"/>
                </a:solidFill>
                <a:effectLst/>
                <a:latin typeface="inter-bold"/>
              </a:rPr>
              <a:t>Example:</a:t>
            </a:r>
            <a:r>
              <a:rPr lang="en-US" b="0" i="0" dirty="0">
                <a:solidFill>
                  <a:srgbClr val="333333"/>
                </a:solidFill>
                <a:effectLst/>
                <a:latin typeface="inter-regular"/>
              </a:rPr>
              <a:t> Slack, </a:t>
            </a:r>
            <a:r>
              <a:rPr lang="en-US" b="0" i="0" dirty="0" err="1">
                <a:solidFill>
                  <a:srgbClr val="333333"/>
                </a:solidFill>
                <a:effectLst/>
                <a:latin typeface="inter-regular"/>
              </a:rPr>
              <a:t>Samepage</a:t>
            </a:r>
            <a:r>
              <a:rPr lang="en-US" b="0" i="0" dirty="0">
                <a:solidFill>
                  <a:srgbClr val="333333"/>
                </a:solidFill>
                <a:effectLst/>
                <a:latin typeface="inter-regular"/>
              </a:rPr>
              <a:t>, Box, and </a:t>
            </a:r>
            <a:r>
              <a:rPr lang="en-US" b="0" i="0" dirty="0" err="1">
                <a:solidFill>
                  <a:srgbClr val="333333"/>
                </a:solidFill>
                <a:effectLst/>
                <a:latin typeface="inter-regular"/>
              </a:rPr>
              <a:t>Zoho</a:t>
            </a:r>
            <a:r>
              <a:rPr lang="en-US" b="0" i="0" dirty="0">
                <a:solidFill>
                  <a:srgbClr val="333333"/>
                </a:solidFill>
                <a:effectLst/>
                <a:latin typeface="inter-regular"/>
              </a:rPr>
              <a:t> Forms.</a:t>
            </a:r>
          </a:p>
          <a:p>
            <a:pPr algn="just"/>
            <a:r>
              <a:rPr lang="en-US" b="1" i="0" dirty="0">
                <a:solidFill>
                  <a:srgbClr val="333333"/>
                </a:solidFill>
                <a:effectLst/>
                <a:latin typeface="inter-bold"/>
              </a:rPr>
              <a:t>Social Networks</a:t>
            </a:r>
            <a:r>
              <a:rPr lang="en-US" b="0" i="0" dirty="0">
                <a:solidFill>
                  <a:srgbClr val="333333"/>
                </a:solidFill>
                <a:effectLst/>
                <a:latin typeface="inter-regular"/>
              </a:rPr>
              <a:t> - As we all know, social networking sites are used by the general public, so social networking service providers use SaaS for their convenience and handle the general public's information.</a:t>
            </a:r>
          </a:p>
          <a:p>
            <a:pPr algn="just"/>
            <a:r>
              <a:rPr lang="en-US" b="1" i="0" dirty="0">
                <a:solidFill>
                  <a:srgbClr val="333333"/>
                </a:solidFill>
                <a:effectLst/>
                <a:latin typeface="inter-bold"/>
              </a:rPr>
              <a:t>Mail Services</a:t>
            </a:r>
            <a:r>
              <a:rPr lang="en-US" b="0" i="0" dirty="0">
                <a:solidFill>
                  <a:srgbClr val="333333"/>
                </a:solidFill>
                <a:effectLst/>
                <a:latin typeface="inter-regular"/>
              </a:rPr>
              <a:t> - To handle the unpredictable number of users and load on e-mail services, many e-mail providers offering their services using SaaS.</a:t>
            </a:r>
          </a:p>
          <a:p>
            <a:endParaRPr lang="en-IN" dirty="0"/>
          </a:p>
        </p:txBody>
      </p:sp>
      <p:sp>
        <p:nvSpPr>
          <p:cNvPr id="4" name="Date Placeholder 3">
            <a:extLst>
              <a:ext uri="{FF2B5EF4-FFF2-40B4-BE49-F238E27FC236}">
                <a16:creationId xmlns:a16="http://schemas.microsoft.com/office/drawing/2014/main" id="{334E21A4-7124-1AF2-2888-E90F6A87F71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2597D0A5-3B5D-C1F7-C9CD-154F4FD7508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400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26BFB-210B-1D70-DADB-14D5A327FB1B}"/>
              </a:ext>
            </a:extLst>
          </p:cNvPr>
          <p:cNvSpPr>
            <a:spLocks noGrp="1"/>
          </p:cNvSpPr>
          <p:nvPr>
            <p:ph idx="1"/>
          </p:nvPr>
        </p:nvSpPr>
        <p:spPr>
          <a:xfrm>
            <a:off x="654518" y="452387"/>
            <a:ext cx="10699282" cy="5724576"/>
          </a:xfrm>
        </p:spPr>
        <p:txBody>
          <a:bodyPr>
            <a:normAutofit fontScale="85000" lnSpcReduction="10000"/>
          </a:bodyPr>
          <a:lstStyle/>
          <a:p>
            <a:pPr marL="0" indent="0" algn="just">
              <a:buNone/>
            </a:pPr>
            <a:r>
              <a:rPr lang="en-US" sz="3300" dirty="0">
                <a:solidFill>
                  <a:srgbClr val="FF0000"/>
                </a:solidFill>
              </a:rPr>
              <a:t>Advantages of SaaS cloud computing layer</a:t>
            </a:r>
          </a:p>
          <a:p>
            <a:pPr marL="0" indent="0" algn="just">
              <a:buNone/>
            </a:pPr>
            <a:r>
              <a:rPr lang="en-US" dirty="0">
                <a:solidFill>
                  <a:srgbClr val="FF0000"/>
                </a:solidFill>
              </a:rPr>
              <a:t>1. SaaS is easy to buy</a:t>
            </a:r>
          </a:p>
          <a:p>
            <a:pPr algn="just"/>
            <a:r>
              <a:rPr lang="en-US" sz="2400" dirty="0"/>
              <a:t>SaaS pricing is based on a monthly fee or annual fee subscription, so it allows organizations to access business functionality at a low cost, which is less than licensed applications.</a:t>
            </a:r>
          </a:p>
          <a:p>
            <a:pPr algn="just"/>
            <a:r>
              <a:rPr lang="en-US" sz="2400" dirty="0"/>
              <a:t>Unlike traditional software, which is sold as a licensed based with an up-front cost (and often an optional ongoing support fee), SaaS providers are generally pricing the applications using a subscription fee, most commonly a monthly or annually fee.</a:t>
            </a:r>
          </a:p>
          <a:p>
            <a:pPr marL="0" indent="0" algn="just">
              <a:buNone/>
            </a:pPr>
            <a:r>
              <a:rPr lang="en-US" dirty="0">
                <a:solidFill>
                  <a:srgbClr val="FF0000"/>
                </a:solidFill>
              </a:rPr>
              <a:t>2. One to Many</a:t>
            </a:r>
          </a:p>
          <a:p>
            <a:pPr algn="just"/>
            <a:r>
              <a:rPr lang="en-US" sz="2400" dirty="0"/>
              <a:t>SaaS services are offered as a one-to-many model means a single instance of the application is shared by multiple users.</a:t>
            </a:r>
          </a:p>
          <a:p>
            <a:pPr marL="0" indent="0" algn="just">
              <a:buNone/>
            </a:pPr>
            <a:r>
              <a:rPr lang="en-US" dirty="0">
                <a:solidFill>
                  <a:srgbClr val="FF0000"/>
                </a:solidFill>
              </a:rPr>
              <a:t>3. Less hardware required for SaaS</a:t>
            </a:r>
          </a:p>
          <a:p>
            <a:pPr algn="just"/>
            <a:r>
              <a:rPr lang="en-US" sz="2400" dirty="0"/>
              <a:t>The software is hosted remotely, so organizations do not need to invest in additional hardware.</a:t>
            </a:r>
          </a:p>
          <a:p>
            <a:pPr marL="0" indent="0" algn="just">
              <a:buNone/>
            </a:pPr>
            <a:r>
              <a:rPr lang="en-US" dirty="0">
                <a:solidFill>
                  <a:srgbClr val="FF0000"/>
                </a:solidFill>
              </a:rPr>
              <a:t>4. Low maintenance required for SaaS</a:t>
            </a:r>
          </a:p>
          <a:p>
            <a:pPr algn="just"/>
            <a:r>
              <a:rPr lang="en-US" sz="2400" dirty="0"/>
              <a:t>Software as a service removes the need for installation, set-up, and daily maintenance for the organizations. The initial set-up cost for SaaS is typically less than the enterprise software. SaaS vendors are pricing their applications based on some usage parameters, such as a number of users using the application. So SaaS does easy to monitor and automatic updates.</a:t>
            </a:r>
            <a:endParaRPr lang="en-IN" sz="2400" dirty="0"/>
          </a:p>
        </p:txBody>
      </p:sp>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6956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F94E8-8696-9BFD-A8B1-683F8B3E6C0B}"/>
              </a:ext>
            </a:extLst>
          </p:cNvPr>
          <p:cNvSpPr>
            <a:spLocks noGrp="1"/>
          </p:cNvSpPr>
          <p:nvPr>
            <p:ph idx="1"/>
          </p:nvPr>
        </p:nvSpPr>
        <p:spPr>
          <a:xfrm>
            <a:off x="674570" y="786096"/>
            <a:ext cx="10515600" cy="5008312"/>
          </a:xfrm>
        </p:spPr>
        <p:txBody>
          <a:bodyPr>
            <a:normAutofit fontScale="92500" lnSpcReduction="20000"/>
          </a:bodyPr>
          <a:lstStyle/>
          <a:p>
            <a:pPr marL="0" indent="0" algn="just">
              <a:buNone/>
            </a:pPr>
            <a:r>
              <a:rPr lang="en-US" b="1" i="0" dirty="0">
                <a:solidFill>
                  <a:srgbClr val="FF0000"/>
                </a:solidFill>
                <a:effectLst/>
                <a:latin typeface="inter-bold"/>
              </a:rPr>
              <a:t>5. No special software or hardware versions required</a:t>
            </a:r>
            <a:endParaRPr lang="en-US" b="0" i="0" dirty="0">
              <a:solidFill>
                <a:srgbClr val="FF0000"/>
              </a:solidFill>
              <a:effectLst/>
              <a:latin typeface="inter-regular"/>
            </a:endParaRPr>
          </a:p>
          <a:p>
            <a:pPr algn="just"/>
            <a:r>
              <a:rPr lang="en-US" b="0" i="0" dirty="0">
                <a:solidFill>
                  <a:srgbClr val="333333"/>
                </a:solidFill>
                <a:effectLst/>
                <a:latin typeface="inter-regular"/>
              </a:rPr>
              <a:t>All users will have the same version of the software and typically access it through the web browser. SaaS reduces IT support costs by outsourcing hardware and software maintenance and support to the IaaS provider.</a:t>
            </a:r>
          </a:p>
          <a:p>
            <a:pPr marL="0" indent="0" algn="just">
              <a:buNone/>
            </a:pPr>
            <a:r>
              <a:rPr lang="en-US" b="1" i="0" dirty="0">
                <a:solidFill>
                  <a:srgbClr val="FF0000"/>
                </a:solidFill>
                <a:effectLst/>
                <a:latin typeface="inter-bold"/>
              </a:rPr>
              <a:t>6. Multidevice support</a:t>
            </a:r>
            <a:endParaRPr lang="en-US" b="0" i="0" dirty="0">
              <a:solidFill>
                <a:srgbClr val="FF0000"/>
              </a:solidFill>
              <a:effectLst/>
              <a:latin typeface="inter-regular"/>
            </a:endParaRPr>
          </a:p>
          <a:p>
            <a:pPr algn="just"/>
            <a:r>
              <a:rPr lang="en-US" b="0" i="0" dirty="0">
                <a:solidFill>
                  <a:srgbClr val="333333"/>
                </a:solidFill>
                <a:effectLst/>
                <a:latin typeface="inter-regular"/>
              </a:rPr>
              <a:t>SaaS services can be accessed from any device such as desktops, laptops, tablets, phones, and thin clients.</a:t>
            </a:r>
          </a:p>
          <a:p>
            <a:pPr marL="0" indent="0" algn="just">
              <a:buNone/>
            </a:pPr>
            <a:r>
              <a:rPr lang="en-US" b="1" i="0" dirty="0">
                <a:solidFill>
                  <a:srgbClr val="FF0000"/>
                </a:solidFill>
                <a:effectLst/>
                <a:latin typeface="inter-bold"/>
              </a:rPr>
              <a:t>7. API Integration</a:t>
            </a:r>
            <a:endParaRPr lang="en-US" b="0" i="0" dirty="0">
              <a:solidFill>
                <a:srgbClr val="FF0000"/>
              </a:solidFill>
              <a:effectLst/>
              <a:latin typeface="inter-regular"/>
            </a:endParaRPr>
          </a:p>
          <a:p>
            <a:pPr algn="just"/>
            <a:r>
              <a:rPr lang="en-US" b="0" i="0" dirty="0">
                <a:solidFill>
                  <a:srgbClr val="333333"/>
                </a:solidFill>
                <a:effectLst/>
                <a:latin typeface="inter-regular"/>
              </a:rPr>
              <a:t>SaaS services easily integrate with other software or services through standard APIs.</a:t>
            </a:r>
          </a:p>
          <a:p>
            <a:pPr marL="0" indent="0" algn="just">
              <a:buNone/>
            </a:pPr>
            <a:r>
              <a:rPr lang="en-US" b="1" i="0" dirty="0">
                <a:solidFill>
                  <a:srgbClr val="FF0000"/>
                </a:solidFill>
                <a:effectLst/>
                <a:latin typeface="inter-bold"/>
              </a:rPr>
              <a:t>8. No client-side installation</a:t>
            </a:r>
            <a:endParaRPr lang="en-US" b="0" i="0" dirty="0">
              <a:solidFill>
                <a:srgbClr val="FF0000"/>
              </a:solidFill>
              <a:effectLst/>
              <a:latin typeface="inter-regular"/>
            </a:endParaRPr>
          </a:p>
          <a:p>
            <a:pPr algn="just"/>
            <a:r>
              <a:rPr lang="en-US" b="0" i="0" dirty="0">
                <a:solidFill>
                  <a:srgbClr val="333333"/>
                </a:solidFill>
                <a:effectLst/>
                <a:latin typeface="inter-regular"/>
              </a:rPr>
              <a:t>SaaS services are accessed directly from the service provider using the internet connection, so do not need to require any software installation.</a:t>
            </a:r>
          </a:p>
          <a:p>
            <a:endParaRPr lang="en-IN" dirty="0"/>
          </a:p>
        </p:txBody>
      </p:sp>
      <p:sp>
        <p:nvSpPr>
          <p:cNvPr id="4" name="Date Placeholder 3">
            <a:extLst>
              <a:ext uri="{FF2B5EF4-FFF2-40B4-BE49-F238E27FC236}">
                <a16:creationId xmlns:a16="http://schemas.microsoft.com/office/drawing/2014/main" id="{E366C0CB-8697-0E37-5A8F-F88E59378D2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6DEF8C5C-DDF6-9B44-8DEC-6C9BCC788BF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03184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a:xfrm>
            <a:off x="838200" y="365126"/>
            <a:ext cx="10515600" cy="905410"/>
          </a:xfrm>
        </p:spPr>
        <p:txBody>
          <a:bodyPr>
            <a:normAutofit/>
          </a:bodyPr>
          <a:lstStyle/>
          <a:p>
            <a:r>
              <a:rPr lang="en-US" sz="2800" b="0" i="0" dirty="0">
                <a:solidFill>
                  <a:srgbClr val="610B38"/>
                </a:solidFill>
                <a:effectLst/>
                <a:latin typeface="erdana"/>
              </a:rPr>
              <a:t>Disadvantages of SaaS cloud computing layer</a:t>
            </a:r>
            <a:br>
              <a:rPr lang="en-US" sz="2800" b="0" i="0" dirty="0">
                <a:solidFill>
                  <a:srgbClr val="610B38"/>
                </a:solidFill>
                <a:effectLst/>
                <a:latin typeface="erdana"/>
              </a:rPr>
            </a:br>
            <a:endParaRPr lang="en-IN" sz="2800" dirty="0"/>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a:xfrm>
            <a:off x="829377" y="1460500"/>
            <a:ext cx="10515600" cy="4351338"/>
          </a:xfrm>
        </p:spPr>
        <p:txBody>
          <a:bodyPr>
            <a:normAutofit fontScale="70000" lnSpcReduction="20000"/>
          </a:bodyPr>
          <a:lstStyle/>
          <a:p>
            <a:pPr marL="0" indent="0" algn="just">
              <a:buNone/>
            </a:pPr>
            <a:r>
              <a:rPr lang="en-US" sz="3100" b="1" i="0" dirty="0">
                <a:solidFill>
                  <a:srgbClr val="FF0000"/>
                </a:solidFill>
                <a:effectLst/>
                <a:latin typeface="inter-bold"/>
              </a:rPr>
              <a:t>1) Security</a:t>
            </a:r>
            <a:endParaRPr lang="en-US" sz="3100" b="0" i="0" dirty="0">
              <a:solidFill>
                <a:srgbClr val="FF0000"/>
              </a:solidFill>
              <a:effectLst/>
              <a:latin typeface="inter-regular"/>
            </a:endParaRPr>
          </a:p>
          <a:p>
            <a:pPr algn="just"/>
            <a:r>
              <a:rPr lang="en-US" b="0" i="0" dirty="0">
                <a:solidFill>
                  <a:srgbClr val="333333"/>
                </a:solidFill>
                <a:effectLst/>
                <a:latin typeface="inter-regular"/>
              </a:rPr>
              <a:t>Actually, data is stored in the cloud, so security may be an issue for some users. However, cloud computing is not more secure than in-house deployment.</a:t>
            </a:r>
          </a:p>
          <a:p>
            <a:pPr marL="0" indent="0" algn="just">
              <a:buNone/>
            </a:pPr>
            <a:r>
              <a:rPr lang="en-US" sz="3100" b="1" i="0" dirty="0">
                <a:solidFill>
                  <a:srgbClr val="FF0000"/>
                </a:solidFill>
                <a:effectLst/>
                <a:latin typeface="inter-bold"/>
              </a:rPr>
              <a:t>2) Latency issue</a:t>
            </a:r>
            <a:endParaRPr lang="en-US" sz="3100" b="0" i="0" dirty="0">
              <a:solidFill>
                <a:srgbClr val="FF0000"/>
              </a:solidFill>
              <a:effectLst/>
              <a:latin typeface="inter-regular"/>
            </a:endParaRPr>
          </a:p>
          <a:p>
            <a:pPr algn="just"/>
            <a:r>
              <a:rPr lang="en-US" b="0" i="0" dirty="0">
                <a:solidFill>
                  <a:srgbClr val="333333"/>
                </a:solidFill>
                <a:effectLst/>
                <a:latin typeface="inter-regular"/>
              </a:rPr>
              <a:t>Since data and applications are stored in the cloud at a variable distance from the end-user, there is a possibility that there may be greater latency when interacting with the application compared to local deployment. Therefore, the SaaS model is not suitable for applications whose demand response time is in milliseconds.</a:t>
            </a:r>
          </a:p>
          <a:p>
            <a:pPr marL="0" indent="0" algn="just">
              <a:buNone/>
            </a:pPr>
            <a:r>
              <a:rPr lang="en-US" sz="3100" b="1" i="0" dirty="0">
                <a:solidFill>
                  <a:srgbClr val="FF0000"/>
                </a:solidFill>
                <a:effectLst/>
                <a:latin typeface="inter-bold"/>
              </a:rPr>
              <a:t>3) Total Dependency on Internet</a:t>
            </a:r>
            <a:endParaRPr lang="en-US" sz="3100" b="0" i="0" dirty="0">
              <a:solidFill>
                <a:srgbClr val="FF0000"/>
              </a:solidFill>
              <a:effectLst/>
              <a:latin typeface="inter-regular"/>
            </a:endParaRPr>
          </a:p>
          <a:p>
            <a:pPr algn="just"/>
            <a:r>
              <a:rPr lang="en-US" b="0" i="0" dirty="0">
                <a:solidFill>
                  <a:srgbClr val="333333"/>
                </a:solidFill>
                <a:effectLst/>
                <a:latin typeface="inter-regular"/>
              </a:rPr>
              <a:t>Without an internet connection, most SaaS applications are not usable.</a:t>
            </a:r>
          </a:p>
          <a:p>
            <a:pPr marL="0" indent="0" algn="just">
              <a:buNone/>
            </a:pPr>
            <a:r>
              <a:rPr lang="en-US" sz="3100" b="1" i="0" dirty="0">
                <a:solidFill>
                  <a:srgbClr val="FF0000"/>
                </a:solidFill>
                <a:effectLst/>
                <a:latin typeface="inter-bold"/>
              </a:rPr>
              <a:t>4) Switching between SaaS vendors is difficult</a:t>
            </a:r>
            <a:endParaRPr lang="en-US" sz="3100" b="0" i="0" dirty="0">
              <a:solidFill>
                <a:srgbClr val="FF0000"/>
              </a:solidFill>
              <a:effectLst/>
              <a:latin typeface="inter-regular"/>
            </a:endParaRPr>
          </a:p>
          <a:p>
            <a:pPr algn="just"/>
            <a:r>
              <a:rPr lang="en-US" b="0" i="0" dirty="0">
                <a:solidFill>
                  <a:srgbClr val="333333"/>
                </a:solidFill>
                <a:effectLst/>
                <a:latin typeface="inter-regular"/>
              </a:rPr>
              <a:t>Switching SaaS vendors involves the difficult and slow task of transferring the very large data files over the internet and then converting and importing them into another SaaS also.</a:t>
            </a:r>
          </a:p>
          <a:p>
            <a:pPr algn="just"/>
            <a:endParaRPr lang="en-IN" dirty="0"/>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9151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F10A5EA0-F1FA-EF9D-7A20-9E3AFE4B01DD}"/>
              </a:ext>
            </a:extLst>
          </p:cNvPr>
          <p:cNvPicPr>
            <a:picLocks noGrp="1" noChangeAspect="1"/>
          </p:cNvPicPr>
          <p:nvPr>
            <p:ph idx="1"/>
          </p:nvPr>
        </p:nvPicPr>
        <p:blipFill>
          <a:blip r:embed="rId2"/>
          <a:stretch>
            <a:fillRect/>
          </a:stretch>
        </p:blipFill>
        <p:spPr>
          <a:xfrm>
            <a:off x="2387065" y="411787"/>
            <a:ext cx="6006164" cy="5812765"/>
          </a:xfrm>
        </p:spPr>
      </p:pic>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394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0CB0-1878-2DAB-D00B-0EB392E0AF3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462976D8-B368-930F-822B-295DB8068CF3}"/>
              </a:ext>
            </a:extLst>
          </p:cNvPr>
          <p:cNvPicPr>
            <a:picLocks noGrp="1" noChangeAspect="1"/>
          </p:cNvPicPr>
          <p:nvPr>
            <p:ph idx="1"/>
          </p:nvPr>
        </p:nvPicPr>
        <p:blipFill>
          <a:blip r:embed="rId2"/>
          <a:stretch>
            <a:fillRect/>
          </a:stretch>
        </p:blipFill>
        <p:spPr>
          <a:xfrm>
            <a:off x="621765" y="335613"/>
            <a:ext cx="10706385" cy="4602147"/>
          </a:xfrm>
        </p:spPr>
      </p:pic>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28-02-2023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9875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851</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Abadi</vt:lpstr>
      <vt:lpstr>Arial</vt:lpstr>
      <vt:lpstr>Calibri</vt:lpstr>
      <vt:lpstr>Calibri Light</vt:lpstr>
      <vt:lpstr>erdana</vt:lpstr>
      <vt:lpstr>inter-bold</vt:lpstr>
      <vt:lpstr>inter-regular</vt:lpstr>
      <vt:lpstr>Poppins</vt:lpstr>
      <vt:lpstr>Segoe UI</vt:lpstr>
      <vt:lpstr>sofia-pro</vt:lpstr>
      <vt:lpstr>Office Theme</vt:lpstr>
      <vt:lpstr>                </vt:lpstr>
      <vt:lpstr>Software as a Service | SaaS </vt:lpstr>
      <vt:lpstr>Software as a Service | SaaS</vt:lpstr>
      <vt:lpstr>There are the following services provided by SaaS providers - </vt:lpstr>
      <vt:lpstr>PowerPoint Presentation</vt:lpstr>
      <vt:lpstr>PowerPoint Presentation</vt:lpstr>
      <vt:lpstr>Disadvantages of SaaS cloud computing layer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537</cp:revision>
  <dcterms:created xsi:type="dcterms:W3CDTF">2022-09-23T03:39:53Z</dcterms:created>
  <dcterms:modified xsi:type="dcterms:W3CDTF">2023-02-28T09:31:49Z</dcterms:modified>
</cp:coreProperties>
</file>