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301" r:id="rId3"/>
    <p:sldId id="302" r:id="rId4"/>
    <p:sldId id="303" r:id="rId5"/>
    <p:sldId id="304" r:id="rId6"/>
    <p:sldId id="314" r:id="rId7"/>
    <p:sldId id="309" r:id="rId8"/>
    <p:sldId id="310" r:id="rId9"/>
    <p:sldId id="311" r:id="rId10"/>
    <p:sldId id="312" r:id="rId11"/>
    <p:sldId id="313" r:id="rId12"/>
    <p:sldId id="305" r:id="rId13"/>
    <p:sldId id="306" r:id="rId14"/>
    <p:sldId id="307" r:id="rId15"/>
    <p:sldId id="308" r:id="rId16"/>
    <p:sldId id="290" r:id="rId17"/>
    <p:sldId id="270"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144" autoAdjust="0"/>
    <p:restoredTop sz="94660"/>
  </p:normalViewPr>
  <p:slideViewPr>
    <p:cSldViewPr snapToGrid="0">
      <p:cViewPr>
        <p:scale>
          <a:sx n="100" d="100"/>
          <a:sy n="100" d="100"/>
        </p:scale>
        <p:origin x="-580" y="-15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C20B0D-68F9-43ED-9A04-E139A95C8259}" type="datetimeFigureOut">
              <a:rPr lang="en-IN" smtClean="0"/>
              <a:t>09-03-2023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2955E9-B37E-4F37-A9DB-A496C49041DA}" type="slidenum">
              <a:rPr lang="en-IN" smtClean="0"/>
              <a:t>‹#›</a:t>
            </a:fld>
            <a:endParaRPr lang="en-IN"/>
          </a:p>
        </p:txBody>
      </p:sp>
    </p:spTree>
    <p:extLst>
      <p:ext uri="{BB962C8B-B14F-4D97-AF65-F5344CB8AC3E}">
        <p14:creationId xmlns:p14="http://schemas.microsoft.com/office/powerpoint/2010/main" val="27053923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3EE33-748C-CB76-0F71-A97E3E519B9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9B14CF4-2ECE-966E-3909-3CBCFA98398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2FC776F-3D04-7740-0F66-3609F793E10B}"/>
              </a:ext>
            </a:extLst>
          </p:cNvPr>
          <p:cNvSpPr>
            <a:spLocks noGrp="1"/>
          </p:cNvSpPr>
          <p:nvPr>
            <p:ph type="dt" sz="half" idx="10"/>
          </p:nvPr>
        </p:nvSpPr>
        <p:spPr/>
        <p:txBody>
          <a:bodyPr/>
          <a:lstStyle/>
          <a:p>
            <a:fld id="{D12E2D28-6817-437D-A3F9-0AC000A9B86E}" type="datetime1">
              <a:rPr lang="en-IN" smtClean="0"/>
              <a:t>09-03-2023</a:t>
            </a:fld>
            <a:endParaRPr lang="en-IN"/>
          </a:p>
        </p:txBody>
      </p:sp>
      <p:sp>
        <p:nvSpPr>
          <p:cNvPr id="5" name="Footer Placeholder 4">
            <a:extLst>
              <a:ext uri="{FF2B5EF4-FFF2-40B4-BE49-F238E27FC236}">
                <a16:creationId xmlns:a16="http://schemas.microsoft.com/office/drawing/2014/main" id="{1CEAA191-1C5B-64BC-0BED-56F4A2F2B3B1}"/>
              </a:ext>
            </a:extLst>
          </p:cNvPr>
          <p:cNvSpPr>
            <a:spLocks noGrp="1"/>
          </p:cNvSpPr>
          <p:nvPr>
            <p:ph type="ftr" sz="quarter" idx="11"/>
          </p:nvPr>
        </p:nvSpPr>
        <p:spPr/>
        <p:txBody>
          <a:bodyPr/>
          <a:lstStyle/>
          <a:p>
            <a:r>
              <a:rPr lang="en-US"/>
              <a:t>Vardhaman College of Engineering(Autonomous), Hyderabad</a:t>
            </a:r>
            <a:endParaRPr lang="en-IN"/>
          </a:p>
        </p:txBody>
      </p:sp>
      <p:sp>
        <p:nvSpPr>
          <p:cNvPr id="6" name="Slide Number Placeholder 5">
            <a:extLst>
              <a:ext uri="{FF2B5EF4-FFF2-40B4-BE49-F238E27FC236}">
                <a16:creationId xmlns:a16="http://schemas.microsoft.com/office/drawing/2014/main" id="{EC74C213-B380-77B9-7E0B-D8103ABD587B}"/>
              </a:ext>
            </a:extLst>
          </p:cNvPr>
          <p:cNvSpPr>
            <a:spLocks noGrp="1"/>
          </p:cNvSpPr>
          <p:nvPr>
            <p:ph type="sldNum" sz="quarter" idx="12"/>
          </p:nvPr>
        </p:nvSpPr>
        <p:spPr/>
        <p:txBody>
          <a:bodyPr/>
          <a:lstStyle/>
          <a:p>
            <a:fld id="{599CA948-76CD-45A4-B7DF-48E0AFCB0770}" type="slidenum">
              <a:rPr lang="en-IN" smtClean="0"/>
              <a:t>‹#›</a:t>
            </a:fld>
            <a:endParaRPr lang="en-IN"/>
          </a:p>
        </p:txBody>
      </p:sp>
    </p:spTree>
    <p:extLst>
      <p:ext uri="{BB962C8B-B14F-4D97-AF65-F5344CB8AC3E}">
        <p14:creationId xmlns:p14="http://schemas.microsoft.com/office/powerpoint/2010/main" val="21140437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9F6D9-ADB3-3ED4-7D88-6DF6DEFA25A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B2E9991-A86B-4E89-126F-73A978129F6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960239E-BC66-BBF9-0314-E77711DAD12D}"/>
              </a:ext>
            </a:extLst>
          </p:cNvPr>
          <p:cNvSpPr>
            <a:spLocks noGrp="1"/>
          </p:cNvSpPr>
          <p:nvPr>
            <p:ph type="dt" sz="half" idx="10"/>
          </p:nvPr>
        </p:nvSpPr>
        <p:spPr/>
        <p:txBody>
          <a:bodyPr/>
          <a:lstStyle/>
          <a:p>
            <a:fld id="{CB4C7B90-A3C9-437F-AB3C-CC8FA40424F5}" type="datetime1">
              <a:rPr lang="en-IN" smtClean="0"/>
              <a:t>09-03-2023</a:t>
            </a:fld>
            <a:endParaRPr lang="en-IN"/>
          </a:p>
        </p:txBody>
      </p:sp>
      <p:sp>
        <p:nvSpPr>
          <p:cNvPr id="5" name="Footer Placeholder 4">
            <a:extLst>
              <a:ext uri="{FF2B5EF4-FFF2-40B4-BE49-F238E27FC236}">
                <a16:creationId xmlns:a16="http://schemas.microsoft.com/office/drawing/2014/main" id="{A828E379-423C-F4BA-0483-B534B5790405}"/>
              </a:ext>
            </a:extLst>
          </p:cNvPr>
          <p:cNvSpPr>
            <a:spLocks noGrp="1"/>
          </p:cNvSpPr>
          <p:nvPr>
            <p:ph type="ftr" sz="quarter" idx="11"/>
          </p:nvPr>
        </p:nvSpPr>
        <p:spPr/>
        <p:txBody>
          <a:bodyPr/>
          <a:lstStyle/>
          <a:p>
            <a:r>
              <a:rPr lang="en-US"/>
              <a:t>Vardhaman College of Engineering(Autonomous), Hyderabad</a:t>
            </a:r>
            <a:endParaRPr lang="en-IN"/>
          </a:p>
        </p:txBody>
      </p:sp>
      <p:sp>
        <p:nvSpPr>
          <p:cNvPr id="6" name="Slide Number Placeholder 5">
            <a:extLst>
              <a:ext uri="{FF2B5EF4-FFF2-40B4-BE49-F238E27FC236}">
                <a16:creationId xmlns:a16="http://schemas.microsoft.com/office/drawing/2014/main" id="{46218E47-A91E-F1BE-547C-7E48BF05A6F8}"/>
              </a:ext>
            </a:extLst>
          </p:cNvPr>
          <p:cNvSpPr>
            <a:spLocks noGrp="1"/>
          </p:cNvSpPr>
          <p:nvPr>
            <p:ph type="sldNum" sz="quarter" idx="12"/>
          </p:nvPr>
        </p:nvSpPr>
        <p:spPr/>
        <p:txBody>
          <a:bodyPr/>
          <a:lstStyle/>
          <a:p>
            <a:fld id="{599CA948-76CD-45A4-B7DF-48E0AFCB0770}" type="slidenum">
              <a:rPr lang="en-IN" smtClean="0"/>
              <a:t>‹#›</a:t>
            </a:fld>
            <a:endParaRPr lang="en-IN"/>
          </a:p>
        </p:txBody>
      </p:sp>
    </p:spTree>
    <p:extLst>
      <p:ext uri="{BB962C8B-B14F-4D97-AF65-F5344CB8AC3E}">
        <p14:creationId xmlns:p14="http://schemas.microsoft.com/office/powerpoint/2010/main" val="9682106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1A90529-3E9F-88C7-BF73-8E5C6BC2C90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2F34101-9F78-D3EF-0E18-1D0617F1053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D5CA97F-7E8E-E40A-7387-1BBEC5C499FC}"/>
              </a:ext>
            </a:extLst>
          </p:cNvPr>
          <p:cNvSpPr>
            <a:spLocks noGrp="1"/>
          </p:cNvSpPr>
          <p:nvPr>
            <p:ph type="dt" sz="half" idx="10"/>
          </p:nvPr>
        </p:nvSpPr>
        <p:spPr/>
        <p:txBody>
          <a:bodyPr/>
          <a:lstStyle/>
          <a:p>
            <a:fld id="{AA3C2586-1F4C-41E8-A448-3F25E7960BF6}" type="datetime1">
              <a:rPr lang="en-IN" smtClean="0"/>
              <a:t>09-03-2023</a:t>
            </a:fld>
            <a:endParaRPr lang="en-IN"/>
          </a:p>
        </p:txBody>
      </p:sp>
      <p:sp>
        <p:nvSpPr>
          <p:cNvPr id="5" name="Footer Placeholder 4">
            <a:extLst>
              <a:ext uri="{FF2B5EF4-FFF2-40B4-BE49-F238E27FC236}">
                <a16:creationId xmlns:a16="http://schemas.microsoft.com/office/drawing/2014/main" id="{86940210-274C-BEA0-7A52-741F46807461}"/>
              </a:ext>
            </a:extLst>
          </p:cNvPr>
          <p:cNvSpPr>
            <a:spLocks noGrp="1"/>
          </p:cNvSpPr>
          <p:nvPr>
            <p:ph type="ftr" sz="quarter" idx="11"/>
          </p:nvPr>
        </p:nvSpPr>
        <p:spPr/>
        <p:txBody>
          <a:bodyPr/>
          <a:lstStyle/>
          <a:p>
            <a:r>
              <a:rPr lang="en-US"/>
              <a:t>Vardhaman College of Engineering(Autonomous), Hyderabad</a:t>
            </a:r>
            <a:endParaRPr lang="en-IN"/>
          </a:p>
        </p:txBody>
      </p:sp>
      <p:sp>
        <p:nvSpPr>
          <p:cNvPr id="6" name="Slide Number Placeholder 5">
            <a:extLst>
              <a:ext uri="{FF2B5EF4-FFF2-40B4-BE49-F238E27FC236}">
                <a16:creationId xmlns:a16="http://schemas.microsoft.com/office/drawing/2014/main" id="{CEA00BB9-F05C-08EE-9942-F0EB51837E9A}"/>
              </a:ext>
            </a:extLst>
          </p:cNvPr>
          <p:cNvSpPr>
            <a:spLocks noGrp="1"/>
          </p:cNvSpPr>
          <p:nvPr>
            <p:ph type="sldNum" sz="quarter" idx="12"/>
          </p:nvPr>
        </p:nvSpPr>
        <p:spPr/>
        <p:txBody>
          <a:bodyPr/>
          <a:lstStyle/>
          <a:p>
            <a:fld id="{599CA948-76CD-45A4-B7DF-48E0AFCB0770}" type="slidenum">
              <a:rPr lang="en-IN" smtClean="0"/>
              <a:t>‹#›</a:t>
            </a:fld>
            <a:endParaRPr lang="en-IN"/>
          </a:p>
        </p:txBody>
      </p:sp>
    </p:spTree>
    <p:extLst>
      <p:ext uri="{BB962C8B-B14F-4D97-AF65-F5344CB8AC3E}">
        <p14:creationId xmlns:p14="http://schemas.microsoft.com/office/powerpoint/2010/main" val="6590985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63ADC-F3B0-1497-81DE-6A1645C53BC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CE4C155-70E1-BDB5-7E68-15261A5566F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34072DF-E16F-54CC-E807-ABED77A796CE}"/>
              </a:ext>
            </a:extLst>
          </p:cNvPr>
          <p:cNvSpPr>
            <a:spLocks noGrp="1"/>
          </p:cNvSpPr>
          <p:nvPr>
            <p:ph type="dt" sz="half" idx="10"/>
          </p:nvPr>
        </p:nvSpPr>
        <p:spPr/>
        <p:txBody>
          <a:bodyPr/>
          <a:lstStyle/>
          <a:p>
            <a:fld id="{CFC4633F-8E0A-4500-AB07-D2462A88D998}" type="datetime1">
              <a:rPr lang="en-IN" smtClean="0"/>
              <a:t>09-03-2023</a:t>
            </a:fld>
            <a:endParaRPr lang="en-IN"/>
          </a:p>
        </p:txBody>
      </p:sp>
      <p:sp>
        <p:nvSpPr>
          <p:cNvPr id="5" name="Footer Placeholder 4">
            <a:extLst>
              <a:ext uri="{FF2B5EF4-FFF2-40B4-BE49-F238E27FC236}">
                <a16:creationId xmlns:a16="http://schemas.microsoft.com/office/drawing/2014/main" id="{B834CD5E-FC21-32E1-8F01-903F51F3DB58}"/>
              </a:ext>
            </a:extLst>
          </p:cNvPr>
          <p:cNvSpPr>
            <a:spLocks noGrp="1"/>
          </p:cNvSpPr>
          <p:nvPr>
            <p:ph type="ftr" sz="quarter" idx="11"/>
          </p:nvPr>
        </p:nvSpPr>
        <p:spPr/>
        <p:txBody>
          <a:bodyPr/>
          <a:lstStyle/>
          <a:p>
            <a:r>
              <a:rPr lang="en-US"/>
              <a:t>Vardhaman College of Engineering(Autonomous), Hyderabad</a:t>
            </a:r>
            <a:endParaRPr lang="en-IN"/>
          </a:p>
        </p:txBody>
      </p:sp>
      <p:sp>
        <p:nvSpPr>
          <p:cNvPr id="6" name="Slide Number Placeholder 5">
            <a:extLst>
              <a:ext uri="{FF2B5EF4-FFF2-40B4-BE49-F238E27FC236}">
                <a16:creationId xmlns:a16="http://schemas.microsoft.com/office/drawing/2014/main" id="{64F5BFBC-FA16-B535-6697-7D9E7E5B1638}"/>
              </a:ext>
            </a:extLst>
          </p:cNvPr>
          <p:cNvSpPr>
            <a:spLocks noGrp="1"/>
          </p:cNvSpPr>
          <p:nvPr>
            <p:ph type="sldNum" sz="quarter" idx="12"/>
          </p:nvPr>
        </p:nvSpPr>
        <p:spPr/>
        <p:txBody>
          <a:bodyPr/>
          <a:lstStyle/>
          <a:p>
            <a:fld id="{599CA948-76CD-45A4-B7DF-48E0AFCB0770}" type="slidenum">
              <a:rPr lang="en-IN" smtClean="0"/>
              <a:t>‹#›</a:t>
            </a:fld>
            <a:endParaRPr lang="en-IN"/>
          </a:p>
        </p:txBody>
      </p:sp>
    </p:spTree>
    <p:extLst>
      <p:ext uri="{BB962C8B-B14F-4D97-AF65-F5344CB8AC3E}">
        <p14:creationId xmlns:p14="http://schemas.microsoft.com/office/powerpoint/2010/main" val="18767754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1660A-6584-562F-3BB2-F4167382D0A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5BC355B-382E-23C9-2D9E-2143901F23F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63B4AEE-82B8-8AC6-9504-95C3B2A643BE}"/>
              </a:ext>
            </a:extLst>
          </p:cNvPr>
          <p:cNvSpPr>
            <a:spLocks noGrp="1"/>
          </p:cNvSpPr>
          <p:nvPr>
            <p:ph type="dt" sz="half" idx="10"/>
          </p:nvPr>
        </p:nvSpPr>
        <p:spPr/>
        <p:txBody>
          <a:bodyPr/>
          <a:lstStyle/>
          <a:p>
            <a:fld id="{DC299CD6-F3C0-488A-BBF0-43BF4F527108}" type="datetime1">
              <a:rPr lang="en-IN" smtClean="0"/>
              <a:t>09-03-2023</a:t>
            </a:fld>
            <a:endParaRPr lang="en-IN"/>
          </a:p>
        </p:txBody>
      </p:sp>
      <p:sp>
        <p:nvSpPr>
          <p:cNvPr id="5" name="Footer Placeholder 4">
            <a:extLst>
              <a:ext uri="{FF2B5EF4-FFF2-40B4-BE49-F238E27FC236}">
                <a16:creationId xmlns:a16="http://schemas.microsoft.com/office/drawing/2014/main" id="{9A13F76A-CFCD-AA5A-612A-8723F0EADA0D}"/>
              </a:ext>
            </a:extLst>
          </p:cNvPr>
          <p:cNvSpPr>
            <a:spLocks noGrp="1"/>
          </p:cNvSpPr>
          <p:nvPr>
            <p:ph type="ftr" sz="quarter" idx="11"/>
          </p:nvPr>
        </p:nvSpPr>
        <p:spPr/>
        <p:txBody>
          <a:bodyPr/>
          <a:lstStyle/>
          <a:p>
            <a:r>
              <a:rPr lang="en-US"/>
              <a:t>Vardhaman College of Engineering(Autonomous), Hyderabad</a:t>
            </a:r>
            <a:endParaRPr lang="en-IN"/>
          </a:p>
        </p:txBody>
      </p:sp>
      <p:sp>
        <p:nvSpPr>
          <p:cNvPr id="6" name="Slide Number Placeholder 5">
            <a:extLst>
              <a:ext uri="{FF2B5EF4-FFF2-40B4-BE49-F238E27FC236}">
                <a16:creationId xmlns:a16="http://schemas.microsoft.com/office/drawing/2014/main" id="{6872EEA8-5B8A-6772-232B-EAD83D60706A}"/>
              </a:ext>
            </a:extLst>
          </p:cNvPr>
          <p:cNvSpPr>
            <a:spLocks noGrp="1"/>
          </p:cNvSpPr>
          <p:nvPr>
            <p:ph type="sldNum" sz="quarter" idx="12"/>
          </p:nvPr>
        </p:nvSpPr>
        <p:spPr/>
        <p:txBody>
          <a:bodyPr/>
          <a:lstStyle/>
          <a:p>
            <a:fld id="{599CA948-76CD-45A4-B7DF-48E0AFCB0770}" type="slidenum">
              <a:rPr lang="en-IN" smtClean="0"/>
              <a:t>‹#›</a:t>
            </a:fld>
            <a:endParaRPr lang="en-IN"/>
          </a:p>
        </p:txBody>
      </p:sp>
    </p:spTree>
    <p:extLst>
      <p:ext uri="{BB962C8B-B14F-4D97-AF65-F5344CB8AC3E}">
        <p14:creationId xmlns:p14="http://schemas.microsoft.com/office/powerpoint/2010/main" val="3354408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D4F375-DA36-57B1-D2E0-7DBB54B836B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A7CA8C3-89A6-57D0-2CBA-54A7D854BC9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95732FD-E909-D63E-B315-82FA3B0C81B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401AC64-FF9F-B934-3466-DF66A41B5BD5}"/>
              </a:ext>
            </a:extLst>
          </p:cNvPr>
          <p:cNvSpPr>
            <a:spLocks noGrp="1"/>
          </p:cNvSpPr>
          <p:nvPr>
            <p:ph type="dt" sz="half" idx="10"/>
          </p:nvPr>
        </p:nvSpPr>
        <p:spPr/>
        <p:txBody>
          <a:bodyPr/>
          <a:lstStyle/>
          <a:p>
            <a:fld id="{3353D493-ABA8-426B-9821-5900120ED2F9}" type="datetime1">
              <a:rPr lang="en-IN" smtClean="0"/>
              <a:t>09-03-2023</a:t>
            </a:fld>
            <a:endParaRPr lang="en-IN"/>
          </a:p>
        </p:txBody>
      </p:sp>
      <p:sp>
        <p:nvSpPr>
          <p:cNvPr id="6" name="Footer Placeholder 5">
            <a:extLst>
              <a:ext uri="{FF2B5EF4-FFF2-40B4-BE49-F238E27FC236}">
                <a16:creationId xmlns:a16="http://schemas.microsoft.com/office/drawing/2014/main" id="{79AAB297-FDE1-A730-E88F-72B25CAD0847}"/>
              </a:ext>
            </a:extLst>
          </p:cNvPr>
          <p:cNvSpPr>
            <a:spLocks noGrp="1"/>
          </p:cNvSpPr>
          <p:nvPr>
            <p:ph type="ftr" sz="quarter" idx="11"/>
          </p:nvPr>
        </p:nvSpPr>
        <p:spPr/>
        <p:txBody>
          <a:bodyPr/>
          <a:lstStyle/>
          <a:p>
            <a:r>
              <a:rPr lang="en-US"/>
              <a:t>Vardhaman College of Engineering(Autonomous), Hyderabad</a:t>
            </a:r>
            <a:endParaRPr lang="en-IN"/>
          </a:p>
        </p:txBody>
      </p:sp>
      <p:sp>
        <p:nvSpPr>
          <p:cNvPr id="7" name="Slide Number Placeholder 6">
            <a:extLst>
              <a:ext uri="{FF2B5EF4-FFF2-40B4-BE49-F238E27FC236}">
                <a16:creationId xmlns:a16="http://schemas.microsoft.com/office/drawing/2014/main" id="{A64788DD-6656-ABBE-091D-31FCA25FB9C3}"/>
              </a:ext>
            </a:extLst>
          </p:cNvPr>
          <p:cNvSpPr>
            <a:spLocks noGrp="1"/>
          </p:cNvSpPr>
          <p:nvPr>
            <p:ph type="sldNum" sz="quarter" idx="12"/>
          </p:nvPr>
        </p:nvSpPr>
        <p:spPr/>
        <p:txBody>
          <a:bodyPr/>
          <a:lstStyle/>
          <a:p>
            <a:fld id="{599CA948-76CD-45A4-B7DF-48E0AFCB0770}" type="slidenum">
              <a:rPr lang="en-IN" smtClean="0"/>
              <a:t>‹#›</a:t>
            </a:fld>
            <a:endParaRPr lang="en-IN"/>
          </a:p>
        </p:txBody>
      </p:sp>
    </p:spTree>
    <p:extLst>
      <p:ext uri="{BB962C8B-B14F-4D97-AF65-F5344CB8AC3E}">
        <p14:creationId xmlns:p14="http://schemas.microsoft.com/office/powerpoint/2010/main" val="27137063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35FBC-DE4A-702D-6A8C-FBCD37E4BAA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690638E-5C28-1D73-E9A2-5B563404444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0BF38B4-2010-8F75-BEB1-B6B5B9A6380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3752695-1025-F5ED-E5C3-D0F684303CB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52A8C09-CF84-8AA0-6DE4-9AB89A9792D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A4D73DE-9F48-E0F1-11AD-CF4032A6B812}"/>
              </a:ext>
            </a:extLst>
          </p:cNvPr>
          <p:cNvSpPr>
            <a:spLocks noGrp="1"/>
          </p:cNvSpPr>
          <p:nvPr>
            <p:ph type="dt" sz="half" idx="10"/>
          </p:nvPr>
        </p:nvSpPr>
        <p:spPr/>
        <p:txBody>
          <a:bodyPr/>
          <a:lstStyle/>
          <a:p>
            <a:fld id="{A72483F6-14BC-4C75-A046-60F721151DE4}" type="datetime1">
              <a:rPr lang="en-IN" smtClean="0"/>
              <a:t>09-03-2023</a:t>
            </a:fld>
            <a:endParaRPr lang="en-IN"/>
          </a:p>
        </p:txBody>
      </p:sp>
      <p:sp>
        <p:nvSpPr>
          <p:cNvPr id="8" name="Footer Placeholder 7">
            <a:extLst>
              <a:ext uri="{FF2B5EF4-FFF2-40B4-BE49-F238E27FC236}">
                <a16:creationId xmlns:a16="http://schemas.microsoft.com/office/drawing/2014/main" id="{D503DAD1-D231-65B3-99A2-CE9F442B28D9}"/>
              </a:ext>
            </a:extLst>
          </p:cNvPr>
          <p:cNvSpPr>
            <a:spLocks noGrp="1"/>
          </p:cNvSpPr>
          <p:nvPr>
            <p:ph type="ftr" sz="quarter" idx="11"/>
          </p:nvPr>
        </p:nvSpPr>
        <p:spPr/>
        <p:txBody>
          <a:bodyPr/>
          <a:lstStyle/>
          <a:p>
            <a:r>
              <a:rPr lang="en-US"/>
              <a:t>Vardhaman College of Engineering(Autonomous), Hyderabad</a:t>
            </a:r>
            <a:endParaRPr lang="en-IN"/>
          </a:p>
        </p:txBody>
      </p:sp>
      <p:sp>
        <p:nvSpPr>
          <p:cNvPr id="9" name="Slide Number Placeholder 8">
            <a:extLst>
              <a:ext uri="{FF2B5EF4-FFF2-40B4-BE49-F238E27FC236}">
                <a16:creationId xmlns:a16="http://schemas.microsoft.com/office/drawing/2014/main" id="{E217F20B-2844-2B2D-0ED8-D2206B8F3425}"/>
              </a:ext>
            </a:extLst>
          </p:cNvPr>
          <p:cNvSpPr>
            <a:spLocks noGrp="1"/>
          </p:cNvSpPr>
          <p:nvPr>
            <p:ph type="sldNum" sz="quarter" idx="12"/>
          </p:nvPr>
        </p:nvSpPr>
        <p:spPr/>
        <p:txBody>
          <a:bodyPr/>
          <a:lstStyle/>
          <a:p>
            <a:fld id="{599CA948-76CD-45A4-B7DF-48E0AFCB0770}" type="slidenum">
              <a:rPr lang="en-IN" smtClean="0"/>
              <a:t>‹#›</a:t>
            </a:fld>
            <a:endParaRPr lang="en-IN"/>
          </a:p>
        </p:txBody>
      </p:sp>
    </p:spTree>
    <p:extLst>
      <p:ext uri="{BB962C8B-B14F-4D97-AF65-F5344CB8AC3E}">
        <p14:creationId xmlns:p14="http://schemas.microsoft.com/office/powerpoint/2010/main" val="2187314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AE3CFB-AFA6-F9AA-8BC1-B98BCEC5FC0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FF93897-CDF1-0198-E19C-B6ADA1623B2F}"/>
              </a:ext>
            </a:extLst>
          </p:cNvPr>
          <p:cNvSpPr>
            <a:spLocks noGrp="1"/>
          </p:cNvSpPr>
          <p:nvPr>
            <p:ph type="dt" sz="half" idx="10"/>
          </p:nvPr>
        </p:nvSpPr>
        <p:spPr/>
        <p:txBody>
          <a:bodyPr/>
          <a:lstStyle/>
          <a:p>
            <a:fld id="{6905873B-D0ED-4460-98E3-A305CED2DDA1}" type="datetime1">
              <a:rPr lang="en-IN" smtClean="0"/>
              <a:t>09-03-2023</a:t>
            </a:fld>
            <a:endParaRPr lang="en-IN"/>
          </a:p>
        </p:txBody>
      </p:sp>
      <p:sp>
        <p:nvSpPr>
          <p:cNvPr id="4" name="Footer Placeholder 3">
            <a:extLst>
              <a:ext uri="{FF2B5EF4-FFF2-40B4-BE49-F238E27FC236}">
                <a16:creationId xmlns:a16="http://schemas.microsoft.com/office/drawing/2014/main" id="{766CABF1-8270-2408-D62B-09CA4A6203F4}"/>
              </a:ext>
            </a:extLst>
          </p:cNvPr>
          <p:cNvSpPr>
            <a:spLocks noGrp="1"/>
          </p:cNvSpPr>
          <p:nvPr>
            <p:ph type="ftr" sz="quarter" idx="11"/>
          </p:nvPr>
        </p:nvSpPr>
        <p:spPr/>
        <p:txBody>
          <a:bodyPr/>
          <a:lstStyle/>
          <a:p>
            <a:r>
              <a:rPr lang="en-US"/>
              <a:t>Vardhaman College of Engineering(Autonomous), Hyderabad</a:t>
            </a:r>
            <a:endParaRPr lang="en-IN"/>
          </a:p>
        </p:txBody>
      </p:sp>
      <p:sp>
        <p:nvSpPr>
          <p:cNvPr id="5" name="Slide Number Placeholder 4">
            <a:extLst>
              <a:ext uri="{FF2B5EF4-FFF2-40B4-BE49-F238E27FC236}">
                <a16:creationId xmlns:a16="http://schemas.microsoft.com/office/drawing/2014/main" id="{55C1302D-F951-7FFD-1475-6A7DDC8CAAA5}"/>
              </a:ext>
            </a:extLst>
          </p:cNvPr>
          <p:cNvSpPr>
            <a:spLocks noGrp="1"/>
          </p:cNvSpPr>
          <p:nvPr>
            <p:ph type="sldNum" sz="quarter" idx="12"/>
          </p:nvPr>
        </p:nvSpPr>
        <p:spPr/>
        <p:txBody>
          <a:bodyPr/>
          <a:lstStyle/>
          <a:p>
            <a:fld id="{599CA948-76CD-45A4-B7DF-48E0AFCB0770}" type="slidenum">
              <a:rPr lang="en-IN" smtClean="0"/>
              <a:t>‹#›</a:t>
            </a:fld>
            <a:endParaRPr lang="en-IN"/>
          </a:p>
        </p:txBody>
      </p:sp>
    </p:spTree>
    <p:extLst>
      <p:ext uri="{BB962C8B-B14F-4D97-AF65-F5344CB8AC3E}">
        <p14:creationId xmlns:p14="http://schemas.microsoft.com/office/powerpoint/2010/main" val="37318231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02FF318-CF0A-9C45-7F6C-4D0AF170A8A9}"/>
              </a:ext>
            </a:extLst>
          </p:cNvPr>
          <p:cNvSpPr>
            <a:spLocks noGrp="1"/>
          </p:cNvSpPr>
          <p:nvPr>
            <p:ph type="dt" sz="half" idx="10"/>
          </p:nvPr>
        </p:nvSpPr>
        <p:spPr/>
        <p:txBody>
          <a:bodyPr/>
          <a:lstStyle/>
          <a:p>
            <a:fld id="{F65FF384-0CB7-4F34-9C9F-73F976699C0C}" type="datetime1">
              <a:rPr lang="en-IN" smtClean="0"/>
              <a:t>09-03-2023</a:t>
            </a:fld>
            <a:endParaRPr lang="en-IN"/>
          </a:p>
        </p:txBody>
      </p:sp>
      <p:sp>
        <p:nvSpPr>
          <p:cNvPr id="3" name="Footer Placeholder 2">
            <a:extLst>
              <a:ext uri="{FF2B5EF4-FFF2-40B4-BE49-F238E27FC236}">
                <a16:creationId xmlns:a16="http://schemas.microsoft.com/office/drawing/2014/main" id="{3F66C2CE-D315-ACFB-D32D-3D5A5A9DE116}"/>
              </a:ext>
            </a:extLst>
          </p:cNvPr>
          <p:cNvSpPr>
            <a:spLocks noGrp="1"/>
          </p:cNvSpPr>
          <p:nvPr>
            <p:ph type="ftr" sz="quarter" idx="11"/>
          </p:nvPr>
        </p:nvSpPr>
        <p:spPr/>
        <p:txBody>
          <a:bodyPr/>
          <a:lstStyle/>
          <a:p>
            <a:r>
              <a:rPr lang="en-US"/>
              <a:t>Vardhaman College of Engineering(Autonomous), Hyderabad</a:t>
            </a:r>
            <a:endParaRPr lang="en-IN"/>
          </a:p>
        </p:txBody>
      </p:sp>
      <p:sp>
        <p:nvSpPr>
          <p:cNvPr id="4" name="Slide Number Placeholder 3">
            <a:extLst>
              <a:ext uri="{FF2B5EF4-FFF2-40B4-BE49-F238E27FC236}">
                <a16:creationId xmlns:a16="http://schemas.microsoft.com/office/drawing/2014/main" id="{F28B77D6-2563-A331-DBD5-4504276DC040}"/>
              </a:ext>
            </a:extLst>
          </p:cNvPr>
          <p:cNvSpPr>
            <a:spLocks noGrp="1"/>
          </p:cNvSpPr>
          <p:nvPr>
            <p:ph type="sldNum" sz="quarter" idx="12"/>
          </p:nvPr>
        </p:nvSpPr>
        <p:spPr/>
        <p:txBody>
          <a:bodyPr/>
          <a:lstStyle/>
          <a:p>
            <a:fld id="{599CA948-76CD-45A4-B7DF-48E0AFCB0770}" type="slidenum">
              <a:rPr lang="en-IN" smtClean="0"/>
              <a:t>‹#›</a:t>
            </a:fld>
            <a:endParaRPr lang="en-IN"/>
          </a:p>
        </p:txBody>
      </p:sp>
    </p:spTree>
    <p:extLst>
      <p:ext uri="{BB962C8B-B14F-4D97-AF65-F5344CB8AC3E}">
        <p14:creationId xmlns:p14="http://schemas.microsoft.com/office/powerpoint/2010/main" val="40768845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B33E1-F1F8-A16A-894B-1B47F0CD974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64B0AB7-966D-F0A1-3853-C0EFA268344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08EC1F0-4C50-1D39-7135-CA2ADEA7DD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B0EC5D5-4683-6345-9882-EEF1BF0BF68B}"/>
              </a:ext>
            </a:extLst>
          </p:cNvPr>
          <p:cNvSpPr>
            <a:spLocks noGrp="1"/>
          </p:cNvSpPr>
          <p:nvPr>
            <p:ph type="dt" sz="half" idx="10"/>
          </p:nvPr>
        </p:nvSpPr>
        <p:spPr/>
        <p:txBody>
          <a:bodyPr/>
          <a:lstStyle/>
          <a:p>
            <a:fld id="{B4580B23-C6D5-4855-BDE8-9052A51ECBFE}" type="datetime1">
              <a:rPr lang="en-IN" smtClean="0"/>
              <a:t>09-03-2023</a:t>
            </a:fld>
            <a:endParaRPr lang="en-IN"/>
          </a:p>
        </p:txBody>
      </p:sp>
      <p:sp>
        <p:nvSpPr>
          <p:cNvPr id="6" name="Footer Placeholder 5">
            <a:extLst>
              <a:ext uri="{FF2B5EF4-FFF2-40B4-BE49-F238E27FC236}">
                <a16:creationId xmlns:a16="http://schemas.microsoft.com/office/drawing/2014/main" id="{B25975D4-023D-43BE-B07B-9060963A5D0C}"/>
              </a:ext>
            </a:extLst>
          </p:cNvPr>
          <p:cNvSpPr>
            <a:spLocks noGrp="1"/>
          </p:cNvSpPr>
          <p:nvPr>
            <p:ph type="ftr" sz="quarter" idx="11"/>
          </p:nvPr>
        </p:nvSpPr>
        <p:spPr/>
        <p:txBody>
          <a:bodyPr/>
          <a:lstStyle/>
          <a:p>
            <a:r>
              <a:rPr lang="en-US"/>
              <a:t>Vardhaman College of Engineering(Autonomous), Hyderabad</a:t>
            </a:r>
            <a:endParaRPr lang="en-IN"/>
          </a:p>
        </p:txBody>
      </p:sp>
      <p:sp>
        <p:nvSpPr>
          <p:cNvPr id="7" name="Slide Number Placeholder 6">
            <a:extLst>
              <a:ext uri="{FF2B5EF4-FFF2-40B4-BE49-F238E27FC236}">
                <a16:creationId xmlns:a16="http://schemas.microsoft.com/office/drawing/2014/main" id="{C595CC0E-F6E4-8B73-757D-CC299C4F4BA3}"/>
              </a:ext>
            </a:extLst>
          </p:cNvPr>
          <p:cNvSpPr>
            <a:spLocks noGrp="1"/>
          </p:cNvSpPr>
          <p:nvPr>
            <p:ph type="sldNum" sz="quarter" idx="12"/>
          </p:nvPr>
        </p:nvSpPr>
        <p:spPr/>
        <p:txBody>
          <a:bodyPr/>
          <a:lstStyle/>
          <a:p>
            <a:fld id="{599CA948-76CD-45A4-B7DF-48E0AFCB0770}" type="slidenum">
              <a:rPr lang="en-IN" smtClean="0"/>
              <a:t>‹#›</a:t>
            </a:fld>
            <a:endParaRPr lang="en-IN"/>
          </a:p>
        </p:txBody>
      </p:sp>
    </p:spTree>
    <p:extLst>
      <p:ext uri="{BB962C8B-B14F-4D97-AF65-F5344CB8AC3E}">
        <p14:creationId xmlns:p14="http://schemas.microsoft.com/office/powerpoint/2010/main" val="29870601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557CA-D459-B673-73E0-A079EADA52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41DB36F-EA63-FFAA-EAE6-FD558CCB7A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9027D6E-E48E-B8F2-CD39-085F1A9483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99C7562-D48A-7EDB-8162-0FBA093D0A47}"/>
              </a:ext>
            </a:extLst>
          </p:cNvPr>
          <p:cNvSpPr>
            <a:spLocks noGrp="1"/>
          </p:cNvSpPr>
          <p:nvPr>
            <p:ph type="dt" sz="half" idx="10"/>
          </p:nvPr>
        </p:nvSpPr>
        <p:spPr/>
        <p:txBody>
          <a:bodyPr/>
          <a:lstStyle/>
          <a:p>
            <a:fld id="{3F478955-2656-45B4-8ED5-C9E3BF1DE126}" type="datetime1">
              <a:rPr lang="en-IN" smtClean="0"/>
              <a:t>09-03-2023</a:t>
            </a:fld>
            <a:endParaRPr lang="en-IN"/>
          </a:p>
        </p:txBody>
      </p:sp>
      <p:sp>
        <p:nvSpPr>
          <p:cNvPr id="6" name="Footer Placeholder 5">
            <a:extLst>
              <a:ext uri="{FF2B5EF4-FFF2-40B4-BE49-F238E27FC236}">
                <a16:creationId xmlns:a16="http://schemas.microsoft.com/office/drawing/2014/main" id="{65624891-0558-EA2A-3E08-B697B0821952}"/>
              </a:ext>
            </a:extLst>
          </p:cNvPr>
          <p:cNvSpPr>
            <a:spLocks noGrp="1"/>
          </p:cNvSpPr>
          <p:nvPr>
            <p:ph type="ftr" sz="quarter" idx="11"/>
          </p:nvPr>
        </p:nvSpPr>
        <p:spPr/>
        <p:txBody>
          <a:bodyPr/>
          <a:lstStyle/>
          <a:p>
            <a:r>
              <a:rPr lang="en-US"/>
              <a:t>Vardhaman College of Engineering(Autonomous), Hyderabad</a:t>
            </a:r>
            <a:endParaRPr lang="en-IN"/>
          </a:p>
        </p:txBody>
      </p:sp>
      <p:sp>
        <p:nvSpPr>
          <p:cNvPr id="7" name="Slide Number Placeholder 6">
            <a:extLst>
              <a:ext uri="{FF2B5EF4-FFF2-40B4-BE49-F238E27FC236}">
                <a16:creationId xmlns:a16="http://schemas.microsoft.com/office/drawing/2014/main" id="{3935ABE7-3E39-2BB6-5243-0D4A61542965}"/>
              </a:ext>
            </a:extLst>
          </p:cNvPr>
          <p:cNvSpPr>
            <a:spLocks noGrp="1"/>
          </p:cNvSpPr>
          <p:nvPr>
            <p:ph type="sldNum" sz="quarter" idx="12"/>
          </p:nvPr>
        </p:nvSpPr>
        <p:spPr/>
        <p:txBody>
          <a:bodyPr/>
          <a:lstStyle/>
          <a:p>
            <a:fld id="{599CA948-76CD-45A4-B7DF-48E0AFCB0770}" type="slidenum">
              <a:rPr lang="en-IN" smtClean="0"/>
              <a:t>‹#›</a:t>
            </a:fld>
            <a:endParaRPr lang="en-IN"/>
          </a:p>
        </p:txBody>
      </p:sp>
    </p:spTree>
    <p:extLst>
      <p:ext uri="{BB962C8B-B14F-4D97-AF65-F5344CB8AC3E}">
        <p14:creationId xmlns:p14="http://schemas.microsoft.com/office/powerpoint/2010/main" val="33674310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B6387AF-56B7-027E-B844-24C7332E029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8DDE10E-902E-E701-7896-CFEC209E420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012FAA2-08C6-FFFD-5A7F-A97EB84AB1B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145AB9-58EC-4B43-AE64-D9F42D26EC75}" type="datetime1">
              <a:rPr lang="en-IN" smtClean="0"/>
              <a:t>09-03-2023</a:t>
            </a:fld>
            <a:endParaRPr lang="en-IN"/>
          </a:p>
        </p:txBody>
      </p:sp>
      <p:sp>
        <p:nvSpPr>
          <p:cNvPr id="5" name="Footer Placeholder 4">
            <a:extLst>
              <a:ext uri="{FF2B5EF4-FFF2-40B4-BE49-F238E27FC236}">
                <a16:creationId xmlns:a16="http://schemas.microsoft.com/office/drawing/2014/main" id="{B846B084-43DF-C120-8AEC-343958C742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Vardhaman College of Engineering(Autonomous), Hyderabad</a:t>
            </a:r>
            <a:endParaRPr lang="en-IN"/>
          </a:p>
        </p:txBody>
      </p:sp>
      <p:sp>
        <p:nvSpPr>
          <p:cNvPr id="6" name="Slide Number Placeholder 5">
            <a:extLst>
              <a:ext uri="{FF2B5EF4-FFF2-40B4-BE49-F238E27FC236}">
                <a16:creationId xmlns:a16="http://schemas.microsoft.com/office/drawing/2014/main" id="{F845726B-E71B-7512-129E-2416E2219CA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9CA948-76CD-45A4-B7DF-48E0AFCB0770}" type="slidenum">
              <a:rPr lang="en-IN" smtClean="0"/>
              <a:t>‹#›</a:t>
            </a:fld>
            <a:endParaRPr lang="en-IN"/>
          </a:p>
        </p:txBody>
      </p:sp>
    </p:spTree>
    <p:extLst>
      <p:ext uri="{BB962C8B-B14F-4D97-AF65-F5344CB8AC3E}">
        <p14:creationId xmlns:p14="http://schemas.microsoft.com/office/powerpoint/2010/main" val="18999407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626ABF-70B0-2CE6-C441-24F559988F82}"/>
              </a:ext>
            </a:extLst>
          </p:cNvPr>
          <p:cNvSpPr>
            <a:spLocks noGrp="1"/>
          </p:cNvSpPr>
          <p:nvPr>
            <p:ph type="ctrTitle"/>
          </p:nvPr>
        </p:nvSpPr>
        <p:spPr>
          <a:xfrm>
            <a:off x="1188917" y="4818495"/>
            <a:ext cx="9144000" cy="881237"/>
          </a:xfrm>
        </p:spPr>
        <p:txBody>
          <a:bodyPr>
            <a:noAutofit/>
          </a:bodyPr>
          <a:lstStyle/>
          <a:p>
            <a:br>
              <a:rPr lang="en-IN" sz="4000" b="0" i="0" dirty="0">
                <a:solidFill>
                  <a:srgbClr val="FF0000"/>
                </a:solidFill>
                <a:effectLst/>
                <a:latin typeface="Segoe UI" panose="020B0502040204020203" pitchFamily="34" charset="0"/>
              </a:rPr>
            </a:br>
            <a:br>
              <a:rPr lang="en-IN" sz="4000" b="0" i="0" dirty="0">
                <a:solidFill>
                  <a:srgbClr val="FF0000"/>
                </a:solidFill>
                <a:effectLst/>
                <a:latin typeface="Segoe UI" panose="020B0502040204020203" pitchFamily="34" charset="0"/>
              </a:rPr>
            </a:br>
            <a:br>
              <a:rPr lang="en-IN" sz="4000" b="0" i="0" dirty="0">
                <a:solidFill>
                  <a:srgbClr val="FF0000"/>
                </a:solidFill>
                <a:effectLst/>
                <a:latin typeface="Segoe UI" panose="020B0502040204020203" pitchFamily="34" charset="0"/>
              </a:rPr>
            </a:br>
            <a:br>
              <a:rPr lang="en-IN" sz="4000" b="0" i="0" dirty="0">
                <a:solidFill>
                  <a:srgbClr val="FF0000"/>
                </a:solidFill>
                <a:effectLst/>
                <a:latin typeface="Segoe UI" panose="020B0502040204020203" pitchFamily="34" charset="0"/>
              </a:rPr>
            </a:br>
            <a:br>
              <a:rPr lang="en-IN" sz="4000" b="0" i="0" dirty="0">
                <a:solidFill>
                  <a:srgbClr val="FF0000"/>
                </a:solidFill>
                <a:effectLst/>
                <a:latin typeface="Segoe UI" panose="020B0502040204020203" pitchFamily="34" charset="0"/>
              </a:rPr>
            </a:br>
            <a:r>
              <a:rPr lang="en-IN" sz="4000" b="0" i="0" dirty="0">
                <a:solidFill>
                  <a:srgbClr val="FF0000"/>
                </a:solidFill>
                <a:effectLst/>
                <a:latin typeface="Segoe UI" panose="020B0502040204020203" pitchFamily="34" charset="0"/>
              </a:rPr>
              <a:t> </a:t>
            </a:r>
            <a:r>
              <a:rPr lang="en-IN" sz="4800" b="1" i="0" dirty="0">
                <a:solidFill>
                  <a:srgbClr val="FF0000"/>
                </a:solidFill>
                <a:effectLst/>
                <a:latin typeface="sofia-pro"/>
              </a:rPr>
              <a:t> </a:t>
            </a:r>
            <a:br>
              <a:rPr lang="en-IN" sz="4800" b="1" i="0" dirty="0">
                <a:solidFill>
                  <a:srgbClr val="FF0000"/>
                </a:solidFill>
                <a:effectLst/>
                <a:latin typeface="sofia-pro"/>
              </a:rPr>
            </a:br>
            <a:br>
              <a:rPr lang="en-IN" sz="4800" b="1" i="0" dirty="0">
                <a:solidFill>
                  <a:srgbClr val="FF0000"/>
                </a:solidFill>
                <a:effectLst/>
                <a:latin typeface="sofia-pro"/>
              </a:rPr>
            </a:br>
            <a:br>
              <a:rPr lang="en-IN" sz="4800" b="1" i="0" dirty="0">
                <a:solidFill>
                  <a:srgbClr val="FF0000"/>
                </a:solidFill>
                <a:effectLst/>
                <a:latin typeface="sofia-pro"/>
              </a:rPr>
            </a:br>
            <a:br>
              <a:rPr lang="en-IN" sz="4800" b="1" i="0" dirty="0">
                <a:solidFill>
                  <a:srgbClr val="FF0000"/>
                </a:solidFill>
                <a:effectLst/>
                <a:latin typeface="sofia-pro"/>
              </a:rPr>
            </a:br>
            <a:br>
              <a:rPr lang="en-IN" sz="4800" b="1" i="0" dirty="0">
                <a:solidFill>
                  <a:srgbClr val="FF0000"/>
                </a:solidFill>
                <a:effectLst/>
                <a:latin typeface="sofia-pro"/>
              </a:rPr>
            </a:br>
            <a:r>
              <a:rPr lang="en-IN" sz="3600" dirty="0">
                <a:solidFill>
                  <a:srgbClr val="FF0000"/>
                </a:solidFill>
                <a:latin typeface="Abadi" panose="020B0604020104020204" pitchFamily="34" charset="0"/>
              </a:rPr>
              <a:t> </a:t>
            </a:r>
            <a:br>
              <a:rPr lang="en-IN" sz="4800" b="1" i="0" dirty="0">
                <a:solidFill>
                  <a:srgbClr val="FF0000"/>
                </a:solidFill>
                <a:effectLst/>
                <a:latin typeface="sofia-pro"/>
              </a:rPr>
            </a:br>
            <a:br>
              <a:rPr lang="en-IN" sz="8800" b="0" i="0" dirty="0">
                <a:solidFill>
                  <a:srgbClr val="FF0000"/>
                </a:solidFill>
                <a:effectLst/>
                <a:latin typeface="Segoe UI" panose="020B0502040204020203" pitchFamily="34" charset="0"/>
              </a:rPr>
            </a:br>
            <a:br>
              <a:rPr lang="en-US" sz="8000" b="1" i="0" dirty="0">
                <a:solidFill>
                  <a:srgbClr val="FF0000"/>
                </a:solidFill>
                <a:effectLst/>
                <a:latin typeface="sofia-pro"/>
              </a:rPr>
            </a:br>
            <a:endParaRPr lang="en-IN" sz="4800" dirty="0">
              <a:solidFill>
                <a:srgbClr val="FF0000"/>
              </a:solidFill>
            </a:endParaRPr>
          </a:p>
        </p:txBody>
      </p:sp>
      <p:sp>
        <p:nvSpPr>
          <p:cNvPr id="3" name="Subtitle 2">
            <a:extLst>
              <a:ext uri="{FF2B5EF4-FFF2-40B4-BE49-F238E27FC236}">
                <a16:creationId xmlns:a16="http://schemas.microsoft.com/office/drawing/2014/main" id="{11C28B03-DD2B-6EA8-7ABA-1377DD633C5F}"/>
              </a:ext>
            </a:extLst>
          </p:cNvPr>
          <p:cNvSpPr>
            <a:spLocks noGrp="1"/>
          </p:cNvSpPr>
          <p:nvPr>
            <p:ph type="subTitle" idx="1"/>
          </p:nvPr>
        </p:nvSpPr>
        <p:spPr>
          <a:xfrm>
            <a:off x="1362172" y="4256774"/>
            <a:ext cx="9144000" cy="1667577"/>
          </a:xfrm>
        </p:spPr>
        <p:txBody>
          <a:bodyPr>
            <a:normAutofit/>
          </a:bodyPr>
          <a:lstStyle/>
          <a:p>
            <a:r>
              <a:rPr lang="en-IN" sz="2800" dirty="0" err="1">
                <a:highlight>
                  <a:srgbClr val="FFFF00"/>
                </a:highlight>
              </a:rPr>
              <a:t>Dr.</a:t>
            </a:r>
            <a:r>
              <a:rPr lang="en-IN" sz="2800" dirty="0">
                <a:highlight>
                  <a:srgbClr val="FFFF00"/>
                </a:highlight>
              </a:rPr>
              <a:t> Saroja Kumar Rout</a:t>
            </a:r>
          </a:p>
          <a:p>
            <a:r>
              <a:rPr lang="en-IN" sz="2800" dirty="0">
                <a:highlight>
                  <a:srgbClr val="FFFF00"/>
                </a:highlight>
              </a:rPr>
              <a:t>Associate Professor, </a:t>
            </a:r>
            <a:r>
              <a:rPr lang="en-IN" sz="2800" dirty="0" err="1">
                <a:highlight>
                  <a:srgbClr val="FFFF00"/>
                </a:highlight>
              </a:rPr>
              <a:t>Depatment</a:t>
            </a:r>
            <a:r>
              <a:rPr lang="en-IN" sz="2800" dirty="0">
                <a:highlight>
                  <a:srgbClr val="FFFF00"/>
                </a:highlight>
              </a:rPr>
              <a:t> of IT</a:t>
            </a:r>
          </a:p>
        </p:txBody>
      </p:sp>
      <p:sp>
        <p:nvSpPr>
          <p:cNvPr id="4" name="Date Placeholder 3">
            <a:extLst>
              <a:ext uri="{FF2B5EF4-FFF2-40B4-BE49-F238E27FC236}">
                <a16:creationId xmlns:a16="http://schemas.microsoft.com/office/drawing/2014/main" id="{7337260B-4C05-F8E3-BE33-B75757348858}"/>
              </a:ext>
            </a:extLst>
          </p:cNvPr>
          <p:cNvSpPr>
            <a:spLocks noGrp="1"/>
          </p:cNvSpPr>
          <p:nvPr>
            <p:ph type="dt" sz="half" idx="10"/>
          </p:nvPr>
        </p:nvSpPr>
        <p:spPr/>
        <p:txBody>
          <a:bodyPr/>
          <a:lstStyle/>
          <a:p>
            <a:fld id="{770F4347-1816-4991-B9C7-FBC5D495478E}" type="datetime1">
              <a:rPr lang="en-IN" smtClean="0"/>
              <a:t>09-03-2023</a:t>
            </a:fld>
            <a:endParaRPr lang="en-IN"/>
          </a:p>
        </p:txBody>
      </p:sp>
      <p:sp>
        <p:nvSpPr>
          <p:cNvPr id="5" name="Footer Placeholder 4">
            <a:extLst>
              <a:ext uri="{FF2B5EF4-FFF2-40B4-BE49-F238E27FC236}">
                <a16:creationId xmlns:a16="http://schemas.microsoft.com/office/drawing/2014/main" id="{CB6A742E-0007-4902-4F36-F80FE293FBCB}"/>
              </a:ext>
            </a:extLst>
          </p:cNvPr>
          <p:cNvSpPr>
            <a:spLocks noGrp="1"/>
          </p:cNvSpPr>
          <p:nvPr>
            <p:ph type="ftr" sz="quarter" idx="11"/>
          </p:nvPr>
        </p:nvSpPr>
        <p:spPr/>
        <p:txBody>
          <a:bodyPr/>
          <a:lstStyle/>
          <a:p>
            <a:r>
              <a:rPr lang="en-US"/>
              <a:t>Vardhaman College of Engineering(Autonomous), Hyderabad</a:t>
            </a:r>
            <a:endParaRPr lang="en-IN"/>
          </a:p>
        </p:txBody>
      </p:sp>
      <p:sp>
        <p:nvSpPr>
          <p:cNvPr id="8" name="TextBox 7">
            <a:extLst>
              <a:ext uri="{FF2B5EF4-FFF2-40B4-BE49-F238E27FC236}">
                <a16:creationId xmlns:a16="http://schemas.microsoft.com/office/drawing/2014/main" id="{9658BB07-ED09-B20F-E429-4BAB84792507}"/>
              </a:ext>
            </a:extLst>
          </p:cNvPr>
          <p:cNvSpPr txBox="1"/>
          <p:nvPr/>
        </p:nvSpPr>
        <p:spPr>
          <a:xfrm>
            <a:off x="1113322" y="2039505"/>
            <a:ext cx="9716506" cy="2616101"/>
          </a:xfrm>
          <a:prstGeom prst="rect">
            <a:avLst/>
          </a:prstGeom>
          <a:noFill/>
        </p:spPr>
        <p:txBody>
          <a:bodyPr wrap="square">
            <a:spAutoFit/>
          </a:bodyPr>
          <a:lstStyle/>
          <a:p>
            <a:pPr algn="ctr"/>
            <a:r>
              <a:rPr lang="en-US" sz="2000" b="0" i="0" u="none" strike="noStrike" dirty="0">
                <a:solidFill>
                  <a:srgbClr val="FF0000"/>
                </a:solidFill>
                <a:effectLst/>
                <a:latin typeface="Poppins" panose="00000500000000000000" pitchFamily="2" charset="0"/>
              </a:rPr>
              <a:t> </a:t>
            </a:r>
            <a:r>
              <a:rPr lang="en-US" sz="4800" dirty="0">
                <a:solidFill>
                  <a:srgbClr val="FF0000"/>
                </a:solidFill>
              </a:rPr>
              <a:t>The Seven-Step Model of Migration into a Cloud</a:t>
            </a:r>
            <a:endParaRPr lang="en-US" sz="4800" b="0" i="0" dirty="0">
              <a:solidFill>
                <a:srgbClr val="FF0000"/>
              </a:solidFill>
              <a:effectLst/>
              <a:latin typeface="erdana"/>
            </a:endParaRPr>
          </a:p>
          <a:p>
            <a:pPr algn="ctr"/>
            <a:endParaRPr lang="en-IN" sz="4800" b="0" i="0" dirty="0">
              <a:solidFill>
                <a:srgbClr val="FF0000"/>
              </a:solidFill>
              <a:effectLst/>
              <a:latin typeface="erdana"/>
            </a:endParaRPr>
          </a:p>
          <a:p>
            <a:pPr algn="ctr"/>
            <a:endParaRPr lang="en-US" sz="2000" b="0" i="0" dirty="0">
              <a:solidFill>
                <a:srgbClr val="FF0000"/>
              </a:solidFill>
              <a:effectLst/>
              <a:latin typeface="Poppins" panose="00000500000000000000" pitchFamily="2" charset="0"/>
            </a:endParaRPr>
          </a:p>
        </p:txBody>
      </p:sp>
      <p:pic>
        <p:nvPicPr>
          <p:cNvPr id="1028" name="Picture 4" descr="Vardhaman">
            <a:extLst>
              <a:ext uri="{FF2B5EF4-FFF2-40B4-BE49-F238E27FC236}">
                <a16:creationId xmlns:a16="http://schemas.microsoft.com/office/drawing/2014/main" id="{A726242B-87CB-F9B1-511E-78C816ECA6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21438" y="221380"/>
            <a:ext cx="2478957" cy="15425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26846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EAD7B0-6A66-8884-DA93-3E16B3C612DA}"/>
              </a:ext>
            </a:extLst>
          </p:cNvPr>
          <p:cNvSpPr>
            <a:spLocks noGrp="1"/>
          </p:cNvSpPr>
          <p:nvPr>
            <p:ph type="title"/>
          </p:nvPr>
        </p:nvSpPr>
        <p:spPr>
          <a:xfrm>
            <a:off x="838200" y="576072"/>
            <a:ext cx="10515600" cy="1114616"/>
          </a:xfrm>
        </p:spPr>
        <p:txBody>
          <a:bodyPr>
            <a:normAutofit fontScale="90000"/>
          </a:bodyPr>
          <a:lstStyle/>
          <a:p>
            <a:r>
              <a:rPr lang="en-US" b="1" i="0" cap="all" dirty="0">
                <a:solidFill>
                  <a:srgbClr val="FF0000"/>
                </a:solidFill>
                <a:effectLst/>
                <a:latin typeface="Oswald" panose="00000500000000000000" pitchFamily="2" charset="0"/>
              </a:rPr>
              <a:t>4. RE-ARCHITECT</a:t>
            </a:r>
            <a:br>
              <a:rPr lang="en-US" b="1" i="0" cap="all" dirty="0">
                <a:solidFill>
                  <a:srgbClr val="FF0000"/>
                </a:solidFill>
                <a:effectLst/>
                <a:latin typeface="Oswald" panose="00000500000000000000" pitchFamily="2" charset="0"/>
              </a:rPr>
            </a:br>
            <a:endParaRPr lang="en-IN" dirty="0">
              <a:solidFill>
                <a:srgbClr val="FF0000"/>
              </a:solidFill>
            </a:endParaRPr>
          </a:p>
        </p:txBody>
      </p:sp>
      <p:sp>
        <p:nvSpPr>
          <p:cNvPr id="3" name="Content Placeholder 2">
            <a:extLst>
              <a:ext uri="{FF2B5EF4-FFF2-40B4-BE49-F238E27FC236}">
                <a16:creationId xmlns:a16="http://schemas.microsoft.com/office/drawing/2014/main" id="{53585ABF-9F76-8AD4-4365-E8877306BDCB}"/>
              </a:ext>
            </a:extLst>
          </p:cNvPr>
          <p:cNvSpPr>
            <a:spLocks noGrp="1"/>
          </p:cNvSpPr>
          <p:nvPr>
            <p:ph idx="1"/>
          </p:nvPr>
        </p:nvSpPr>
        <p:spPr/>
        <p:txBody>
          <a:bodyPr/>
          <a:lstStyle/>
          <a:p>
            <a:pPr algn="l"/>
            <a:r>
              <a:rPr lang="en-US" b="0" i="0" dirty="0">
                <a:solidFill>
                  <a:srgbClr val="020202"/>
                </a:solidFill>
                <a:effectLst/>
                <a:latin typeface="Helvetica" panose="020B0604020202020204" pitchFamily="34" charset="0"/>
              </a:rPr>
              <a:t>It is likely that a substantial part of the application has to be re-architected and implemented in the cloud. This can affect the functionalities of the application and some of these might be lost. It is possible to approximate lost functionality using cloud runtime support API.</a:t>
            </a:r>
          </a:p>
          <a:p>
            <a:endParaRPr lang="en-IN" dirty="0"/>
          </a:p>
        </p:txBody>
      </p:sp>
      <p:sp>
        <p:nvSpPr>
          <p:cNvPr id="4" name="Date Placeholder 3">
            <a:extLst>
              <a:ext uri="{FF2B5EF4-FFF2-40B4-BE49-F238E27FC236}">
                <a16:creationId xmlns:a16="http://schemas.microsoft.com/office/drawing/2014/main" id="{C61A3A9B-196A-AA78-4AFE-85D34D27BCDA}"/>
              </a:ext>
            </a:extLst>
          </p:cNvPr>
          <p:cNvSpPr>
            <a:spLocks noGrp="1"/>
          </p:cNvSpPr>
          <p:nvPr>
            <p:ph type="dt" sz="half" idx="10"/>
          </p:nvPr>
        </p:nvSpPr>
        <p:spPr/>
        <p:txBody>
          <a:bodyPr/>
          <a:lstStyle/>
          <a:p>
            <a:fld id="{CFC4633F-8E0A-4500-AB07-D2462A88D998}" type="datetime1">
              <a:rPr lang="en-IN" smtClean="0"/>
              <a:t>09-03-2023</a:t>
            </a:fld>
            <a:endParaRPr lang="en-IN"/>
          </a:p>
        </p:txBody>
      </p:sp>
      <p:sp>
        <p:nvSpPr>
          <p:cNvPr id="5" name="Footer Placeholder 4">
            <a:extLst>
              <a:ext uri="{FF2B5EF4-FFF2-40B4-BE49-F238E27FC236}">
                <a16:creationId xmlns:a16="http://schemas.microsoft.com/office/drawing/2014/main" id="{3E0E8A17-4CA6-E43D-DDBB-9BD4FBFD98F0}"/>
              </a:ext>
            </a:extLst>
          </p:cNvPr>
          <p:cNvSpPr>
            <a:spLocks noGrp="1"/>
          </p:cNvSpPr>
          <p:nvPr>
            <p:ph type="ftr" sz="quarter" idx="11"/>
          </p:nvPr>
        </p:nvSpPr>
        <p:spPr/>
        <p:txBody>
          <a:bodyPr/>
          <a:lstStyle/>
          <a:p>
            <a:r>
              <a:rPr lang="en-US"/>
              <a:t>Vardhaman College of Engineering(Autonomous), Hyderabad</a:t>
            </a:r>
            <a:endParaRPr lang="en-IN"/>
          </a:p>
        </p:txBody>
      </p:sp>
    </p:spTree>
    <p:extLst>
      <p:ext uri="{BB962C8B-B14F-4D97-AF65-F5344CB8AC3E}">
        <p14:creationId xmlns:p14="http://schemas.microsoft.com/office/powerpoint/2010/main" val="867291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8EF5CE-6487-9E33-37DF-71D4F42C53A8}"/>
              </a:ext>
            </a:extLst>
          </p:cNvPr>
          <p:cNvSpPr>
            <a:spLocks noGrp="1"/>
          </p:cNvSpPr>
          <p:nvPr>
            <p:ph type="title"/>
          </p:nvPr>
        </p:nvSpPr>
        <p:spPr/>
        <p:txBody>
          <a:bodyPr/>
          <a:lstStyle/>
          <a:p>
            <a:r>
              <a:rPr lang="en-US" b="1" i="0" cap="all" dirty="0">
                <a:solidFill>
                  <a:srgbClr val="FF0000"/>
                </a:solidFill>
                <a:effectLst/>
                <a:latin typeface="Oswald" panose="00000500000000000000" pitchFamily="2" charset="0"/>
              </a:rPr>
              <a:t>5. AUGMENT</a:t>
            </a:r>
            <a:br>
              <a:rPr lang="en-US" b="1" i="0" cap="all" dirty="0">
                <a:solidFill>
                  <a:srgbClr val="FF0000"/>
                </a:solidFill>
                <a:effectLst/>
                <a:latin typeface="Oswald" panose="00000500000000000000" pitchFamily="2" charset="0"/>
              </a:rPr>
            </a:br>
            <a:endParaRPr lang="en-IN" dirty="0">
              <a:solidFill>
                <a:srgbClr val="FF0000"/>
              </a:solidFill>
            </a:endParaRPr>
          </a:p>
        </p:txBody>
      </p:sp>
      <p:sp>
        <p:nvSpPr>
          <p:cNvPr id="3" name="Content Placeholder 2">
            <a:extLst>
              <a:ext uri="{FF2B5EF4-FFF2-40B4-BE49-F238E27FC236}">
                <a16:creationId xmlns:a16="http://schemas.microsoft.com/office/drawing/2014/main" id="{60231BDC-CCDE-20FD-9EF5-379B0913A65A}"/>
              </a:ext>
            </a:extLst>
          </p:cNvPr>
          <p:cNvSpPr>
            <a:spLocks noGrp="1"/>
          </p:cNvSpPr>
          <p:nvPr>
            <p:ph idx="1"/>
          </p:nvPr>
        </p:nvSpPr>
        <p:spPr/>
        <p:txBody>
          <a:bodyPr/>
          <a:lstStyle/>
          <a:p>
            <a:pPr algn="l"/>
            <a:r>
              <a:rPr lang="en-US" b="0" i="0" dirty="0">
                <a:solidFill>
                  <a:srgbClr val="020202"/>
                </a:solidFill>
                <a:effectLst/>
                <a:latin typeface="Helvetica" panose="020B0604020202020204" pitchFamily="34" charset="0"/>
              </a:rPr>
              <a:t>The features of cloud computing service are used to augment the application.</a:t>
            </a:r>
          </a:p>
          <a:p>
            <a:endParaRPr lang="en-IN" dirty="0"/>
          </a:p>
        </p:txBody>
      </p:sp>
      <p:sp>
        <p:nvSpPr>
          <p:cNvPr id="4" name="Date Placeholder 3">
            <a:extLst>
              <a:ext uri="{FF2B5EF4-FFF2-40B4-BE49-F238E27FC236}">
                <a16:creationId xmlns:a16="http://schemas.microsoft.com/office/drawing/2014/main" id="{A3FE8773-6253-43D9-652F-C27765AC1DC4}"/>
              </a:ext>
            </a:extLst>
          </p:cNvPr>
          <p:cNvSpPr>
            <a:spLocks noGrp="1"/>
          </p:cNvSpPr>
          <p:nvPr>
            <p:ph type="dt" sz="half" idx="10"/>
          </p:nvPr>
        </p:nvSpPr>
        <p:spPr/>
        <p:txBody>
          <a:bodyPr/>
          <a:lstStyle/>
          <a:p>
            <a:fld id="{CFC4633F-8E0A-4500-AB07-D2462A88D998}" type="datetime1">
              <a:rPr lang="en-IN" smtClean="0"/>
              <a:t>09-03-2023</a:t>
            </a:fld>
            <a:endParaRPr lang="en-IN"/>
          </a:p>
        </p:txBody>
      </p:sp>
      <p:sp>
        <p:nvSpPr>
          <p:cNvPr id="5" name="Footer Placeholder 4">
            <a:extLst>
              <a:ext uri="{FF2B5EF4-FFF2-40B4-BE49-F238E27FC236}">
                <a16:creationId xmlns:a16="http://schemas.microsoft.com/office/drawing/2014/main" id="{4068C0AB-52BE-2FC3-D3FA-ECFF021BD59C}"/>
              </a:ext>
            </a:extLst>
          </p:cNvPr>
          <p:cNvSpPr>
            <a:spLocks noGrp="1"/>
          </p:cNvSpPr>
          <p:nvPr>
            <p:ph type="ftr" sz="quarter" idx="11"/>
          </p:nvPr>
        </p:nvSpPr>
        <p:spPr/>
        <p:txBody>
          <a:bodyPr/>
          <a:lstStyle/>
          <a:p>
            <a:r>
              <a:rPr lang="en-US"/>
              <a:t>Vardhaman College of Engineering(Autonomous), Hyderabad</a:t>
            </a:r>
            <a:endParaRPr lang="en-IN"/>
          </a:p>
        </p:txBody>
      </p:sp>
    </p:spTree>
    <p:extLst>
      <p:ext uri="{BB962C8B-B14F-4D97-AF65-F5344CB8AC3E}">
        <p14:creationId xmlns:p14="http://schemas.microsoft.com/office/powerpoint/2010/main" val="18798164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E16C3-53F9-6CB5-3EB7-0910D72FC055}"/>
              </a:ext>
            </a:extLst>
          </p:cNvPr>
          <p:cNvSpPr>
            <a:spLocks noGrp="1"/>
          </p:cNvSpPr>
          <p:nvPr>
            <p:ph type="title"/>
          </p:nvPr>
        </p:nvSpPr>
        <p:spPr/>
        <p:txBody>
          <a:bodyPr/>
          <a:lstStyle/>
          <a:p>
            <a:r>
              <a:rPr lang="en-US" b="1" i="0" cap="all" dirty="0">
                <a:solidFill>
                  <a:srgbClr val="FF0000"/>
                </a:solidFill>
                <a:effectLst/>
                <a:latin typeface="Oswald" panose="00000500000000000000" pitchFamily="2" charset="0"/>
              </a:rPr>
              <a:t>6. TEST</a:t>
            </a:r>
            <a:br>
              <a:rPr lang="en-US" b="1" i="0" cap="all" dirty="0">
                <a:solidFill>
                  <a:srgbClr val="FF0000"/>
                </a:solidFill>
                <a:effectLst/>
                <a:latin typeface="Oswald" panose="00000500000000000000" pitchFamily="2" charset="0"/>
              </a:rPr>
            </a:br>
            <a:endParaRPr lang="en-IN" dirty="0">
              <a:solidFill>
                <a:srgbClr val="FF0000"/>
              </a:solidFill>
            </a:endParaRPr>
          </a:p>
        </p:txBody>
      </p:sp>
      <p:sp>
        <p:nvSpPr>
          <p:cNvPr id="3" name="Content Placeholder 2">
            <a:extLst>
              <a:ext uri="{FF2B5EF4-FFF2-40B4-BE49-F238E27FC236}">
                <a16:creationId xmlns:a16="http://schemas.microsoft.com/office/drawing/2014/main" id="{018FBF21-5C10-19EB-E131-6F9D04263941}"/>
              </a:ext>
            </a:extLst>
          </p:cNvPr>
          <p:cNvSpPr>
            <a:spLocks noGrp="1"/>
          </p:cNvSpPr>
          <p:nvPr>
            <p:ph idx="1"/>
          </p:nvPr>
        </p:nvSpPr>
        <p:spPr/>
        <p:txBody>
          <a:bodyPr/>
          <a:lstStyle/>
          <a:p>
            <a:pPr algn="l"/>
            <a:r>
              <a:rPr lang="en-US" b="0" i="0" dirty="0">
                <a:solidFill>
                  <a:srgbClr val="020202"/>
                </a:solidFill>
                <a:effectLst/>
                <a:latin typeface="Helvetica" panose="020B0604020202020204" pitchFamily="34" charset="0"/>
              </a:rPr>
              <a:t>Once the augmentation is done, the application needs to be validated and tested. This is to be done using a test suite for the applications on the cloud. New test cases due to augmentation and proof-of-concepts are also tested at this stage.</a:t>
            </a:r>
          </a:p>
          <a:p>
            <a:endParaRPr lang="en-IN" dirty="0"/>
          </a:p>
        </p:txBody>
      </p:sp>
      <p:sp>
        <p:nvSpPr>
          <p:cNvPr id="4" name="Date Placeholder 3">
            <a:extLst>
              <a:ext uri="{FF2B5EF4-FFF2-40B4-BE49-F238E27FC236}">
                <a16:creationId xmlns:a16="http://schemas.microsoft.com/office/drawing/2014/main" id="{80DB156C-4BD9-4037-9E2E-9C9E3E327B6F}"/>
              </a:ext>
            </a:extLst>
          </p:cNvPr>
          <p:cNvSpPr>
            <a:spLocks noGrp="1"/>
          </p:cNvSpPr>
          <p:nvPr>
            <p:ph type="dt" sz="half" idx="10"/>
          </p:nvPr>
        </p:nvSpPr>
        <p:spPr/>
        <p:txBody>
          <a:bodyPr/>
          <a:lstStyle/>
          <a:p>
            <a:fld id="{CFC4633F-8E0A-4500-AB07-D2462A88D998}" type="datetime1">
              <a:rPr lang="en-IN" smtClean="0"/>
              <a:t>09-03-2023</a:t>
            </a:fld>
            <a:endParaRPr lang="en-IN"/>
          </a:p>
        </p:txBody>
      </p:sp>
      <p:sp>
        <p:nvSpPr>
          <p:cNvPr id="5" name="Footer Placeholder 4">
            <a:extLst>
              <a:ext uri="{FF2B5EF4-FFF2-40B4-BE49-F238E27FC236}">
                <a16:creationId xmlns:a16="http://schemas.microsoft.com/office/drawing/2014/main" id="{20C04BB3-742E-6A35-96AE-CD53279CF721}"/>
              </a:ext>
            </a:extLst>
          </p:cNvPr>
          <p:cNvSpPr>
            <a:spLocks noGrp="1"/>
          </p:cNvSpPr>
          <p:nvPr>
            <p:ph type="ftr" sz="quarter" idx="11"/>
          </p:nvPr>
        </p:nvSpPr>
        <p:spPr/>
        <p:txBody>
          <a:bodyPr/>
          <a:lstStyle/>
          <a:p>
            <a:r>
              <a:rPr lang="en-US"/>
              <a:t>Vardhaman College of Engineering(Autonomous), Hyderabad</a:t>
            </a:r>
            <a:endParaRPr lang="en-IN"/>
          </a:p>
        </p:txBody>
      </p:sp>
    </p:spTree>
    <p:extLst>
      <p:ext uri="{BB962C8B-B14F-4D97-AF65-F5344CB8AC3E}">
        <p14:creationId xmlns:p14="http://schemas.microsoft.com/office/powerpoint/2010/main" val="38792552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1211C-DA67-6BB9-C826-BF8F249D2043}"/>
              </a:ext>
            </a:extLst>
          </p:cNvPr>
          <p:cNvSpPr>
            <a:spLocks noGrp="1"/>
          </p:cNvSpPr>
          <p:nvPr>
            <p:ph type="title"/>
          </p:nvPr>
        </p:nvSpPr>
        <p:spPr/>
        <p:txBody>
          <a:bodyPr/>
          <a:lstStyle/>
          <a:p>
            <a:r>
              <a:rPr lang="en-US" b="1" i="0" cap="all" dirty="0">
                <a:solidFill>
                  <a:srgbClr val="FF0000"/>
                </a:solidFill>
                <a:effectLst/>
                <a:latin typeface="Oswald" panose="00000500000000000000" pitchFamily="2" charset="0"/>
              </a:rPr>
              <a:t>7. OPTIMISE</a:t>
            </a:r>
            <a:br>
              <a:rPr lang="en-US" b="1" i="0" cap="all" dirty="0">
                <a:solidFill>
                  <a:srgbClr val="FF0000"/>
                </a:solidFill>
                <a:effectLst/>
                <a:latin typeface="Oswald" panose="00000500000000000000" pitchFamily="2" charset="0"/>
              </a:rPr>
            </a:br>
            <a:endParaRPr lang="en-IN" dirty="0">
              <a:solidFill>
                <a:srgbClr val="FF0000"/>
              </a:solidFill>
            </a:endParaRPr>
          </a:p>
        </p:txBody>
      </p:sp>
      <p:sp>
        <p:nvSpPr>
          <p:cNvPr id="3" name="Content Placeholder 2">
            <a:extLst>
              <a:ext uri="{FF2B5EF4-FFF2-40B4-BE49-F238E27FC236}">
                <a16:creationId xmlns:a16="http://schemas.microsoft.com/office/drawing/2014/main" id="{7F5A635D-34D3-1887-DDD2-E4E611E99E4B}"/>
              </a:ext>
            </a:extLst>
          </p:cNvPr>
          <p:cNvSpPr>
            <a:spLocks noGrp="1"/>
          </p:cNvSpPr>
          <p:nvPr>
            <p:ph idx="1"/>
          </p:nvPr>
        </p:nvSpPr>
        <p:spPr/>
        <p:txBody>
          <a:bodyPr/>
          <a:lstStyle/>
          <a:p>
            <a:pPr algn="just"/>
            <a:r>
              <a:rPr lang="en-US" b="0" i="0" dirty="0">
                <a:solidFill>
                  <a:srgbClr val="020202"/>
                </a:solidFill>
                <a:effectLst/>
                <a:latin typeface="Helvetica" panose="020B0604020202020204" pitchFamily="34" charset="0"/>
              </a:rPr>
              <a:t>The test results from the last step can be mixed and so require iteration and optimization. </a:t>
            </a:r>
          </a:p>
          <a:p>
            <a:pPr algn="just"/>
            <a:r>
              <a:rPr lang="en-US" b="0" i="0" dirty="0">
                <a:solidFill>
                  <a:srgbClr val="020202"/>
                </a:solidFill>
                <a:effectLst/>
                <a:latin typeface="Helvetica" panose="020B0604020202020204" pitchFamily="34" charset="0"/>
              </a:rPr>
              <a:t>It may take several optimizing iterations for the migration to be successful. </a:t>
            </a:r>
          </a:p>
          <a:p>
            <a:pPr algn="just"/>
            <a:r>
              <a:rPr lang="en-US" b="0" i="0" dirty="0">
                <a:solidFill>
                  <a:srgbClr val="020202"/>
                </a:solidFill>
                <a:effectLst/>
                <a:latin typeface="Helvetica" panose="020B0604020202020204" pitchFamily="34" charset="0"/>
              </a:rPr>
              <a:t>It is best to iterate through this seven step model as this will ensure the migration to be robust and comprehensive.</a:t>
            </a:r>
          </a:p>
          <a:p>
            <a:pPr algn="just"/>
            <a:endParaRPr lang="en-IN" dirty="0"/>
          </a:p>
        </p:txBody>
      </p:sp>
      <p:sp>
        <p:nvSpPr>
          <p:cNvPr id="4" name="Date Placeholder 3">
            <a:extLst>
              <a:ext uri="{FF2B5EF4-FFF2-40B4-BE49-F238E27FC236}">
                <a16:creationId xmlns:a16="http://schemas.microsoft.com/office/drawing/2014/main" id="{7E87398B-7198-68D2-3D4A-C7E26EF315C1}"/>
              </a:ext>
            </a:extLst>
          </p:cNvPr>
          <p:cNvSpPr>
            <a:spLocks noGrp="1"/>
          </p:cNvSpPr>
          <p:nvPr>
            <p:ph type="dt" sz="half" idx="10"/>
          </p:nvPr>
        </p:nvSpPr>
        <p:spPr/>
        <p:txBody>
          <a:bodyPr/>
          <a:lstStyle/>
          <a:p>
            <a:fld id="{CFC4633F-8E0A-4500-AB07-D2462A88D998}" type="datetime1">
              <a:rPr lang="en-IN" smtClean="0"/>
              <a:t>09-03-2023</a:t>
            </a:fld>
            <a:endParaRPr lang="en-IN"/>
          </a:p>
        </p:txBody>
      </p:sp>
      <p:sp>
        <p:nvSpPr>
          <p:cNvPr id="5" name="Footer Placeholder 4">
            <a:extLst>
              <a:ext uri="{FF2B5EF4-FFF2-40B4-BE49-F238E27FC236}">
                <a16:creationId xmlns:a16="http://schemas.microsoft.com/office/drawing/2014/main" id="{37D75E50-9159-35F5-315C-78E8C40EE9C4}"/>
              </a:ext>
            </a:extLst>
          </p:cNvPr>
          <p:cNvSpPr>
            <a:spLocks noGrp="1"/>
          </p:cNvSpPr>
          <p:nvPr>
            <p:ph type="ftr" sz="quarter" idx="11"/>
          </p:nvPr>
        </p:nvSpPr>
        <p:spPr/>
        <p:txBody>
          <a:bodyPr/>
          <a:lstStyle/>
          <a:p>
            <a:r>
              <a:rPr lang="en-US"/>
              <a:t>Vardhaman College of Engineering(Autonomous), Hyderabad</a:t>
            </a:r>
            <a:endParaRPr lang="en-IN"/>
          </a:p>
        </p:txBody>
      </p:sp>
    </p:spTree>
    <p:extLst>
      <p:ext uri="{BB962C8B-B14F-4D97-AF65-F5344CB8AC3E}">
        <p14:creationId xmlns:p14="http://schemas.microsoft.com/office/powerpoint/2010/main" val="19518288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EAD7B0-6A66-8884-DA93-3E16B3C612D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3585ABF-9F76-8AD4-4365-E8877306BDCB}"/>
              </a:ext>
            </a:extLst>
          </p:cNvPr>
          <p:cNvSpPr>
            <a:spLocks noGrp="1"/>
          </p:cNvSpPr>
          <p:nvPr>
            <p:ph idx="1"/>
          </p:nvPr>
        </p:nvSpPr>
        <p:spPr/>
        <p:txBody>
          <a:bodyPr/>
          <a:lstStyle/>
          <a:p>
            <a:endParaRPr lang="en-IN"/>
          </a:p>
        </p:txBody>
      </p:sp>
      <p:sp>
        <p:nvSpPr>
          <p:cNvPr id="4" name="Date Placeholder 3">
            <a:extLst>
              <a:ext uri="{FF2B5EF4-FFF2-40B4-BE49-F238E27FC236}">
                <a16:creationId xmlns:a16="http://schemas.microsoft.com/office/drawing/2014/main" id="{C61A3A9B-196A-AA78-4AFE-85D34D27BCDA}"/>
              </a:ext>
            </a:extLst>
          </p:cNvPr>
          <p:cNvSpPr>
            <a:spLocks noGrp="1"/>
          </p:cNvSpPr>
          <p:nvPr>
            <p:ph type="dt" sz="half" idx="10"/>
          </p:nvPr>
        </p:nvSpPr>
        <p:spPr/>
        <p:txBody>
          <a:bodyPr/>
          <a:lstStyle/>
          <a:p>
            <a:fld id="{CFC4633F-8E0A-4500-AB07-D2462A88D998}" type="datetime1">
              <a:rPr lang="en-IN" smtClean="0"/>
              <a:t>09-03-2023</a:t>
            </a:fld>
            <a:endParaRPr lang="en-IN"/>
          </a:p>
        </p:txBody>
      </p:sp>
      <p:sp>
        <p:nvSpPr>
          <p:cNvPr id="5" name="Footer Placeholder 4">
            <a:extLst>
              <a:ext uri="{FF2B5EF4-FFF2-40B4-BE49-F238E27FC236}">
                <a16:creationId xmlns:a16="http://schemas.microsoft.com/office/drawing/2014/main" id="{3E0E8A17-4CA6-E43D-DDBB-9BD4FBFD98F0}"/>
              </a:ext>
            </a:extLst>
          </p:cNvPr>
          <p:cNvSpPr>
            <a:spLocks noGrp="1"/>
          </p:cNvSpPr>
          <p:nvPr>
            <p:ph type="ftr" sz="quarter" idx="11"/>
          </p:nvPr>
        </p:nvSpPr>
        <p:spPr/>
        <p:txBody>
          <a:bodyPr/>
          <a:lstStyle/>
          <a:p>
            <a:r>
              <a:rPr lang="en-US"/>
              <a:t>Vardhaman College of Engineering(Autonomous), Hyderabad</a:t>
            </a:r>
            <a:endParaRPr lang="en-IN"/>
          </a:p>
        </p:txBody>
      </p:sp>
    </p:spTree>
    <p:extLst>
      <p:ext uri="{BB962C8B-B14F-4D97-AF65-F5344CB8AC3E}">
        <p14:creationId xmlns:p14="http://schemas.microsoft.com/office/powerpoint/2010/main" val="36757363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E16C3-53F9-6CB5-3EB7-0910D72FC05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18FBF21-5C10-19EB-E131-6F9D04263941}"/>
              </a:ext>
            </a:extLst>
          </p:cNvPr>
          <p:cNvSpPr>
            <a:spLocks noGrp="1"/>
          </p:cNvSpPr>
          <p:nvPr>
            <p:ph idx="1"/>
          </p:nvPr>
        </p:nvSpPr>
        <p:spPr/>
        <p:txBody>
          <a:bodyPr/>
          <a:lstStyle/>
          <a:p>
            <a:endParaRPr lang="en-IN"/>
          </a:p>
        </p:txBody>
      </p:sp>
      <p:sp>
        <p:nvSpPr>
          <p:cNvPr id="4" name="Date Placeholder 3">
            <a:extLst>
              <a:ext uri="{FF2B5EF4-FFF2-40B4-BE49-F238E27FC236}">
                <a16:creationId xmlns:a16="http://schemas.microsoft.com/office/drawing/2014/main" id="{80DB156C-4BD9-4037-9E2E-9C9E3E327B6F}"/>
              </a:ext>
            </a:extLst>
          </p:cNvPr>
          <p:cNvSpPr>
            <a:spLocks noGrp="1"/>
          </p:cNvSpPr>
          <p:nvPr>
            <p:ph type="dt" sz="half" idx="10"/>
          </p:nvPr>
        </p:nvSpPr>
        <p:spPr/>
        <p:txBody>
          <a:bodyPr/>
          <a:lstStyle/>
          <a:p>
            <a:fld id="{CFC4633F-8E0A-4500-AB07-D2462A88D998}" type="datetime1">
              <a:rPr lang="en-IN" smtClean="0"/>
              <a:t>09-03-2023</a:t>
            </a:fld>
            <a:endParaRPr lang="en-IN"/>
          </a:p>
        </p:txBody>
      </p:sp>
      <p:sp>
        <p:nvSpPr>
          <p:cNvPr id="5" name="Footer Placeholder 4">
            <a:extLst>
              <a:ext uri="{FF2B5EF4-FFF2-40B4-BE49-F238E27FC236}">
                <a16:creationId xmlns:a16="http://schemas.microsoft.com/office/drawing/2014/main" id="{20C04BB3-742E-6A35-96AE-CD53279CF721}"/>
              </a:ext>
            </a:extLst>
          </p:cNvPr>
          <p:cNvSpPr>
            <a:spLocks noGrp="1"/>
          </p:cNvSpPr>
          <p:nvPr>
            <p:ph type="ftr" sz="quarter" idx="11"/>
          </p:nvPr>
        </p:nvSpPr>
        <p:spPr/>
        <p:txBody>
          <a:bodyPr/>
          <a:lstStyle/>
          <a:p>
            <a:r>
              <a:rPr lang="en-US"/>
              <a:t>Vardhaman College of Engineering(Autonomous), Hyderabad</a:t>
            </a:r>
            <a:endParaRPr lang="en-IN"/>
          </a:p>
        </p:txBody>
      </p:sp>
    </p:spTree>
    <p:extLst>
      <p:ext uri="{BB962C8B-B14F-4D97-AF65-F5344CB8AC3E}">
        <p14:creationId xmlns:p14="http://schemas.microsoft.com/office/powerpoint/2010/main" val="16840452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B5751-7C5E-2A64-F060-7CCF4D1AF36E}"/>
              </a:ext>
            </a:extLst>
          </p:cNvPr>
          <p:cNvSpPr>
            <a:spLocks noGrp="1"/>
          </p:cNvSpPr>
          <p:nvPr>
            <p:ph type="title"/>
          </p:nvPr>
        </p:nvSpPr>
        <p:spPr/>
        <p:txBody>
          <a:bodyPr/>
          <a:lstStyle/>
          <a:p>
            <a:endParaRPr lang="en-IN"/>
          </a:p>
        </p:txBody>
      </p:sp>
      <p:pic>
        <p:nvPicPr>
          <p:cNvPr id="7" name="Content Placeholder 6">
            <a:extLst>
              <a:ext uri="{FF2B5EF4-FFF2-40B4-BE49-F238E27FC236}">
                <a16:creationId xmlns:a16="http://schemas.microsoft.com/office/drawing/2014/main" id="{1444447F-B272-6AFD-8FE8-4AD9A6D53FD4}"/>
              </a:ext>
            </a:extLst>
          </p:cNvPr>
          <p:cNvPicPr>
            <a:picLocks noGrp="1" noChangeAspect="1"/>
          </p:cNvPicPr>
          <p:nvPr>
            <p:ph idx="1"/>
          </p:nvPr>
        </p:nvPicPr>
        <p:blipFill>
          <a:blip r:embed="rId2"/>
          <a:stretch>
            <a:fillRect/>
          </a:stretch>
        </p:blipFill>
        <p:spPr>
          <a:xfrm>
            <a:off x="2925615" y="2084721"/>
            <a:ext cx="5708246" cy="2386497"/>
          </a:xfrm>
        </p:spPr>
      </p:pic>
      <p:sp>
        <p:nvSpPr>
          <p:cNvPr id="4" name="Date Placeholder 3">
            <a:extLst>
              <a:ext uri="{FF2B5EF4-FFF2-40B4-BE49-F238E27FC236}">
                <a16:creationId xmlns:a16="http://schemas.microsoft.com/office/drawing/2014/main" id="{534A9D9D-C989-CC70-B35F-ABEE735BD073}"/>
              </a:ext>
            </a:extLst>
          </p:cNvPr>
          <p:cNvSpPr>
            <a:spLocks noGrp="1"/>
          </p:cNvSpPr>
          <p:nvPr>
            <p:ph type="dt" sz="half" idx="10"/>
          </p:nvPr>
        </p:nvSpPr>
        <p:spPr/>
        <p:txBody>
          <a:bodyPr/>
          <a:lstStyle/>
          <a:p>
            <a:fld id="{CFC4633F-8E0A-4500-AB07-D2462A88D998}" type="datetime1">
              <a:rPr lang="en-IN" smtClean="0"/>
              <a:t>09-03-2023</a:t>
            </a:fld>
            <a:endParaRPr lang="en-IN"/>
          </a:p>
        </p:txBody>
      </p:sp>
      <p:sp>
        <p:nvSpPr>
          <p:cNvPr id="5" name="Footer Placeholder 4">
            <a:extLst>
              <a:ext uri="{FF2B5EF4-FFF2-40B4-BE49-F238E27FC236}">
                <a16:creationId xmlns:a16="http://schemas.microsoft.com/office/drawing/2014/main" id="{4386CD4E-F6BB-F421-649D-5F306CAF73EB}"/>
              </a:ext>
            </a:extLst>
          </p:cNvPr>
          <p:cNvSpPr>
            <a:spLocks noGrp="1"/>
          </p:cNvSpPr>
          <p:nvPr>
            <p:ph type="ftr" sz="quarter" idx="11"/>
          </p:nvPr>
        </p:nvSpPr>
        <p:spPr/>
        <p:txBody>
          <a:bodyPr/>
          <a:lstStyle/>
          <a:p>
            <a:r>
              <a:rPr lang="en-US"/>
              <a:t>Vardhaman College of Engineering(Autonomous), Hyderabad</a:t>
            </a:r>
            <a:endParaRPr lang="en-IN"/>
          </a:p>
        </p:txBody>
      </p:sp>
    </p:spTree>
    <p:extLst>
      <p:ext uri="{BB962C8B-B14F-4D97-AF65-F5344CB8AC3E}">
        <p14:creationId xmlns:p14="http://schemas.microsoft.com/office/powerpoint/2010/main" val="41035842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10B8AE-44C9-549A-4044-5C2B0AA0B91C}"/>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6701FE24-7E50-CC58-0CE5-5C386DD15CE2}"/>
              </a:ext>
            </a:extLst>
          </p:cNvPr>
          <p:cNvPicPr>
            <a:picLocks noGrp="1" noChangeAspect="1"/>
          </p:cNvPicPr>
          <p:nvPr>
            <p:ph idx="1"/>
          </p:nvPr>
        </p:nvPicPr>
        <p:blipFill>
          <a:blip r:embed="rId2"/>
          <a:stretch>
            <a:fillRect/>
          </a:stretch>
        </p:blipFill>
        <p:spPr>
          <a:xfrm>
            <a:off x="2181115" y="1975828"/>
            <a:ext cx="7417032" cy="3683826"/>
          </a:xfrm>
        </p:spPr>
      </p:pic>
      <p:sp>
        <p:nvSpPr>
          <p:cNvPr id="6" name="Date Placeholder 5">
            <a:extLst>
              <a:ext uri="{FF2B5EF4-FFF2-40B4-BE49-F238E27FC236}">
                <a16:creationId xmlns:a16="http://schemas.microsoft.com/office/drawing/2014/main" id="{96047B3F-E046-767B-360D-06E2720B52E7}"/>
              </a:ext>
            </a:extLst>
          </p:cNvPr>
          <p:cNvSpPr>
            <a:spLocks noGrp="1"/>
          </p:cNvSpPr>
          <p:nvPr>
            <p:ph type="dt" sz="half" idx="10"/>
          </p:nvPr>
        </p:nvSpPr>
        <p:spPr/>
        <p:txBody>
          <a:bodyPr/>
          <a:lstStyle/>
          <a:p>
            <a:fld id="{344FD74C-31F7-4EB4-9D4E-866634D74C6B}" type="datetime1">
              <a:rPr lang="en-IN" smtClean="0"/>
              <a:t>09-03-2023</a:t>
            </a:fld>
            <a:endParaRPr lang="en-IN"/>
          </a:p>
        </p:txBody>
      </p:sp>
      <p:sp>
        <p:nvSpPr>
          <p:cNvPr id="7" name="Footer Placeholder 6">
            <a:extLst>
              <a:ext uri="{FF2B5EF4-FFF2-40B4-BE49-F238E27FC236}">
                <a16:creationId xmlns:a16="http://schemas.microsoft.com/office/drawing/2014/main" id="{69AF7C66-F12F-E482-38DB-F9BBCBF4B1CB}"/>
              </a:ext>
            </a:extLst>
          </p:cNvPr>
          <p:cNvSpPr>
            <a:spLocks noGrp="1"/>
          </p:cNvSpPr>
          <p:nvPr>
            <p:ph type="ftr" sz="quarter" idx="11"/>
          </p:nvPr>
        </p:nvSpPr>
        <p:spPr/>
        <p:txBody>
          <a:bodyPr/>
          <a:lstStyle/>
          <a:p>
            <a:r>
              <a:rPr lang="en-US"/>
              <a:t>Vardhaman College of Engineering(Autonomous), Hyderabad</a:t>
            </a:r>
            <a:endParaRPr lang="en-IN"/>
          </a:p>
        </p:txBody>
      </p:sp>
    </p:spTree>
    <p:extLst>
      <p:ext uri="{BB962C8B-B14F-4D97-AF65-F5344CB8AC3E}">
        <p14:creationId xmlns:p14="http://schemas.microsoft.com/office/powerpoint/2010/main" val="18797076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EAD7B0-6A66-8884-DA93-3E16B3C612DA}"/>
              </a:ext>
            </a:extLst>
          </p:cNvPr>
          <p:cNvSpPr>
            <a:spLocks noGrp="1"/>
          </p:cNvSpPr>
          <p:nvPr>
            <p:ph type="title"/>
          </p:nvPr>
        </p:nvSpPr>
        <p:spPr/>
        <p:txBody>
          <a:bodyPr/>
          <a:lstStyle/>
          <a:p>
            <a:r>
              <a:rPr lang="en-US" b="0" i="0" dirty="0">
                <a:solidFill>
                  <a:srgbClr val="FF0000"/>
                </a:solidFill>
                <a:effectLst/>
                <a:latin typeface="Times New Roman" panose="02020603050405020304" pitchFamily="18" charset="0"/>
                <a:cs typeface="Times New Roman" panose="02020603050405020304" pitchFamily="18" charset="0"/>
              </a:rPr>
              <a:t>Cloud Migration</a:t>
            </a:r>
            <a:br>
              <a:rPr lang="en-US" b="0" i="0" dirty="0">
                <a:solidFill>
                  <a:srgbClr val="FF0000"/>
                </a:solidFill>
                <a:effectLst/>
                <a:latin typeface="Times New Roman" panose="02020603050405020304" pitchFamily="18" charset="0"/>
                <a:cs typeface="Times New Roman" panose="02020603050405020304" pitchFamily="18" charset="0"/>
              </a:rPr>
            </a:br>
            <a:endParaRPr lang="en-IN"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3585ABF-9F76-8AD4-4365-E8877306BDCB}"/>
              </a:ext>
            </a:extLst>
          </p:cNvPr>
          <p:cNvSpPr>
            <a:spLocks noGrp="1"/>
          </p:cNvSpPr>
          <p:nvPr>
            <p:ph idx="1"/>
          </p:nvPr>
        </p:nvSpPr>
        <p:spPr>
          <a:xfrm>
            <a:off x="385010" y="1488558"/>
            <a:ext cx="11078678" cy="4486275"/>
          </a:xfrm>
        </p:spPr>
        <p:txBody>
          <a:bodyPr>
            <a:normAutofit fontScale="85000" lnSpcReduction="10000"/>
          </a:bodyPr>
          <a:lstStyle/>
          <a:p>
            <a:pPr algn="just"/>
            <a:r>
              <a:rPr lang="en-US" sz="3200" b="0" i="0" dirty="0">
                <a:solidFill>
                  <a:srgbClr val="333333"/>
                </a:solidFill>
                <a:effectLst/>
                <a:latin typeface="Times New Roman" panose="02020603050405020304" pitchFamily="18" charset="0"/>
                <a:cs typeface="Times New Roman" panose="02020603050405020304" pitchFamily="18" charset="0"/>
              </a:rPr>
              <a:t>Cloud migration is the procedure of transferring </a:t>
            </a:r>
            <a:r>
              <a:rPr lang="en-US" sz="3200" b="1" i="0" dirty="0">
                <a:solidFill>
                  <a:srgbClr val="333333"/>
                </a:solidFill>
                <a:effectLst/>
                <a:latin typeface="Times New Roman" panose="02020603050405020304" pitchFamily="18" charset="0"/>
                <a:cs typeface="Times New Roman" panose="02020603050405020304" pitchFamily="18" charset="0"/>
              </a:rPr>
              <a:t>applications, data</a:t>
            </a:r>
            <a:r>
              <a:rPr lang="en-US" sz="3200" b="0" i="0" dirty="0">
                <a:solidFill>
                  <a:srgbClr val="333333"/>
                </a:solidFill>
                <a:effectLst/>
                <a:latin typeface="Times New Roman" panose="02020603050405020304" pitchFamily="18" charset="0"/>
                <a:cs typeface="Times New Roman" panose="02020603050405020304" pitchFamily="18" charset="0"/>
              </a:rPr>
              <a:t>, and </a:t>
            </a:r>
            <a:r>
              <a:rPr lang="en-US" sz="3200" b="1" i="0" dirty="0">
                <a:solidFill>
                  <a:srgbClr val="333333"/>
                </a:solidFill>
                <a:effectLst/>
                <a:latin typeface="Times New Roman" panose="02020603050405020304" pitchFamily="18" charset="0"/>
                <a:cs typeface="Times New Roman" panose="02020603050405020304" pitchFamily="18" charset="0"/>
              </a:rPr>
              <a:t>other types of business components</a:t>
            </a:r>
            <a:r>
              <a:rPr lang="en-US" sz="3200" b="0" i="0" dirty="0">
                <a:solidFill>
                  <a:srgbClr val="333333"/>
                </a:solidFill>
                <a:effectLst/>
                <a:latin typeface="Times New Roman" panose="02020603050405020304" pitchFamily="18" charset="0"/>
                <a:cs typeface="Times New Roman" panose="02020603050405020304" pitchFamily="18" charset="0"/>
              </a:rPr>
              <a:t> to any cloud computing platform. There are several parts of cloud migration an organization can perform. The most used model is the </a:t>
            </a:r>
            <a:r>
              <a:rPr lang="en-US" sz="3200" b="1" i="0" dirty="0">
                <a:solidFill>
                  <a:srgbClr val="333333"/>
                </a:solidFill>
                <a:effectLst/>
                <a:latin typeface="Times New Roman" panose="02020603050405020304" pitchFamily="18" charset="0"/>
                <a:cs typeface="Times New Roman" panose="02020603050405020304" pitchFamily="18" charset="0"/>
              </a:rPr>
              <a:t>applications</a:t>
            </a:r>
            <a:r>
              <a:rPr lang="en-US" sz="3200" b="0" i="0" dirty="0">
                <a:solidFill>
                  <a:srgbClr val="333333"/>
                </a:solidFill>
                <a:effectLst/>
                <a:latin typeface="Times New Roman" panose="02020603050405020304" pitchFamily="18" charset="0"/>
                <a:cs typeface="Times New Roman" panose="02020603050405020304" pitchFamily="18" charset="0"/>
              </a:rPr>
              <a:t> and </a:t>
            </a:r>
            <a:r>
              <a:rPr lang="en-US" sz="3200" b="1" i="0" dirty="0">
                <a:solidFill>
                  <a:srgbClr val="333333"/>
                </a:solidFill>
                <a:effectLst/>
                <a:latin typeface="Times New Roman" panose="02020603050405020304" pitchFamily="18" charset="0"/>
                <a:cs typeface="Times New Roman" panose="02020603050405020304" pitchFamily="18" charset="0"/>
              </a:rPr>
              <a:t>data transfer</a:t>
            </a:r>
            <a:r>
              <a:rPr lang="en-US" sz="3200" b="0" i="0" dirty="0">
                <a:solidFill>
                  <a:srgbClr val="333333"/>
                </a:solidFill>
                <a:effectLst/>
                <a:latin typeface="Times New Roman" panose="02020603050405020304" pitchFamily="18" charset="0"/>
                <a:cs typeface="Times New Roman" panose="02020603050405020304" pitchFamily="18" charset="0"/>
              </a:rPr>
              <a:t> through an on-premises and local data center to any public cloud.</a:t>
            </a:r>
          </a:p>
          <a:p>
            <a:pPr algn="just"/>
            <a:endParaRPr lang="en-US" sz="3200" b="0" i="0" dirty="0">
              <a:solidFill>
                <a:srgbClr val="333333"/>
              </a:solidFill>
              <a:effectLst/>
              <a:latin typeface="Times New Roman" panose="02020603050405020304" pitchFamily="18" charset="0"/>
              <a:cs typeface="Times New Roman" panose="02020603050405020304" pitchFamily="18" charset="0"/>
            </a:endParaRPr>
          </a:p>
          <a:p>
            <a:pPr algn="just"/>
            <a:r>
              <a:rPr lang="en-US" sz="3200" b="0" i="0" dirty="0">
                <a:solidFill>
                  <a:srgbClr val="333333"/>
                </a:solidFill>
                <a:effectLst/>
                <a:latin typeface="Times New Roman" panose="02020603050405020304" pitchFamily="18" charset="0"/>
                <a:cs typeface="Times New Roman" panose="02020603050405020304" pitchFamily="18" charset="0"/>
              </a:rPr>
              <a:t>But, a cloud migration can also entail transferring applications and data from a single cloud environment or facilitate them to another- a model called </a:t>
            </a:r>
            <a:r>
              <a:rPr lang="en-US" sz="3200" b="1" i="0" dirty="0">
                <a:solidFill>
                  <a:srgbClr val="333333"/>
                </a:solidFill>
                <a:effectLst/>
                <a:latin typeface="Times New Roman" panose="02020603050405020304" pitchFamily="18" charset="0"/>
                <a:cs typeface="Times New Roman" panose="02020603050405020304" pitchFamily="18" charset="0"/>
              </a:rPr>
              <a:t>cloud-to-cloud migration</a:t>
            </a:r>
            <a:r>
              <a:rPr lang="en-US" sz="3200" b="0" i="0" dirty="0">
                <a:solidFill>
                  <a:srgbClr val="333333"/>
                </a:solidFill>
                <a:effectLst/>
                <a:latin typeface="Times New Roman" panose="02020603050405020304" pitchFamily="18" charset="0"/>
                <a:cs typeface="Times New Roman" panose="02020603050405020304" pitchFamily="18" charset="0"/>
              </a:rPr>
              <a:t>. The other type of cloud migration is reverse cloud migration, cloud exit, and cloud repatriation where applications or data are transferred and back to the local data center.</a:t>
            </a:r>
          </a:p>
          <a:p>
            <a:endParaRPr lang="en-IN" sz="32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C61A3A9B-196A-AA78-4AFE-85D34D27BCDA}"/>
              </a:ext>
            </a:extLst>
          </p:cNvPr>
          <p:cNvSpPr>
            <a:spLocks noGrp="1"/>
          </p:cNvSpPr>
          <p:nvPr>
            <p:ph type="dt" sz="half" idx="10"/>
          </p:nvPr>
        </p:nvSpPr>
        <p:spPr/>
        <p:txBody>
          <a:bodyPr/>
          <a:lstStyle/>
          <a:p>
            <a:fld id="{CFC4633F-8E0A-4500-AB07-D2462A88D998}" type="datetime1">
              <a:rPr lang="en-IN" smtClean="0"/>
              <a:t>09-03-2023</a:t>
            </a:fld>
            <a:endParaRPr lang="en-IN"/>
          </a:p>
        </p:txBody>
      </p:sp>
      <p:sp>
        <p:nvSpPr>
          <p:cNvPr id="5" name="Footer Placeholder 4">
            <a:extLst>
              <a:ext uri="{FF2B5EF4-FFF2-40B4-BE49-F238E27FC236}">
                <a16:creationId xmlns:a16="http://schemas.microsoft.com/office/drawing/2014/main" id="{3E0E8A17-4CA6-E43D-DDBB-9BD4FBFD98F0}"/>
              </a:ext>
            </a:extLst>
          </p:cNvPr>
          <p:cNvSpPr>
            <a:spLocks noGrp="1"/>
          </p:cNvSpPr>
          <p:nvPr>
            <p:ph type="ftr" sz="quarter" idx="11"/>
          </p:nvPr>
        </p:nvSpPr>
        <p:spPr/>
        <p:txBody>
          <a:bodyPr/>
          <a:lstStyle/>
          <a:p>
            <a:r>
              <a:rPr lang="en-US"/>
              <a:t>Vardhaman College of Engineering(Autonomous), Hyderabad</a:t>
            </a:r>
            <a:endParaRPr lang="en-IN"/>
          </a:p>
        </p:txBody>
      </p:sp>
    </p:spTree>
    <p:extLst>
      <p:ext uri="{BB962C8B-B14F-4D97-AF65-F5344CB8AC3E}">
        <p14:creationId xmlns:p14="http://schemas.microsoft.com/office/powerpoint/2010/main" val="31387763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E16C3-53F9-6CB5-3EB7-0910D72FC055}"/>
              </a:ext>
            </a:extLst>
          </p:cNvPr>
          <p:cNvSpPr>
            <a:spLocks noGrp="1"/>
          </p:cNvSpPr>
          <p:nvPr>
            <p:ph type="title"/>
          </p:nvPr>
        </p:nvSpPr>
        <p:spPr/>
        <p:txBody>
          <a:bodyPr/>
          <a:lstStyle/>
          <a:p>
            <a:r>
              <a:rPr lang="en-IN" b="0" i="0" dirty="0">
                <a:solidFill>
                  <a:srgbClr val="FF0000"/>
                </a:solidFill>
                <a:effectLst/>
                <a:latin typeface="erdana"/>
              </a:rPr>
              <a:t>Pros of Cloud Migration</a:t>
            </a:r>
            <a:br>
              <a:rPr lang="en-IN" b="0" i="0" dirty="0">
                <a:solidFill>
                  <a:srgbClr val="FF0000"/>
                </a:solidFill>
                <a:effectLst/>
                <a:latin typeface="erdana"/>
              </a:rPr>
            </a:br>
            <a:endParaRPr lang="en-IN" dirty="0">
              <a:solidFill>
                <a:srgbClr val="FF0000"/>
              </a:solidFill>
            </a:endParaRPr>
          </a:p>
        </p:txBody>
      </p:sp>
      <p:pic>
        <p:nvPicPr>
          <p:cNvPr id="7" name="Content Placeholder 6">
            <a:extLst>
              <a:ext uri="{FF2B5EF4-FFF2-40B4-BE49-F238E27FC236}">
                <a16:creationId xmlns:a16="http://schemas.microsoft.com/office/drawing/2014/main" id="{2CF0B525-963D-5402-B496-8B81DFA1DCF8}"/>
              </a:ext>
            </a:extLst>
          </p:cNvPr>
          <p:cNvPicPr>
            <a:picLocks noGrp="1" noChangeAspect="1"/>
          </p:cNvPicPr>
          <p:nvPr>
            <p:ph idx="1"/>
          </p:nvPr>
        </p:nvPicPr>
        <p:blipFill>
          <a:blip r:embed="rId2"/>
          <a:stretch>
            <a:fillRect/>
          </a:stretch>
        </p:blipFill>
        <p:spPr>
          <a:xfrm>
            <a:off x="923150" y="2010728"/>
            <a:ext cx="10025913" cy="3009142"/>
          </a:xfrm>
        </p:spPr>
      </p:pic>
      <p:sp>
        <p:nvSpPr>
          <p:cNvPr id="4" name="Date Placeholder 3">
            <a:extLst>
              <a:ext uri="{FF2B5EF4-FFF2-40B4-BE49-F238E27FC236}">
                <a16:creationId xmlns:a16="http://schemas.microsoft.com/office/drawing/2014/main" id="{80DB156C-4BD9-4037-9E2E-9C9E3E327B6F}"/>
              </a:ext>
            </a:extLst>
          </p:cNvPr>
          <p:cNvSpPr>
            <a:spLocks noGrp="1"/>
          </p:cNvSpPr>
          <p:nvPr>
            <p:ph type="dt" sz="half" idx="10"/>
          </p:nvPr>
        </p:nvSpPr>
        <p:spPr/>
        <p:txBody>
          <a:bodyPr/>
          <a:lstStyle/>
          <a:p>
            <a:fld id="{CFC4633F-8E0A-4500-AB07-D2462A88D998}" type="datetime1">
              <a:rPr lang="en-IN" smtClean="0"/>
              <a:t>09-03-2023</a:t>
            </a:fld>
            <a:endParaRPr lang="en-IN"/>
          </a:p>
        </p:txBody>
      </p:sp>
      <p:sp>
        <p:nvSpPr>
          <p:cNvPr id="5" name="Footer Placeholder 4">
            <a:extLst>
              <a:ext uri="{FF2B5EF4-FFF2-40B4-BE49-F238E27FC236}">
                <a16:creationId xmlns:a16="http://schemas.microsoft.com/office/drawing/2014/main" id="{20C04BB3-742E-6A35-96AE-CD53279CF721}"/>
              </a:ext>
            </a:extLst>
          </p:cNvPr>
          <p:cNvSpPr>
            <a:spLocks noGrp="1"/>
          </p:cNvSpPr>
          <p:nvPr>
            <p:ph type="ftr" sz="quarter" idx="11"/>
          </p:nvPr>
        </p:nvSpPr>
        <p:spPr/>
        <p:txBody>
          <a:bodyPr/>
          <a:lstStyle/>
          <a:p>
            <a:r>
              <a:rPr lang="en-US"/>
              <a:t>Vardhaman College of Engineering(Autonomous), Hyderabad</a:t>
            </a:r>
            <a:endParaRPr lang="en-IN"/>
          </a:p>
        </p:txBody>
      </p:sp>
    </p:spTree>
    <p:extLst>
      <p:ext uri="{BB962C8B-B14F-4D97-AF65-F5344CB8AC3E}">
        <p14:creationId xmlns:p14="http://schemas.microsoft.com/office/powerpoint/2010/main" val="14258859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F5A635D-34D3-1887-DDD2-E4E611E99E4B}"/>
              </a:ext>
            </a:extLst>
          </p:cNvPr>
          <p:cNvSpPr>
            <a:spLocks noGrp="1"/>
          </p:cNvSpPr>
          <p:nvPr>
            <p:ph idx="1"/>
          </p:nvPr>
        </p:nvSpPr>
        <p:spPr>
          <a:xfrm>
            <a:off x="673608" y="749808"/>
            <a:ext cx="10637520" cy="5202935"/>
          </a:xfrm>
        </p:spPr>
        <p:txBody>
          <a:bodyPr>
            <a:normAutofit lnSpcReduction="10000"/>
          </a:bodyPr>
          <a:lstStyle/>
          <a:p>
            <a:pPr algn="just">
              <a:buFont typeface="Arial" panose="020B0604020202020204" pitchFamily="34" charset="0"/>
              <a:buChar char="•"/>
            </a:pPr>
            <a:r>
              <a:rPr lang="en-US" b="1" i="0" dirty="0">
                <a:solidFill>
                  <a:srgbClr val="000000"/>
                </a:solidFill>
                <a:effectLst/>
                <a:latin typeface="Times New Roman" panose="02020603050405020304" pitchFamily="18" charset="0"/>
                <a:cs typeface="Times New Roman" panose="02020603050405020304" pitchFamily="18" charset="0"/>
              </a:rPr>
              <a:t>Flexibility:</a:t>
            </a:r>
            <a:r>
              <a:rPr lang="en-US" b="0" i="0" dirty="0">
                <a:solidFill>
                  <a:srgbClr val="000000"/>
                </a:solidFill>
                <a:effectLst/>
                <a:latin typeface="Times New Roman" panose="02020603050405020304" pitchFamily="18" charset="0"/>
                <a:cs typeface="Times New Roman" panose="02020603050405020304" pitchFamily="18" charset="0"/>
              </a:rPr>
              <a:t> No organization facilitating experiences a similar demand level by a similar number of users every time. If our apps face fluctuations in traffic, then cloud infrastructure permits us to scale down and up to meet the demand. Hence, we can apply only those resources we require.</a:t>
            </a:r>
          </a:p>
          <a:p>
            <a:pPr algn="just">
              <a:buFont typeface="Arial" panose="020B0604020202020204" pitchFamily="34" charset="0"/>
              <a:buChar char="•"/>
            </a:pPr>
            <a:r>
              <a:rPr lang="en-US" b="1" i="0" dirty="0">
                <a:solidFill>
                  <a:srgbClr val="000000"/>
                </a:solidFill>
                <a:effectLst/>
                <a:latin typeface="Times New Roman" panose="02020603050405020304" pitchFamily="18" charset="0"/>
                <a:cs typeface="Times New Roman" panose="02020603050405020304" pitchFamily="18" charset="0"/>
              </a:rPr>
              <a:t>Scalability:</a:t>
            </a:r>
            <a:r>
              <a:rPr lang="en-US" b="0" i="0" dirty="0">
                <a:solidFill>
                  <a:srgbClr val="000000"/>
                </a:solidFill>
                <a:effectLst/>
                <a:latin typeface="Times New Roman" panose="02020603050405020304" pitchFamily="18" charset="0"/>
                <a:cs typeface="Times New Roman" panose="02020603050405020304" pitchFamily="18" charset="0"/>
              </a:rPr>
              <a:t> The analytics grow as the organization grows with databases, and other escalates workloads. The cloud facilitates the ability to enhance existing infrastructure. Therefore, applications have space to raise without impacting work.</a:t>
            </a:r>
          </a:p>
          <a:p>
            <a:pPr algn="just">
              <a:buFont typeface="Arial" panose="020B0604020202020204" pitchFamily="34" charset="0"/>
              <a:buChar char="•"/>
            </a:pPr>
            <a:r>
              <a:rPr lang="en-US" b="1" i="0" dirty="0">
                <a:solidFill>
                  <a:srgbClr val="000000"/>
                </a:solidFill>
                <a:effectLst/>
                <a:latin typeface="Times New Roman" panose="02020603050405020304" pitchFamily="18" charset="0"/>
                <a:cs typeface="Times New Roman" panose="02020603050405020304" pitchFamily="18" charset="0"/>
              </a:rPr>
              <a:t>Agility:</a:t>
            </a:r>
            <a:r>
              <a:rPr lang="en-US" b="0" i="0" dirty="0">
                <a:solidFill>
                  <a:srgbClr val="000000"/>
                </a:solidFill>
                <a:effectLst/>
                <a:latin typeface="Times New Roman" panose="02020603050405020304" pitchFamily="18" charset="0"/>
                <a:cs typeface="Times New Roman" panose="02020603050405020304" pitchFamily="18" charset="0"/>
              </a:rPr>
              <a:t> The part of the development is remaining elastic enough for responding to rapid modifications within the technology resources. Cloud adoption offers this by decreasing the time drastically it takes for procuring new storage and inventory.</a:t>
            </a:r>
          </a:p>
          <a:p>
            <a:endParaRPr lang="en-IN"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7E87398B-7198-68D2-3D4A-C7E26EF315C1}"/>
              </a:ext>
            </a:extLst>
          </p:cNvPr>
          <p:cNvSpPr>
            <a:spLocks noGrp="1"/>
          </p:cNvSpPr>
          <p:nvPr>
            <p:ph type="dt" sz="half" idx="10"/>
          </p:nvPr>
        </p:nvSpPr>
        <p:spPr/>
        <p:txBody>
          <a:bodyPr/>
          <a:lstStyle/>
          <a:p>
            <a:fld id="{CFC4633F-8E0A-4500-AB07-D2462A88D998}" type="datetime1">
              <a:rPr lang="en-IN" smtClean="0"/>
              <a:t>09-03-2023</a:t>
            </a:fld>
            <a:endParaRPr lang="en-IN"/>
          </a:p>
        </p:txBody>
      </p:sp>
      <p:sp>
        <p:nvSpPr>
          <p:cNvPr id="5" name="Footer Placeholder 4">
            <a:extLst>
              <a:ext uri="{FF2B5EF4-FFF2-40B4-BE49-F238E27FC236}">
                <a16:creationId xmlns:a16="http://schemas.microsoft.com/office/drawing/2014/main" id="{37D75E50-9159-35F5-315C-78E8C40EE9C4}"/>
              </a:ext>
            </a:extLst>
          </p:cNvPr>
          <p:cNvSpPr>
            <a:spLocks noGrp="1"/>
          </p:cNvSpPr>
          <p:nvPr>
            <p:ph type="ftr" sz="quarter" idx="11"/>
          </p:nvPr>
        </p:nvSpPr>
        <p:spPr/>
        <p:txBody>
          <a:bodyPr/>
          <a:lstStyle/>
          <a:p>
            <a:r>
              <a:rPr lang="en-US"/>
              <a:t>Vardhaman College of Engineering(Autonomous), Hyderabad</a:t>
            </a:r>
            <a:endParaRPr lang="en-IN"/>
          </a:p>
        </p:txBody>
      </p:sp>
    </p:spTree>
    <p:extLst>
      <p:ext uri="{BB962C8B-B14F-4D97-AF65-F5344CB8AC3E}">
        <p14:creationId xmlns:p14="http://schemas.microsoft.com/office/powerpoint/2010/main" val="4717783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3585ABF-9F76-8AD4-4365-E8877306BDCB}"/>
              </a:ext>
            </a:extLst>
          </p:cNvPr>
          <p:cNvSpPr>
            <a:spLocks noGrp="1"/>
          </p:cNvSpPr>
          <p:nvPr>
            <p:ph idx="1"/>
          </p:nvPr>
        </p:nvSpPr>
        <p:spPr>
          <a:xfrm>
            <a:off x="627888" y="685800"/>
            <a:ext cx="10664952" cy="5184648"/>
          </a:xfrm>
        </p:spPr>
        <p:txBody>
          <a:bodyPr>
            <a:normAutofit lnSpcReduction="10000"/>
          </a:bodyPr>
          <a:lstStyle/>
          <a:p>
            <a:pPr algn="just">
              <a:buFont typeface="Arial" panose="020B0604020202020204" pitchFamily="34" charset="0"/>
              <a:buChar char="•"/>
            </a:pPr>
            <a:r>
              <a:rPr lang="en-US" b="1" i="0" dirty="0">
                <a:solidFill>
                  <a:srgbClr val="000000"/>
                </a:solidFill>
                <a:effectLst/>
                <a:latin typeface="inter-bold"/>
              </a:rPr>
              <a:t>Productivity:</a:t>
            </a:r>
            <a:r>
              <a:rPr lang="en-US" b="0" i="0" dirty="0">
                <a:solidFill>
                  <a:srgbClr val="000000"/>
                </a:solidFill>
                <a:effectLst/>
                <a:latin typeface="inter-regular"/>
              </a:rPr>
              <a:t> Our cloud provider could handle the complexities of our infrastructure so we can concentrate on productivity. Furthermore, the remote accessibility and simplicity of most of the cloud solutions define that our team can concentrate on what matters such as growing our business.</a:t>
            </a:r>
          </a:p>
          <a:p>
            <a:pPr algn="just">
              <a:buFont typeface="Arial" panose="020B0604020202020204" pitchFamily="34" charset="0"/>
              <a:buChar char="•"/>
            </a:pPr>
            <a:r>
              <a:rPr lang="en-US" b="1" i="0" dirty="0">
                <a:solidFill>
                  <a:srgbClr val="000000"/>
                </a:solidFill>
                <a:effectLst/>
                <a:latin typeface="inter-bold"/>
              </a:rPr>
              <a:t>Security:</a:t>
            </a:r>
            <a:r>
              <a:rPr lang="en-US" b="0" i="0" dirty="0">
                <a:solidFill>
                  <a:srgbClr val="000000"/>
                </a:solidFill>
                <a:effectLst/>
                <a:latin typeface="inter-regular"/>
              </a:rPr>
              <a:t> The cloud facilitates security than various others data centers by centrally storing data. Also, most of the cloud providers give some built-in aspects including cross-enterprise visibility, periodic updates, and security analytics.</a:t>
            </a:r>
          </a:p>
          <a:p>
            <a:pPr algn="just">
              <a:buFont typeface="Arial" panose="020B0604020202020204" pitchFamily="34" charset="0"/>
              <a:buChar char="•"/>
            </a:pPr>
            <a:r>
              <a:rPr lang="en-US" b="1" i="0" dirty="0">
                <a:solidFill>
                  <a:srgbClr val="000000"/>
                </a:solidFill>
                <a:effectLst/>
                <a:latin typeface="inter-bold"/>
              </a:rPr>
              <a:t>Profitability:</a:t>
            </a:r>
            <a:r>
              <a:rPr lang="en-US" b="0" i="0" dirty="0">
                <a:solidFill>
                  <a:srgbClr val="000000"/>
                </a:solidFill>
                <a:effectLst/>
                <a:latin typeface="inter-regular"/>
              </a:rPr>
              <a:t> The cloud pursues a pay-per-use technique. There is no requirement to pay for extra charges or to invest continually in training on, maintaining, making, and updating space for various physical servers.</a:t>
            </a:r>
          </a:p>
          <a:p>
            <a:endParaRPr lang="en-IN" dirty="0"/>
          </a:p>
        </p:txBody>
      </p:sp>
      <p:sp>
        <p:nvSpPr>
          <p:cNvPr id="4" name="Date Placeholder 3">
            <a:extLst>
              <a:ext uri="{FF2B5EF4-FFF2-40B4-BE49-F238E27FC236}">
                <a16:creationId xmlns:a16="http://schemas.microsoft.com/office/drawing/2014/main" id="{C61A3A9B-196A-AA78-4AFE-85D34D27BCDA}"/>
              </a:ext>
            </a:extLst>
          </p:cNvPr>
          <p:cNvSpPr>
            <a:spLocks noGrp="1"/>
          </p:cNvSpPr>
          <p:nvPr>
            <p:ph type="dt" sz="half" idx="10"/>
          </p:nvPr>
        </p:nvSpPr>
        <p:spPr/>
        <p:txBody>
          <a:bodyPr/>
          <a:lstStyle/>
          <a:p>
            <a:fld id="{CFC4633F-8E0A-4500-AB07-D2462A88D998}" type="datetime1">
              <a:rPr lang="en-IN" smtClean="0"/>
              <a:t>09-03-2023</a:t>
            </a:fld>
            <a:endParaRPr lang="en-IN"/>
          </a:p>
        </p:txBody>
      </p:sp>
      <p:sp>
        <p:nvSpPr>
          <p:cNvPr id="5" name="Footer Placeholder 4">
            <a:extLst>
              <a:ext uri="{FF2B5EF4-FFF2-40B4-BE49-F238E27FC236}">
                <a16:creationId xmlns:a16="http://schemas.microsoft.com/office/drawing/2014/main" id="{3E0E8A17-4CA6-E43D-DDBB-9BD4FBFD98F0}"/>
              </a:ext>
            </a:extLst>
          </p:cNvPr>
          <p:cNvSpPr>
            <a:spLocks noGrp="1"/>
          </p:cNvSpPr>
          <p:nvPr>
            <p:ph type="ftr" sz="quarter" idx="11"/>
          </p:nvPr>
        </p:nvSpPr>
        <p:spPr/>
        <p:txBody>
          <a:bodyPr/>
          <a:lstStyle/>
          <a:p>
            <a:r>
              <a:rPr lang="en-US"/>
              <a:t>Vardhaman College of Engineering(Autonomous), Hyderabad</a:t>
            </a:r>
            <a:endParaRPr lang="en-IN"/>
          </a:p>
        </p:txBody>
      </p:sp>
    </p:spTree>
    <p:extLst>
      <p:ext uri="{BB962C8B-B14F-4D97-AF65-F5344CB8AC3E}">
        <p14:creationId xmlns:p14="http://schemas.microsoft.com/office/powerpoint/2010/main" val="35498289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22C3E-C785-6184-C810-E4B12F5469CA}"/>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FB567E1E-8AEE-6593-1A53-31BCC6E26938}"/>
              </a:ext>
            </a:extLst>
          </p:cNvPr>
          <p:cNvSpPr>
            <a:spLocks noGrp="1"/>
          </p:cNvSpPr>
          <p:nvPr>
            <p:ph idx="1"/>
          </p:nvPr>
        </p:nvSpPr>
        <p:spPr/>
        <p:txBody>
          <a:bodyPr/>
          <a:lstStyle/>
          <a:p>
            <a:endParaRPr lang="en-IN"/>
          </a:p>
        </p:txBody>
      </p:sp>
      <p:sp>
        <p:nvSpPr>
          <p:cNvPr id="4" name="Date Placeholder 3">
            <a:extLst>
              <a:ext uri="{FF2B5EF4-FFF2-40B4-BE49-F238E27FC236}">
                <a16:creationId xmlns:a16="http://schemas.microsoft.com/office/drawing/2014/main" id="{13D6588A-DA85-0E1A-0341-42CD8DFEB622}"/>
              </a:ext>
            </a:extLst>
          </p:cNvPr>
          <p:cNvSpPr>
            <a:spLocks noGrp="1"/>
          </p:cNvSpPr>
          <p:nvPr>
            <p:ph type="dt" sz="half" idx="10"/>
          </p:nvPr>
        </p:nvSpPr>
        <p:spPr/>
        <p:txBody>
          <a:bodyPr/>
          <a:lstStyle/>
          <a:p>
            <a:fld id="{CFC4633F-8E0A-4500-AB07-D2462A88D998}" type="datetime1">
              <a:rPr lang="en-IN" smtClean="0"/>
              <a:t>09-03-2023</a:t>
            </a:fld>
            <a:endParaRPr lang="en-IN"/>
          </a:p>
        </p:txBody>
      </p:sp>
      <p:sp>
        <p:nvSpPr>
          <p:cNvPr id="5" name="Footer Placeholder 4">
            <a:extLst>
              <a:ext uri="{FF2B5EF4-FFF2-40B4-BE49-F238E27FC236}">
                <a16:creationId xmlns:a16="http://schemas.microsoft.com/office/drawing/2014/main" id="{1A290197-5084-E246-202C-5949A3FC654A}"/>
              </a:ext>
            </a:extLst>
          </p:cNvPr>
          <p:cNvSpPr>
            <a:spLocks noGrp="1"/>
          </p:cNvSpPr>
          <p:nvPr>
            <p:ph type="ftr" sz="quarter" idx="11"/>
          </p:nvPr>
        </p:nvSpPr>
        <p:spPr/>
        <p:txBody>
          <a:bodyPr/>
          <a:lstStyle/>
          <a:p>
            <a:r>
              <a:rPr lang="en-US"/>
              <a:t>Vardhaman College of Engineering(Autonomous), Hyderabad</a:t>
            </a:r>
            <a:endParaRPr lang="en-IN"/>
          </a:p>
        </p:txBody>
      </p:sp>
    </p:spTree>
    <p:extLst>
      <p:ext uri="{BB962C8B-B14F-4D97-AF65-F5344CB8AC3E}">
        <p14:creationId xmlns:p14="http://schemas.microsoft.com/office/powerpoint/2010/main" val="9115139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EAD7B0-6A66-8884-DA93-3E16B3C612DA}"/>
              </a:ext>
            </a:extLst>
          </p:cNvPr>
          <p:cNvSpPr>
            <a:spLocks noGrp="1"/>
          </p:cNvSpPr>
          <p:nvPr>
            <p:ph type="title"/>
          </p:nvPr>
        </p:nvSpPr>
        <p:spPr>
          <a:xfrm>
            <a:off x="838200" y="730885"/>
            <a:ext cx="10515600" cy="1325563"/>
          </a:xfrm>
        </p:spPr>
        <p:txBody>
          <a:bodyPr>
            <a:normAutofit fontScale="90000"/>
          </a:bodyPr>
          <a:lstStyle/>
          <a:p>
            <a:r>
              <a:rPr lang="en-US" dirty="0">
                <a:solidFill>
                  <a:srgbClr val="FF0000"/>
                </a:solidFill>
                <a:highlight>
                  <a:srgbClr val="FFFF00"/>
                </a:highlight>
              </a:rPr>
              <a:t>The Seven-Step Model of Migration into a Cloud</a:t>
            </a:r>
            <a:br>
              <a:rPr lang="en-US" dirty="0"/>
            </a:br>
            <a:br>
              <a:rPr lang="en-US" dirty="0"/>
            </a:br>
            <a:r>
              <a:rPr lang="en-US" sz="4000" b="1" i="0" cap="all" dirty="0">
                <a:solidFill>
                  <a:srgbClr val="FF0000"/>
                </a:solidFill>
                <a:effectLst/>
                <a:latin typeface="Oswald" panose="00000500000000000000" pitchFamily="2" charset="0"/>
              </a:rPr>
              <a:t>1. ASSESSMENT</a:t>
            </a:r>
            <a:br>
              <a:rPr lang="en-US" sz="4000" b="1" i="0" cap="all" dirty="0">
                <a:solidFill>
                  <a:srgbClr val="FF0000"/>
                </a:solidFill>
                <a:effectLst/>
                <a:latin typeface="Oswald" panose="00000500000000000000" pitchFamily="2" charset="0"/>
              </a:rPr>
            </a:br>
            <a:endParaRPr lang="en-IN" dirty="0">
              <a:solidFill>
                <a:srgbClr val="FF0000"/>
              </a:solidFill>
            </a:endParaRPr>
          </a:p>
        </p:txBody>
      </p:sp>
      <p:sp>
        <p:nvSpPr>
          <p:cNvPr id="3" name="Content Placeholder 2">
            <a:extLst>
              <a:ext uri="{FF2B5EF4-FFF2-40B4-BE49-F238E27FC236}">
                <a16:creationId xmlns:a16="http://schemas.microsoft.com/office/drawing/2014/main" id="{53585ABF-9F76-8AD4-4365-E8877306BDCB}"/>
              </a:ext>
            </a:extLst>
          </p:cNvPr>
          <p:cNvSpPr>
            <a:spLocks noGrp="1"/>
          </p:cNvSpPr>
          <p:nvPr>
            <p:ph idx="1"/>
          </p:nvPr>
        </p:nvSpPr>
        <p:spPr>
          <a:xfrm>
            <a:off x="838200" y="2584577"/>
            <a:ext cx="10515600" cy="4351338"/>
          </a:xfrm>
        </p:spPr>
        <p:txBody>
          <a:bodyPr/>
          <a:lstStyle/>
          <a:p>
            <a:pPr algn="just"/>
            <a:r>
              <a:rPr lang="en-US" b="0" i="0" dirty="0">
                <a:solidFill>
                  <a:srgbClr val="020202"/>
                </a:solidFill>
                <a:effectLst/>
                <a:latin typeface="Helvetica" panose="020B0604020202020204" pitchFamily="34" charset="0"/>
              </a:rPr>
              <a:t>Migration starts with an assessment of the issues relating to migration, at the application, code, design, and architecture levels. </a:t>
            </a:r>
          </a:p>
          <a:p>
            <a:pPr algn="just"/>
            <a:endParaRPr lang="en-US" dirty="0">
              <a:solidFill>
                <a:srgbClr val="020202"/>
              </a:solidFill>
              <a:latin typeface="Helvetica" panose="020B0604020202020204" pitchFamily="34" charset="0"/>
            </a:endParaRPr>
          </a:p>
          <a:p>
            <a:pPr algn="just"/>
            <a:r>
              <a:rPr lang="en-US" b="0" i="0" dirty="0">
                <a:solidFill>
                  <a:srgbClr val="020202"/>
                </a:solidFill>
                <a:effectLst/>
                <a:latin typeface="Helvetica" panose="020B0604020202020204" pitchFamily="34" charset="0"/>
              </a:rPr>
              <a:t>Moreover, assessments are also required for tools being used, functionality, test cases, and configuration of the application. The proof of concepts for migration and the corresponding pricing details will help to assess these issues properly.</a:t>
            </a:r>
          </a:p>
          <a:p>
            <a:pPr algn="just"/>
            <a:endParaRPr lang="en-IN" dirty="0"/>
          </a:p>
        </p:txBody>
      </p:sp>
      <p:sp>
        <p:nvSpPr>
          <p:cNvPr id="4" name="Date Placeholder 3">
            <a:extLst>
              <a:ext uri="{FF2B5EF4-FFF2-40B4-BE49-F238E27FC236}">
                <a16:creationId xmlns:a16="http://schemas.microsoft.com/office/drawing/2014/main" id="{C61A3A9B-196A-AA78-4AFE-85D34D27BCDA}"/>
              </a:ext>
            </a:extLst>
          </p:cNvPr>
          <p:cNvSpPr>
            <a:spLocks noGrp="1"/>
          </p:cNvSpPr>
          <p:nvPr>
            <p:ph type="dt" sz="half" idx="10"/>
          </p:nvPr>
        </p:nvSpPr>
        <p:spPr/>
        <p:txBody>
          <a:bodyPr/>
          <a:lstStyle/>
          <a:p>
            <a:fld id="{CFC4633F-8E0A-4500-AB07-D2462A88D998}" type="datetime1">
              <a:rPr lang="en-IN" smtClean="0"/>
              <a:t>09-03-2023</a:t>
            </a:fld>
            <a:endParaRPr lang="en-IN"/>
          </a:p>
        </p:txBody>
      </p:sp>
      <p:sp>
        <p:nvSpPr>
          <p:cNvPr id="5" name="Footer Placeholder 4">
            <a:extLst>
              <a:ext uri="{FF2B5EF4-FFF2-40B4-BE49-F238E27FC236}">
                <a16:creationId xmlns:a16="http://schemas.microsoft.com/office/drawing/2014/main" id="{3E0E8A17-4CA6-E43D-DDBB-9BD4FBFD98F0}"/>
              </a:ext>
            </a:extLst>
          </p:cNvPr>
          <p:cNvSpPr>
            <a:spLocks noGrp="1"/>
          </p:cNvSpPr>
          <p:nvPr>
            <p:ph type="ftr" sz="quarter" idx="11"/>
          </p:nvPr>
        </p:nvSpPr>
        <p:spPr/>
        <p:txBody>
          <a:bodyPr/>
          <a:lstStyle/>
          <a:p>
            <a:r>
              <a:rPr lang="en-US"/>
              <a:t>Vardhaman College of Engineering(Autonomous), Hyderabad</a:t>
            </a:r>
            <a:endParaRPr lang="en-IN"/>
          </a:p>
        </p:txBody>
      </p:sp>
    </p:spTree>
    <p:extLst>
      <p:ext uri="{BB962C8B-B14F-4D97-AF65-F5344CB8AC3E}">
        <p14:creationId xmlns:p14="http://schemas.microsoft.com/office/powerpoint/2010/main" val="24995002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E16C3-53F9-6CB5-3EB7-0910D72FC055}"/>
              </a:ext>
            </a:extLst>
          </p:cNvPr>
          <p:cNvSpPr>
            <a:spLocks noGrp="1"/>
          </p:cNvSpPr>
          <p:nvPr>
            <p:ph type="title"/>
          </p:nvPr>
        </p:nvSpPr>
        <p:spPr/>
        <p:txBody>
          <a:bodyPr/>
          <a:lstStyle/>
          <a:p>
            <a:r>
              <a:rPr lang="en-US" b="1" i="0" cap="all" dirty="0">
                <a:solidFill>
                  <a:srgbClr val="FF0000"/>
                </a:solidFill>
                <a:effectLst/>
                <a:latin typeface="Oswald" panose="00000500000000000000" pitchFamily="2" charset="0"/>
              </a:rPr>
              <a:t>2. ISOLATE</a:t>
            </a:r>
            <a:br>
              <a:rPr lang="en-US" b="1" i="0" cap="all" dirty="0">
                <a:solidFill>
                  <a:srgbClr val="FF0000"/>
                </a:solidFill>
                <a:effectLst/>
                <a:latin typeface="Oswald" panose="00000500000000000000" pitchFamily="2" charset="0"/>
              </a:rPr>
            </a:br>
            <a:endParaRPr lang="en-IN" dirty="0">
              <a:solidFill>
                <a:srgbClr val="FF0000"/>
              </a:solidFill>
            </a:endParaRPr>
          </a:p>
        </p:txBody>
      </p:sp>
      <p:sp>
        <p:nvSpPr>
          <p:cNvPr id="3" name="Content Placeholder 2">
            <a:extLst>
              <a:ext uri="{FF2B5EF4-FFF2-40B4-BE49-F238E27FC236}">
                <a16:creationId xmlns:a16="http://schemas.microsoft.com/office/drawing/2014/main" id="{018FBF21-5C10-19EB-E131-6F9D04263941}"/>
              </a:ext>
            </a:extLst>
          </p:cNvPr>
          <p:cNvSpPr>
            <a:spLocks noGrp="1"/>
          </p:cNvSpPr>
          <p:nvPr>
            <p:ph idx="1"/>
          </p:nvPr>
        </p:nvSpPr>
        <p:spPr/>
        <p:txBody>
          <a:bodyPr/>
          <a:lstStyle/>
          <a:p>
            <a:pPr algn="just"/>
            <a:r>
              <a:rPr lang="en-US" b="0" i="0" dirty="0">
                <a:solidFill>
                  <a:srgbClr val="020202"/>
                </a:solidFill>
                <a:effectLst/>
                <a:latin typeface="Helvetica" panose="020B0604020202020204" pitchFamily="34" charset="0"/>
              </a:rPr>
              <a:t>The second step is the isolation of all the environmental and systemic dependencies of the enterprise application within the captive data center. </a:t>
            </a:r>
          </a:p>
          <a:p>
            <a:pPr algn="just"/>
            <a:endParaRPr lang="en-US" dirty="0">
              <a:solidFill>
                <a:srgbClr val="020202"/>
              </a:solidFill>
              <a:latin typeface="Helvetica" panose="020B0604020202020204" pitchFamily="34" charset="0"/>
            </a:endParaRPr>
          </a:p>
          <a:p>
            <a:pPr algn="just"/>
            <a:r>
              <a:rPr lang="en-US" b="0" i="0" dirty="0">
                <a:solidFill>
                  <a:srgbClr val="020202"/>
                </a:solidFill>
                <a:effectLst/>
                <a:latin typeface="Helvetica" panose="020B0604020202020204" pitchFamily="34" charset="0"/>
              </a:rPr>
              <a:t>These include library, application, and architectural dependencies. This step results in a better understanding of the complexity of the migration.</a:t>
            </a:r>
          </a:p>
          <a:p>
            <a:pPr algn="just"/>
            <a:endParaRPr lang="en-IN" dirty="0"/>
          </a:p>
        </p:txBody>
      </p:sp>
      <p:sp>
        <p:nvSpPr>
          <p:cNvPr id="4" name="Date Placeholder 3">
            <a:extLst>
              <a:ext uri="{FF2B5EF4-FFF2-40B4-BE49-F238E27FC236}">
                <a16:creationId xmlns:a16="http://schemas.microsoft.com/office/drawing/2014/main" id="{80DB156C-4BD9-4037-9E2E-9C9E3E327B6F}"/>
              </a:ext>
            </a:extLst>
          </p:cNvPr>
          <p:cNvSpPr>
            <a:spLocks noGrp="1"/>
          </p:cNvSpPr>
          <p:nvPr>
            <p:ph type="dt" sz="half" idx="10"/>
          </p:nvPr>
        </p:nvSpPr>
        <p:spPr/>
        <p:txBody>
          <a:bodyPr/>
          <a:lstStyle/>
          <a:p>
            <a:fld id="{CFC4633F-8E0A-4500-AB07-D2462A88D998}" type="datetime1">
              <a:rPr lang="en-IN" smtClean="0"/>
              <a:t>09-03-2023</a:t>
            </a:fld>
            <a:endParaRPr lang="en-IN"/>
          </a:p>
        </p:txBody>
      </p:sp>
      <p:sp>
        <p:nvSpPr>
          <p:cNvPr id="5" name="Footer Placeholder 4">
            <a:extLst>
              <a:ext uri="{FF2B5EF4-FFF2-40B4-BE49-F238E27FC236}">
                <a16:creationId xmlns:a16="http://schemas.microsoft.com/office/drawing/2014/main" id="{20C04BB3-742E-6A35-96AE-CD53279CF721}"/>
              </a:ext>
            </a:extLst>
          </p:cNvPr>
          <p:cNvSpPr>
            <a:spLocks noGrp="1"/>
          </p:cNvSpPr>
          <p:nvPr>
            <p:ph type="ftr" sz="quarter" idx="11"/>
          </p:nvPr>
        </p:nvSpPr>
        <p:spPr/>
        <p:txBody>
          <a:bodyPr/>
          <a:lstStyle/>
          <a:p>
            <a:r>
              <a:rPr lang="en-US"/>
              <a:t>Vardhaman College of Engineering(Autonomous), Hyderabad</a:t>
            </a:r>
            <a:endParaRPr lang="en-IN"/>
          </a:p>
        </p:txBody>
      </p:sp>
    </p:spTree>
    <p:extLst>
      <p:ext uri="{BB962C8B-B14F-4D97-AF65-F5344CB8AC3E}">
        <p14:creationId xmlns:p14="http://schemas.microsoft.com/office/powerpoint/2010/main" val="26496566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1211C-DA67-6BB9-C826-BF8F249D2043}"/>
              </a:ext>
            </a:extLst>
          </p:cNvPr>
          <p:cNvSpPr>
            <a:spLocks noGrp="1"/>
          </p:cNvSpPr>
          <p:nvPr>
            <p:ph type="title"/>
          </p:nvPr>
        </p:nvSpPr>
        <p:spPr/>
        <p:txBody>
          <a:bodyPr/>
          <a:lstStyle/>
          <a:p>
            <a:r>
              <a:rPr lang="en-US" b="1" i="0" cap="all" dirty="0">
                <a:solidFill>
                  <a:srgbClr val="FF0000"/>
                </a:solidFill>
                <a:effectLst/>
                <a:latin typeface="Oswald" panose="00000500000000000000" pitchFamily="2" charset="0"/>
              </a:rPr>
              <a:t>3. MAP</a:t>
            </a:r>
            <a:br>
              <a:rPr lang="en-US" b="1" i="0" cap="all" dirty="0">
                <a:solidFill>
                  <a:srgbClr val="FF0000"/>
                </a:solidFill>
                <a:effectLst/>
                <a:latin typeface="Oswald" panose="00000500000000000000" pitchFamily="2" charset="0"/>
              </a:rPr>
            </a:br>
            <a:endParaRPr lang="en-IN" dirty="0">
              <a:solidFill>
                <a:srgbClr val="FF0000"/>
              </a:solidFill>
            </a:endParaRPr>
          </a:p>
        </p:txBody>
      </p:sp>
      <p:sp>
        <p:nvSpPr>
          <p:cNvPr id="3" name="Content Placeholder 2">
            <a:extLst>
              <a:ext uri="{FF2B5EF4-FFF2-40B4-BE49-F238E27FC236}">
                <a16:creationId xmlns:a16="http://schemas.microsoft.com/office/drawing/2014/main" id="{7F5A635D-34D3-1887-DDD2-E4E611E99E4B}"/>
              </a:ext>
            </a:extLst>
          </p:cNvPr>
          <p:cNvSpPr>
            <a:spLocks noGrp="1"/>
          </p:cNvSpPr>
          <p:nvPr>
            <p:ph idx="1"/>
          </p:nvPr>
        </p:nvSpPr>
        <p:spPr/>
        <p:txBody>
          <a:bodyPr/>
          <a:lstStyle/>
          <a:p>
            <a:pPr algn="just"/>
            <a:r>
              <a:rPr lang="en-US" b="0" i="0" dirty="0">
                <a:solidFill>
                  <a:srgbClr val="020202"/>
                </a:solidFill>
                <a:effectLst/>
                <a:latin typeface="Helvetica" panose="020B0604020202020204" pitchFamily="34" charset="0"/>
              </a:rPr>
              <a:t>A mapping construct is generated to separate the components that should reside in the captive data center from the ones that will go into the cloud.</a:t>
            </a:r>
          </a:p>
          <a:p>
            <a:pPr algn="just"/>
            <a:endParaRPr lang="en-IN" dirty="0"/>
          </a:p>
        </p:txBody>
      </p:sp>
      <p:sp>
        <p:nvSpPr>
          <p:cNvPr id="4" name="Date Placeholder 3">
            <a:extLst>
              <a:ext uri="{FF2B5EF4-FFF2-40B4-BE49-F238E27FC236}">
                <a16:creationId xmlns:a16="http://schemas.microsoft.com/office/drawing/2014/main" id="{7E87398B-7198-68D2-3D4A-C7E26EF315C1}"/>
              </a:ext>
            </a:extLst>
          </p:cNvPr>
          <p:cNvSpPr>
            <a:spLocks noGrp="1"/>
          </p:cNvSpPr>
          <p:nvPr>
            <p:ph type="dt" sz="half" idx="10"/>
          </p:nvPr>
        </p:nvSpPr>
        <p:spPr/>
        <p:txBody>
          <a:bodyPr/>
          <a:lstStyle/>
          <a:p>
            <a:fld id="{CFC4633F-8E0A-4500-AB07-D2462A88D998}" type="datetime1">
              <a:rPr lang="en-IN" smtClean="0"/>
              <a:t>09-03-2023</a:t>
            </a:fld>
            <a:endParaRPr lang="en-IN"/>
          </a:p>
        </p:txBody>
      </p:sp>
      <p:sp>
        <p:nvSpPr>
          <p:cNvPr id="5" name="Footer Placeholder 4">
            <a:extLst>
              <a:ext uri="{FF2B5EF4-FFF2-40B4-BE49-F238E27FC236}">
                <a16:creationId xmlns:a16="http://schemas.microsoft.com/office/drawing/2014/main" id="{37D75E50-9159-35F5-315C-78E8C40EE9C4}"/>
              </a:ext>
            </a:extLst>
          </p:cNvPr>
          <p:cNvSpPr>
            <a:spLocks noGrp="1"/>
          </p:cNvSpPr>
          <p:nvPr>
            <p:ph type="ftr" sz="quarter" idx="11"/>
          </p:nvPr>
        </p:nvSpPr>
        <p:spPr/>
        <p:txBody>
          <a:bodyPr/>
          <a:lstStyle/>
          <a:p>
            <a:r>
              <a:rPr lang="en-US"/>
              <a:t>Vardhaman College of Engineering(Autonomous), Hyderabad</a:t>
            </a:r>
            <a:endParaRPr lang="en-IN"/>
          </a:p>
        </p:txBody>
      </p:sp>
    </p:spTree>
    <p:extLst>
      <p:ext uri="{BB962C8B-B14F-4D97-AF65-F5344CB8AC3E}">
        <p14:creationId xmlns:p14="http://schemas.microsoft.com/office/powerpoint/2010/main" val="27270633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2473</TotalTime>
  <Words>902</Words>
  <Application>Microsoft Office PowerPoint</Application>
  <PresentationFormat>Widescreen</PresentationFormat>
  <Paragraphs>69</Paragraphs>
  <Slides>17</Slides>
  <Notes>0</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17</vt:i4>
      </vt:variant>
    </vt:vector>
  </HeadingPairs>
  <TitlesOfParts>
    <vt:vector size="31" baseType="lpstr">
      <vt:lpstr>Abadi</vt:lpstr>
      <vt:lpstr>Arial</vt:lpstr>
      <vt:lpstr>Calibri</vt:lpstr>
      <vt:lpstr>Calibri Light</vt:lpstr>
      <vt:lpstr>erdana</vt:lpstr>
      <vt:lpstr>Helvetica</vt:lpstr>
      <vt:lpstr>inter-bold</vt:lpstr>
      <vt:lpstr>inter-regular</vt:lpstr>
      <vt:lpstr>Oswald</vt:lpstr>
      <vt:lpstr>Poppins</vt:lpstr>
      <vt:lpstr>Segoe UI</vt:lpstr>
      <vt:lpstr>sofia-pro</vt:lpstr>
      <vt:lpstr>Times New Roman</vt:lpstr>
      <vt:lpstr>Office Theme</vt:lpstr>
      <vt:lpstr>                </vt:lpstr>
      <vt:lpstr>Cloud Migration </vt:lpstr>
      <vt:lpstr>Pros of Cloud Migration </vt:lpstr>
      <vt:lpstr>PowerPoint Presentation</vt:lpstr>
      <vt:lpstr>PowerPoint Presentation</vt:lpstr>
      <vt:lpstr>PowerPoint Presentation</vt:lpstr>
      <vt:lpstr>The Seven-Step Model of Migration into a Cloud  1. ASSESSMENT </vt:lpstr>
      <vt:lpstr>2. ISOLATE </vt:lpstr>
      <vt:lpstr>3. MAP </vt:lpstr>
      <vt:lpstr>4. RE-ARCHITECT </vt:lpstr>
      <vt:lpstr>5. AUGMENT </vt:lpstr>
      <vt:lpstr>6. TEST </vt:lpstr>
      <vt:lpstr>7. OPTIMISE </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Analyse Loops for Complexity Analysis of Algorithms</dc:title>
  <dc:creator>919937338277</dc:creator>
  <cp:lastModifiedBy>919937338277</cp:lastModifiedBy>
  <cp:revision>563</cp:revision>
  <dcterms:created xsi:type="dcterms:W3CDTF">2022-09-23T03:39:53Z</dcterms:created>
  <dcterms:modified xsi:type="dcterms:W3CDTF">2023-03-09T08:58:06Z</dcterms:modified>
</cp:coreProperties>
</file>