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7" r:id="rId3"/>
    <p:sldId id="308" r:id="rId4"/>
    <p:sldId id="309" r:id="rId5"/>
    <p:sldId id="310" r:id="rId6"/>
    <p:sldId id="311" r:id="rId7"/>
    <p:sldId id="312" r:id="rId8"/>
    <p:sldId id="313" r:id="rId9"/>
    <p:sldId id="314" r:id="rId10"/>
    <p:sldId id="315" r:id="rId11"/>
    <p:sldId id="316" r:id="rId12"/>
    <p:sldId id="317" r:id="rId13"/>
    <p:sldId id="318" r:id="rId14"/>
    <p:sldId id="29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66" d="100"/>
          <a:sy n="66" d="100"/>
        </p:scale>
        <p:origin x="6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04-03-2023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04-03-2023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04-03-2023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04-03-2023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04-03-2023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04-03-2023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04-03-2023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04-03-2023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04-03-2023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04-03-2023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04-03-2023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04-03-2023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04-03-2023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113322" y="2039505"/>
            <a:ext cx="9716506" cy="2616101"/>
          </a:xfrm>
          <a:prstGeom prst="rect">
            <a:avLst/>
          </a:prstGeom>
          <a:noFill/>
        </p:spPr>
        <p:txBody>
          <a:bodyPr wrap="square">
            <a:spAutoFit/>
          </a:bodyPr>
          <a:lstStyle/>
          <a:p>
            <a:pPr algn="ctr"/>
            <a:r>
              <a:rPr lang="en-US" sz="2000" b="0" i="0" u="none" strike="noStrike" dirty="0">
                <a:solidFill>
                  <a:srgbClr val="FF0000"/>
                </a:solidFill>
                <a:effectLst/>
                <a:latin typeface="Poppins" panose="00000500000000000000" pitchFamily="2" charset="0"/>
              </a:rPr>
              <a:t> </a:t>
            </a:r>
            <a:r>
              <a:rPr lang="en-IN" sz="4800" b="1" i="0" dirty="0">
                <a:solidFill>
                  <a:srgbClr val="FF0000"/>
                </a:solidFill>
                <a:effectLst/>
                <a:latin typeface="Roboto" panose="02000000000000000000" pitchFamily="2" charset="0"/>
              </a:rPr>
              <a:t>Challenges of SaaS Integration</a:t>
            </a:r>
          </a:p>
          <a:p>
            <a:pPr algn="ctr"/>
            <a:endParaRPr lang="en-US" sz="4800" b="0" i="0" dirty="0">
              <a:solidFill>
                <a:srgbClr val="FF0000"/>
              </a:solidFill>
              <a:effectLst/>
              <a:latin typeface="erdana"/>
            </a:endParaRPr>
          </a:p>
          <a:p>
            <a:pPr algn="ctr"/>
            <a:endParaRPr lang="en-IN" sz="4800" b="0" i="0" dirty="0">
              <a:solidFill>
                <a:srgbClr val="FF0000"/>
              </a:solidFill>
              <a:effectLst/>
              <a:latin typeface="erdana"/>
            </a:endParaRPr>
          </a:p>
          <a:p>
            <a:pPr algn="ctr"/>
            <a:endParaRPr lang="en-US" sz="20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46480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11677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46586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7551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04-03-2023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p:txBody>
          <a:bodyPr/>
          <a:lstStyle/>
          <a:p>
            <a:r>
              <a:rPr lang="en-US" b="1" i="0" dirty="0">
                <a:solidFill>
                  <a:srgbClr val="FF0000"/>
                </a:solidFill>
                <a:effectLst/>
                <a:latin typeface="Source Sans Pro" panose="020B0503030403020204" pitchFamily="34" charset="0"/>
              </a:rPr>
              <a:t>What is SaaS Integration?</a:t>
            </a:r>
            <a:br>
              <a:rPr lang="en-US" b="0" i="0" dirty="0">
                <a:solidFill>
                  <a:srgbClr val="FF0000"/>
                </a:solidFill>
                <a:effectLst/>
                <a:latin typeface="Source Sans Pro" panose="020B0503030403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a:xfrm>
            <a:off x="856648" y="1607419"/>
            <a:ext cx="10497152" cy="4569543"/>
          </a:xfrm>
        </p:spPr>
        <p:txBody>
          <a:bodyPr/>
          <a:lstStyle/>
          <a:p>
            <a:pPr algn="just" fontAlgn="base"/>
            <a:r>
              <a:rPr lang="en-US" b="0" i="0" dirty="0">
                <a:solidFill>
                  <a:srgbClr val="383838"/>
                </a:solidFill>
                <a:effectLst/>
                <a:latin typeface="Source Sans Pro" panose="020B0503030403020204" pitchFamily="34" charset="0"/>
              </a:rPr>
              <a:t>SaaS integration is a service that enables application delivery across the internet. It does not require installing, updating, or maintaining software since you would simply access it over the internet. </a:t>
            </a:r>
          </a:p>
          <a:p>
            <a:pPr algn="just" fontAlgn="base"/>
            <a:r>
              <a:rPr lang="en-US" b="0" i="0" dirty="0">
                <a:solidFill>
                  <a:srgbClr val="383838"/>
                </a:solidFill>
                <a:effectLst/>
                <a:latin typeface="Source Sans Pro" panose="020B0503030403020204" pitchFamily="34" charset="0"/>
              </a:rPr>
              <a:t>This is crucial for many companies as it is a more cost-effective approach and saves time from buying and maintaining software.</a:t>
            </a:r>
          </a:p>
          <a:p>
            <a:pPr algn="just" fontAlgn="base"/>
            <a:r>
              <a:rPr lang="en-US" b="0" i="0" dirty="0">
                <a:solidFill>
                  <a:srgbClr val="383838"/>
                </a:solidFill>
                <a:effectLst/>
                <a:latin typeface="Source Sans Pro" panose="020B0503030403020204" pitchFamily="34" charset="0"/>
              </a:rPr>
              <a:t>The goal of SaaS integration is to optimize efficiency and save costs. If done right, aspects such as customer service will significantly improve because of its faster delivery and operational quality.</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7573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a:xfrm>
            <a:off x="838200" y="365125"/>
            <a:ext cx="10515600" cy="1174917"/>
          </a:xfrm>
        </p:spPr>
        <p:txBody>
          <a:bodyPr>
            <a:normAutofit fontScale="90000"/>
          </a:bodyPr>
          <a:lstStyle/>
          <a:p>
            <a:r>
              <a:rPr lang="en-US" b="1" i="0" dirty="0">
                <a:solidFill>
                  <a:srgbClr val="FF0000"/>
                </a:solidFill>
                <a:effectLst/>
                <a:latin typeface="Roboto" panose="02000000000000000000" pitchFamily="2" charset="0"/>
              </a:rPr>
              <a:t>1. Hybrid IT Infrastructure</a:t>
            </a:r>
            <a:br>
              <a:rPr lang="en-US" b="0" i="0" dirty="0">
                <a:solidFill>
                  <a:srgbClr val="51545C"/>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a:xfrm>
            <a:off x="885524" y="1540043"/>
            <a:ext cx="10468276" cy="4636920"/>
          </a:xfrm>
        </p:spPr>
        <p:txBody>
          <a:bodyPr>
            <a:normAutofit lnSpcReduction="10000"/>
          </a:bodyPr>
          <a:lstStyle/>
          <a:p>
            <a:pPr algn="just" fontAlgn="base"/>
            <a:r>
              <a:rPr lang="en-US" b="0" i="0" dirty="0">
                <a:solidFill>
                  <a:srgbClr val="51545C"/>
                </a:solidFill>
                <a:effectLst/>
                <a:latin typeface="Roboto" panose="02000000000000000000" pitchFamily="2" charset="0"/>
              </a:rPr>
              <a:t>More and more companies are aiming for a hybrid IT infrastructure that combines on-premise software with SaaS applications. </a:t>
            </a:r>
          </a:p>
          <a:p>
            <a:pPr algn="just" fontAlgn="base"/>
            <a:r>
              <a:rPr lang="en-US" b="0" i="0" dirty="0">
                <a:solidFill>
                  <a:srgbClr val="51545C"/>
                </a:solidFill>
                <a:effectLst/>
                <a:latin typeface="Roboto" panose="02000000000000000000" pitchFamily="2" charset="0"/>
              </a:rPr>
              <a:t>However, integrating SaaS with your existing IT infrastructure can become the biggest hurdle. Though public cloud services bring a lot of benefits, failure to integrate SaaS tools with existing IT tools and software can negate its benefits. </a:t>
            </a:r>
          </a:p>
          <a:p>
            <a:pPr algn="just" fontAlgn="base"/>
            <a:r>
              <a:rPr lang="en-US" b="0" i="0" dirty="0">
                <a:solidFill>
                  <a:srgbClr val="51545C"/>
                </a:solidFill>
                <a:effectLst/>
                <a:latin typeface="Roboto" panose="02000000000000000000" pitchFamily="2" charset="0"/>
              </a:rPr>
              <a:t>In order to facilitate this </a:t>
            </a:r>
            <a:r>
              <a:rPr lang="en-US" b="0" i="0" u="none" strike="noStrike" dirty="0">
                <a:solidFill>
                  <a:srgbClr val="102D70"/>
                </a:solidFill>
                <a:effectLst/>
                <a:latin typeface="Roboto" panose="02000000000000000000" pitchFamily="2" charset="0"/>
              </a:rPr>
              <a:t>cloud integration</a:t>
            </a:r>
            <a:r>
              <a:rPr lang="en-US" b="0" i="0" dirty="0">
                <a:solidFill>
                  <a:srgbClr val="51545C"/>
                </a:solidFill>
                <a:effectLst/>
                <a:latin typeface="Roboto" panose="02000000000000000000" pitchFamily="2" charset="0"/>
              </a:rPr>
              <a:t>, SaaS providers and your IT staff need to work closely together.</a:t>
            </a:r>
          </a:p>
          <a:p>
            <a:pPr algn="just" fontAlgn="base"/>
            <a:r>
              <a:rPr lang="en-US" b="0" i="0" dirty="0">
                <a:solidFill>
                  <a:srgbClr val="51545C"/>
                </a:solidFill>
                <a:effectLst/>
                <a:latin typeface="Roboto" panose="02000000000000000000" pitchFamily="2" charset="0"/>
              </a:rPr>
              <a:t>The challenge here is that the IT department has to ensure that they have taken the necessary care to integrate SaaS tools with your existing IT tools.</a:t>
            </a:r>
          </a:p>
          <a:p>
            <a:pPr algn="just"/>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68404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375385"/>
            <a:ext cx="10515600" cy="1315303"/>
          </a:xfrm>
        </p:spPr>
        <p:txBody>
          <a:bodyPr/>
          <a:lstStyle/>
          <a:p>
            <a:r>
              <a:rPr lang="en-US" b="1" i="0" dirty="0">
                <a:solidFill>
                  <a:srgbClr val="FF0000"/>
                </a:solidFill>
                <a:effectLst/>
                <a:latin typeface="Roboto" panose="02000000000000000000" pitchFamily="2" charset="0"/>
              </a:rPr>
              <a:t>2. Access Control</a:t>
            </a:r>
            <a:br>
              <a:rPr lang="en-US" b="0"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just" fontAlgn="base"/>
            <a:r>
              <a:rPr lang="en-US" b="0" i="0" dirty="0">
                <a:solidFill>
                  <a:srgbClr val="51545C"/>
                </a:solidFill>
                <a:effectLst/>
                <a:latin typeface="Roboto" panose="02000000000000000000" pitchFamily="2" charset="0"/>
              </a:rPr>
              <a:t>Another challenge that businesses face when transitioning into the cloud is access control. The access control and monitoring settings that are applicable in a traditional software are not successfully carried forward to SaaS applications.</a:t>
            </a:r>
          </a:p>
          <a:p>
            <a:pPr algn="just" fontAlgn="base"/>
            <a:r>
              <a:rPr lang="en-US" b="0" i="0" dirty="0">
                <a:solidFill>
                  <a:srgbClr val="51545C"/>
                </a:solidFill>
                <a:effectLst/>
                <a:latin typeface="Roboto" panose="02000000000000000000" pitchFamily="2" charset="0"/>
              </a:rPr>
              <a:t>Admins should have complete control over who (user) can access what, especially during the transition phase.</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02116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3. Cost of Integration</a:t>
            </a:r>
            <a:br>
              <a:rPr lang="en-US" b="0"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a:xfrm>
            <a:off x="838199" y="1559293"/>
            <a:ext cx="10846869" cy="4617670"/>
          </a:xfrm>
        </p:spPr>
        <p:txBody>
          <a:bodyPr>
            <a:normAutofit/>
          </a:bodyPr>
          <a:lstStyle/>
          <a:p>
            <a:pPr algn="just" fontAlgn="base"/>
            <a:r>
              <a:rPr lang="en-US" b="0" i="0" dirty="0">
                <a:solidFill>
                  <a:srgbClr val="51545C"/>
                </a:solidFill>
                <a:effectLst/>
                <a:latin typeface="Roboto" panose="02000000000000000000" pitchFamily="2" charset="0"/>
              </a:rPr>
              <a:t>Another major factor for SaaS integration is cost. The integration of existing software with SaaS requires a high level of expertise.</a:t>
            </a:r>
          </a:p>
          <a:p>
            <a:pPr algn="just" fontAlgn="base"/>
            <a:r>
              <a:rPr lang="en-US" b="0" i="0" dirty="0">
                <a:solidFill>
                  <a:srgbClr val="51545C"/>
                </a:solidFill>
                <a:effectLst/>
                <a:latin typeface="Roboto" panose="02000000000000000000" pitchFamily="2" charset="0"/>
              </a:rPr>
              <a:t> Businesses may need to hire highly skilled technicians and cloud consulting companies for complicated endeavor. Getting it right may seem expensive, but getting it wrong can cause real headaches. </a:t>
            </a:r>
          </a:p>
          <a:p>
            <a:pPr algn="just" fontAlgn="base"/>
            <a:r>
              <a:rPr lang="en-US" b="0" i="0" dirty="0">
                <a:solidFill>
                  <a:srgbClr val="51545C"/>
                </a:solidFill>
                <a:effectLst/>
                <a:latin typeface="Roboto" panose="02000000000000000000" pitchFamily="2" charset="0"/>
              </a:rPr>
              <a:t>The best strategy is to count the cost and use of methods &amp; tools that are reliable and vetted. Integration-as-a-service (IaaS) is one such model that has received wider adoption and popularity in recent years due to its low-cost approach in solving the integration conundrum.</a:t>
            </a:r>
          </a:p>
          <a:p>
            <a:pPr algn="just"/>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56467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365126"/>
            <a:ext cx="10515600" cy="982412"/>
          </a:xfrm>
        </p:spPr>
        <p:txBody>
          <a:bodyPr>
            <a:normAutofit fontScale="90000"/>
          </a:bodyPr>
          <a:lstStyle/>
          <a:p>
            <a:r>
              <a:rPr lang="en-US" b="1" i="0" dirty="0">
                <a:solidFill>
                  <a:srgbClr val="FF0000"/>
                </a:solidFill>
                <a:effectLst/>
                <a:latin typeface="Roboto" panose="02000000000000000000" pitchFamily="2" charset="0"/>
              </a:rPr>
              <a:t>4. Time Constraints</a:t>
            </a:r>
            <a:br>
              <a:rPr lang="en-US" b="0"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just" fontAlgn="base"/>
            <a:r>
              <a:rPr lang="en-US" b="0" i="0" dirty="0">
                <a:solidFill>
                  <a:srgbClr val="51545C"/>
                </a:solidFill>
                <a:effectLst/>
                <a:latin typeface="Roboto" panose="02000000000000000000" pitchFamily="2" charset="0"/>
              </a:rPr>
              <a:t>Most companies opting for SaaS are generally in a hurry to get the application up and running. </a:t>
            </a:r>
          </a:p>
          <a:p>
            <a:pPr algn="just" fontAlgn="base"/>
            <a:r>
              <a:rPr lang="en-US" b="0" i="0" dirty="0">
                <a:solidFill>
                  <a:srgbClr val="51545C"/>
                </a:solidFill>
                <a:effectLst/>
                <a:latin typeface="Roboto" panose="02000000000000000000" pitchFamily="2" charset="0"/>
              </a:rPr>
              <a:t>Moving from on-premises to the cloud is time-consuming and can lead to real productivity issues if not appropriately managed.</a:t>
            </a:r>
          </a:p>
          <a:p>
            <a:pPr algn="just" fontAlgn="base"/>
            <a:r>
              <a:rPr lang="en-US" b="0" i="0" dirty="0">
                <a:solidFill>
                  <a:srgbClr val="51545C"/>
                </a:solidFill>
                <a:effectLst/>
                <a:latin typeface="Roboto" panose="02000000000000000000" pitchFamily="2" charset="0"/>
              </a:rPr>
              <a:t> Integrating SaaS with your traditional applications can prolong, as a result of which your work may get delayed. </a:t>
            </a:r>
          </a:p>
          <a:p>
            <a:pPr algn="just" fontAlgn="base"/>
            <a:r>
              <a:rPr lang="en-US" b="0" i="0" dirty="0">
                <a:solidFill>
                  <a:srgbClr val="51545C"/>
                </a:solidFill>
                <a:effectLst/>
                <a:latin typeface="Roboto" panose="02000000000000000000" pitchFamily="2" charset="0"/>
              </a:rPr>
              <a:t>This is another challenge that lies ahead in SaaS integration. Businesses need to plan carefully for any SaaS integration and factor any contingencies and other delays.</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34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r>
              <a:rPr lang="en-US" b="1" i="0" dirty="0">
                <a:solidFill>
                  <a:srgbClr val="FF0000"/>
                </a:solidFill>
                <a:effectLst/>
                <a:latin typeface="Roboto" panose="02000000000000000000" pitchFamily="2" charset="0"/>
              </a:rPr>
              <a:t>5. Inadequate Integration</a:t>
            </a:r>
            <a:br>
              <a:rPr lang="en-US" b="0"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a:xfrm>
            <a:off x="838200" y="1482291"/>
            <a:ext cx="10515600" cy="4694672"/>
          </a:xfrm>
        </p:spPr>
        <p:txBody>
          <a:bodyPr/>
          <a:lstStyle/>
          <a:p>
            <a:pPr algn="just" fontAlgn="base"/>
            <a:r>
              <a:rPr lang="en-US" b="0" i="0" dirty="0">
                <a:solidFill>
                  <a:srgbClr val="51545C"/>
                </a:solidFill>
                <a:effectLst/>
                <a:latin typeface="Roboto" panose="02000000000000000000" pitchFamily="2" charset="0"/>
              </a:rPr>
              <a:t>If the integration is not up to the mark, many problems can arise, wreaking havoc on an organization. </a:t>
            </a:r>
          </a:p>
          <a:p>
            <a:pPr algn="just" fontAlgn="base"/>
            <a:r>
              <a:rPr lang="en-US" b="0" i="0" dirty="0">
                <a:solidFill>
                  <a:srgbClr val="51545C"/>
                </a:solidFill>
                <a:effectLst/>
                <a:latin typeface="Roboto" panose="02000000000000000000" pitchFamily="2" charset="0"/>
              </a:rPr>
              <a:t>You may realize your sales and accounting data is not in sync with your CRM, your users are uploading files and making changes in different systems, invoices are sent to wrong customers, your data is leaked, automatic information gathering is not so automatic, so on and so forth. </a:t>
            </a:r>
          </a:p>
          <a:p>
            <a:pPr algn="just" fontAlgn="base"/>
            <a:r>
              <a:rPr lang="en-US" b="0" i="0" dirty="0">
                <a:solidFill>
                  <a:srgbClr val="51545C"/>
                </a:solidFill>
                <a:effectLst/>
                <a:latin typeface="Roboto" panose="02000000000000000000" pitchFamily="2" charset="0"/>
              </a:rPr>
              <a:t>Lower productivity, lost revenue, and low employee morale could be negative consequences of a poorly executed integration.</a:t>
            </a:r>
          </a:p>
          <a:p>
            <a:pPr algn="just"/>
            <a:endParaRPr lang="en-IN" dirty="0"/>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33765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7B0-6A66-8884-DA93-3E16B3C612DA}"/>
              </a:ext>
            </a:extLst>
          </p:cNvPr>
          <p:cNvSpPr>
            <a:spLocks noGrp="1"/>
          </p:cNvSpPr>
          <p:nvPr>
            <p:ph type="title"/>
          </p:nvPr>
        </p:nvSpPr>
        <p:spPr>
          <a:xfrm>
            <a:off x="838200" y="500062"/>
            <a:ext cx="10515600" cy="1325563"/>
          </a:xfrm>
        </p:spPr>
        <p:txBody>
          <a:bodyPr/>
          <a:lstStyle/>
          <a:p>
            <a:r>
              <a:rPr lang="en-US" b="1" i="0" dirty="0">
                <a:solidFill>
                  <a:srgbClr val="FF0000"/>
                </a:solidFill>
                <a:effectLst/>
                <a:latin typeface="Source Sans Pro" panose="020B0503030403020204" pitchFamily="34" charset="0"/>
              </a:rPr>
              <a:t>6.Limited interoperability</a:t>
            </a:r>
            <a:br>
              <a:rPr lang="en-US" b="0" i="0" dirty="0">
                <a:solidFill>
                  <a:srgbClr val="FF0000"/>
                </a:solidFill>
                <a:effectLst/>
                <a:latin typeface="Source Sans Pro" panose="020B0503030403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3585ABF-9F76-8AD4-4365-E8877306BDCB}"/>
              </a:ext>
            </a:extLst>
          </p:cNvPr>
          <p:cNvSpPr>
            <a:spLocks noGrp="1"/>
          </p:cNvSpPr>
          <p:nvPr>
            <p:ph idx="1"/>
          </p:nvPr>
        </p:nvSpPr>
        <p:spPr/>
        <p:txBody>
          <a:bodyPr/>
          <a:lstStyle/>
          <a:p>
            <a:pPr algn="just" fontAlgn="base"/>
            <a:r>
              <a:rPr lang="en-US" b="0" i="0" dirty="0">
                <a:solidFill>
                  <a:srgbClr val="383838"/>
                </a:solidFill>
                <a:effectLst/>
                <a:latin typeface="Source Sans Pro" panose="020B0503030403020204" pitchFamily="34" charset="0"/>
              </a:rPr>
              <a:t>One of the biggest setbacks of SaaS integrations is its limited interoperability, which has hampered several businesses from adopting SaaS. </a:t>
            </a:r>
          </a:p>
          <a:p>
            <a:pPr algn="just" fontAlgn="base"/>
            <a:r>
              <a:rPr lang="en-US" b="0" i="0" dirty="0">
                <a:solidFill>
                  <a:srgbClr val="383838"/>
                </a:solidFill>
                <a:effectLst/>
                <a:latin typeface="Source Sans Pro" panose="020B0503030403020204" pitchFamily="34" charset="0"/>
              </a:rPr>
              <a:t>With </a:t>
            </a:r>
            <a:r>
              <a:rPr lang="en-US" b="0" i="0" u="none" strike="noStrike" dirty="0">
                <a:solidFill>
                  <a:srgbClr val="CD172D"/>
                </a:solidFill>
                <a:effectLst/>
                <a:latin typeface="Source Sans Pro" panose="020B0503030403020204" pitchFamily="34" charset="0"/>
              </a:rPr>
              <a:t>interoperability</a:t>
            </a:r>
            <a:r>
              <a:rPr lang="en-US" b="0" i="0" dirty="0">
                <a:solidFill>
                  <a:srgbClr val="383838"/>
                </a:solidFill>
                <a:effectLst/>
                <a:latin typeface="Source Sans Pro" panose="020B0503030403020204" pitchFamily="34" charset="0"/>
              </a:rPr>
              <a:t>, systems can work efficiently and collaborate effectively across different cloud platforms. </a:t>
            </a:r>
          </a:p>
          <a:p>
            <a:pPr algn="just" fontAlgn="base"/>
            <a:r>
              <a:rPr lang="en-US" b="0" i="0" dirty="0">
                <a:solidFill>
                  <a:srgbClr val="383838"/>
                </a:solidFill>
                <a:effectLst/>
                <a:latin typeface="Source Sans Pro" panose="020B0503030403020204" pitchFamily="34" charset="0"/>
              </a:rPr>
              <a:t>Thus, companies prefer real-time interoperability between the private cloud and SaaS applications.</a:t>
            </a:r>
          </a:p>
          <a:p>
            <a:pPr algn="just"/>
            <a:endParaRPr lang="en-IN" dirty="0"/>
          </a:p>
        </p:txBody>
      </p:sp>
      <p:sp>
        <p:nvSpPr>
          <p:cNvPr id="4" name="Date Placeholder 3">
            <a:extLst>
              <a:ext uri="{FF2B5EF4-FFF2-40B4-BE49-F238E27FC236}">
                <a16:creationId xmlns:a16="http://schemas.microsoft.com/office/drawing/2014/main" id="{C61A3A9B-196A-AA78-4AFE-85D34D27BCDA}"/>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3E0E8A17-4CA6-E43D-DDBB-9BD4FBFD98F0}"/>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95054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16C3-53F9-6CB5-3EB7-0910D72FC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FBF21-5C10-19EB-E131-6F9D0426394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0DB156C-4BD9-4037-9E2E-9C9E3E327B6F}"/>
              </a:ext>
            </a:extLst>
          </p:cNvPr>
          <p:cNvSpPr>
            <a:spLocks noGrp="1"/>
          </p:cNvSpPr>
          <p:nvPr>
            <p:ph type="dt" sz="half" idx="10"/>
          </p:nvPr>
        </p:nvSpPr>
        <p:spPr/>
        <p:txBody>
          <a:bodyPr/>
          <a:lstStyle/>
          <a:p>
            <a:fld id="{CFC4633F-8E0A-4500-AB07-D2462A88D998}" type="datetime1">
              <a:rPr lang="en-IN" smtClean="0"/>
              <a:t>04-03-2023</a:t>
            </a:fld>
            <a:endParaRPr lang="en-IN"/>
          </a:p>
        </p:txBody>
      </p:sp>
      <p:sp>
        <p:nvSpPr>
          <p:cNvPr id="5" name="Footer Placeholder 4">
            <a:extLst>
              <a:ext uri="{FF2B5EF4-FFF2-40B4-BE49-F238E27FC236}">
                <a16:creationId xmlns:a16="http://schemas.microsoft.com/office/drawing/2014/main" id="{20C04BB3-742E-6A35-96AE-CD53279CF721}"/>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60233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796</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Abadi</vt:lpstr>
      <vt:lpstr>Arial</vt:lpstr>
      <vt:lpstr>Calibri</vt:lpstr>
      <vt:lpstr>Calibri Light</vt:lpstr>
      <vt:lpstr>erdana</vt:lpstr>
      <vt:lpstr>Poppins</vt:lpstr>
      <vt:lpstr>Roboto</vt:lpstr>
      <vt:lpstr>Segoe UI</vt:lpstr>
      <vt:lpstr>sofia-pro</vt:lpstr>
      <vt:lpstr>Source Sans Pro</vt:lpstr>
      <vt:lpstr>Office Theme</vt:lpstr>
      <vt:lpstr>                </vt:lpstr>
      <vt:lpstr>What is SaaS Integration? </vt:lpstr>
      <vt:lpstr>1. Hybrid IT Infrastructure </vt:lpstr>
      <vt:lpstr>2. Access Control </vt:lpstr>
      <vt:lpstr>3. Cost of Integration </vt:lpstr>
      <vt:lpstr>4. Time Constraints </vt:lpstr>
      <vt:lpstr>5. Inadequate Integration </vt:lpstr>
      <vt:lpstr>6.Limited interoperability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574</cp:revision>
  <dcterms:created xsi:type="dcterms:W3CDTF">2022-09-23T03:39:53Z</dcterms:created>
  <dcterms:modified xsi:type="dcterms:W3CDTF">2023-03-04T07:46:11Z</dcterms:modified>
</cp:coreProperties>
</file>