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9" r:id="rId2"/>
    <p:sldId id="265" r:id="rId3"/>
    <p:sldId id="266" r:id="rId4"/>
    <p:sldId id="280" r:id="rId5"/>
    <p:sldId id="267" r:id="rId6"/>
    <p:sldId id="268" r:id="rId7"/>
    <p:sldId id="269" r:id="rId8"/>
    <p:sldId id="270" r:id="rId9"/>
    <p:sldId id="281" r:id="rId10"/>
    <p:sldId id="282" r:id="rId11"/>
    <p:sldId id="284" r:id="rId12"/>
    <p:sldId id="274" r:id="rId13"/>
    <p:sldId id="275" r:id="rId14"/>
    <p:sldId id="276" r:id="rId15"/>
    <p:sldId id="277" r:id="rId16"/>
    <p:sldId id="278" r:id="rId17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4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102C-874D-402C-9A85-4E729930D108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4B96-C8F2-4C1D-ABD4-54FDC920C2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4B96-C8F2-4C1D-ABD4-54FDC920C2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0E94-59EE-4E7D-92C9-030238122F5E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2368-A2DB-4822-BCF5-622175A5EC5C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192F-CC26-4D9A-8EA3-E227905EF3B1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C997-B463-48BF-88D3-BF4DE27A6145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34B2-55E9-411C-8383-213A29C6D88C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06-DF74-46C2-ABFD-65C40F3B332F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135E-87B3-4215-873F-7FD0C58C25A0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A869-6580-4026-94B2-F4D33F52FF81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FFCD-5521-4A5C-85F7-BA55887AE561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28E-695E-43C4-8C45-0A58D77EEB9D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384D-EB63-4A7F-B18E-D42AB990E553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D31D1-CC52-4735-A768-3BFF98072FF5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Dr.U.Seshadri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3D abstract blue and gold cube illustration">
            <a:extLst>
              <a:ext uri="{FF2B5EF4-FFF2-40B4-BE49-F238E27FC236}">
                <a16:creationId xmlns:a16="http://schemas.microsoft.com/office/drawing/2014/main" id="{23EFB67D-16EE-2C7F-E9A4-D7BEADBE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5" r="38818"/>
          <a:stretch/>
        </p:blipFill>
        <p:spPr>
          <a:xfrm>
            <a:off x="3043287" y="7"/>
            <a:ext cx="3038475" cy="4552943"/>
          </a:xfrm>
          <a:prstGeom prst="rect">
            <a:avLst/>
          </a:prstGeom>
        </p:spPr>
      </p:pic>
      <p:sp>
        <p:nvSpPr>
          <p:cNvPr id="100" name="Rectangle 89">
            <a:extLst>
              <a:ext uri="{FF2B5EF4-FFF2-40B4-BE49-F238E27FC236}">
                <a16:creationId xmlns:a16="http://schemas.microsoft.com/office/drawing/2014/main" id="{342D24BD-D4F4-48F4-9D0A-94C709D28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3287" cy="4552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24" tIns="25512" rIns="51024" bIns="25512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355" y="424943"/>
            <a:ext cx="2395582" cy="2737394"/>
          </a:xfrm>
          <a:noFill/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Broad Approaches to Migrating into Cloud</a:t>
            </a:r>
            <a:endParaRPr lang="en-US" sz="37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75035" y="3326320"/>
            <a:ext cx="3157147" cy="1298711"/>
          </a:xfrm>
          <a:noFill/>
        </p:spPr>
        <p:txBody>
          <a:bodyPr vert="horz" lIns="51024" tIns="25512" rIns="51024" bIns="25512" rtlCol="0">
            <a:noAutofit/>
          </a:bodyPr>
          <a:lstStyle/>
          <a:p>
            <a:pPr algn="r"/>
            <a:r>
              <a:rPr lang="en-US" sz="1400" b="1" dirty="0">
                <a:solidFill>
                  <a:srgbClr val="C00000"/>
                </a:solidFill>
                <a:cs typeface="Calibri"/>
              </a:rPr>
              <a:t>Dr. Saroja Kumar Rout</a:t>
            </a:r>
          </a:p>
          <a:p>
            <a:pPr algn="r"/>
            <a:r>
              <a:rPr lang="en-US" sz="1400" b="1" dirty="0">
                <a:solidFill>
                  <a:srgbClr val="002060"/>
                </a:solidFill>
                <a:cs typeface="Calibri"/>
              </a:rPr>
              <a:t>Associate Professor</a:t>
            </a:r>
          </a:p>
          <a:p>
            <a:pPr algn="r"/>
            <a:r>
              <a:rPr lang="en-US" sz="1400" dirty="0">
                <a:solidFill>
                  <a:srgbClr val="002060"/>
                </a:solidFill>
                <a:cs typeface="Calibri"/>
              </a:rPr>
              <a:t>Department </a:t>
            </a:r>
            <a:r>
              <a:rPr lang="en-US" sz="1400">
                <a:solidFill>
                  <a:srgbClr val="002060"/>
                </a:solidFill>
                <a:cs typeface="Calibri"/>
              </a:rPr>
              <a:t>of IT</a:t>
            </a:r>
            <a:endParaRPr lang="en-US" sz="1400" dirty="0">
              <a:solidFill>
                <a:srgbClr val="002060"/>
              </a:solidFill>
              <a:cs typeface="Calibri"/>
            </a:endParaRPr>
          </a:p>
          <a:p>
            <a:pPr algn="r"/>
            <a:r>
              <a:rPr lang="en-US" sz="1400" b="1" dirty="0" err="1">
                <a:solidFill>
                  <a:srgbClr val="FFFF00"/>
                </a:solidFill>
                <a:cs typeface="Calibri"/>
              </a:rPr>
              <a:t>Vardhaman</a:t>
            </a:r>
            <a:r>
              <a:rPr lang="en-US" sz="1400" b="1" dirty="0">
                <a:solidFill>
                  <a:srgbClr val="FFFF00"/>
                </a:solidFill>
                <a:cs typeface="Calibri"/>
              </a:rPr>
              <a:t> College of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A4CD7-62F3-4C48-A7DC-8506AB2F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Dr.U.Seshadri, Associate Professor, Dept of CSE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05130" y="910590"/>
            <a:ext cx="5367973" cy="3257678"/>
          </a:xfrm>
        </p:spPr>
        <p:txBody>
          <a:bodyPr/>
          <a:lstStyle/>
          <a:p>
            <a:pPr marL="303672" indent="-303672">
              <a:buNone/>
            </a:pPr>
            <a:r>
              <a:rPr lang="en-US" sz="1300" dirty="0">
                <a:solidFill>
                  <a:srgbClr val="FF0000"/>
                </a:solidFill>
              </a:rPr>
              <a:t>Step 4</a:t>
            </a:r>
          </a:p>
          <a:p>
            <a:pPr marL="303672" indent="-303672"/>
            <a:r>
              <a:rPr lang="en-US" sz="1300" dirty="0"/>
              <a:t>substantial part of the enterprise application needs to </a:t>
            </a:r>
            <a:r>
              <a:rPr lang="en-US" sz="1300" b="1" dirty="0">
                <a:solidFill>
                  <a:srgbClr val="FF0000"/>
                </a:solidFill>
              </a:rPr>
              <a:t>be </a:t>
            </a:r>
            <a:r>
              <a:rPr lang="en-US" sz="1300" b="1" dirty="0" err="1">
                <a:solidFill>
                  <a:srgbClr val="FF0000"/>
                </a:solidFill>
              </a:rPr>
              <a:t>rearchitected</a:t>
            </a:r>
            <a:r>
              <a:rPr lang="en-US" sz="1300" dirty="0"/>
              <a:t>, redesigned, and </a:t>
            </a:r>
            <a:r>
              <a:rPr lang="en-US" sz="1300" dirty="0" err="1"/>
              <a:t>reimplemented</a:t>
            </a:r>
            <a:r>
              <a:rPr lang="en-US" sz="1300" dirty="0"/>
              <a:t> on the cloud </a:t>
            </a:r>
          </a:p>
          <a:p>
            <a:pPr marL="303672" indent="-303672">
              <a:buNone/>
            </a:pPr>
            <a:r>
              <a:rPr lang="en-US" sz="1300" dirty="0">
                <a:solidFill>
                  <a:srgbClr val="FF0000"/>
                </a:solidFill>
              </a:rPr>
              <a:t>Step 5</a:t>
            </a:r>
          </a:p>
          <a:p>
            <a:pPr marL="303672" indent="-303672"/>
            <a:r>
              <a:rPr lang="en-US" sz="1300" dirty="0"/>
              <a:t>We leverage the intrinsic features of the cloud computing service to </a:t>
            </a:r>
            <a:r>
              <a:rPr lang="en-US" sz="1300" b="1" dirty="0">
                <a:solidFill>
                  <a:srgbClr val="FF0000"/>
                </a:solidFill>
              </a:rPr>
              <a:t>augment</a:t>
            </a:r>
            <a:r>
              <a:rPr lang="en-US" sz="1300" dirty="0"/>
              <a:t> our enterprise application in its own small ways. </a:t>
            </a:r>
          </a:p>
          <a:p>
            <a:pPr marL="303672" indent="-303672">
              <a:buNone/>
            </a:pPr>
            <a:r>
              <a:rPr lang="en-US" sz="1300" dirty="0">
                <a:solidFill>
                  <a:srgbClr val="FF0000"/>
                </a:solidFill>
              </a:rPr>
              <a:t>Step 6</a:t>
            </a:r>
          </a:p>
          <a:p>
            <a:pPr marL="303672" indent="-303672"/>
            <a:r>
              <a:rPr lang="en-US" sz="1300" dirty="0"/>
              <a:t> we </a:t>
            </a:r>
            <a:r>
              <a:rPr lang="en-US" sz="1300" b="1" dirty="0">
                <a:solidFill>
                  <a:srgbClr val="FF0000"/>
                </a:solidFill>
              </a:rPr>
              <a:t>validate and test </a:t>
            </a:r>
            <a:r>
              <a:rPr lang="en-US" sz="1300" dirty="0"/>
              <a:t>the new form of the enterprise application with an extensive test suite that comprises testing the components of the enterprise application on the cloud as well</a:t>
            </a:r>
          </a:p>
          <a:p>
            <a:pPr marL="303672" indent="-303672">
              <a:buNone/>
            </a:pPr>
            <a:r>
              <a:rPr lang="en-US" sz="1300" dirty="0">
                <a:solidFill>
                  <a:srgbClr val="FF0000"/>
                </a:solidFill>
              </a:rPr>
              <a:t>Step 7</a:t>
            </a:r>
            <a:endParaRPr lang="en-US" sz="1300" dirty="0"/>
          </a:p>
          <a:p>
            <a:pPr marL="303672" indent="-303672"/>
            <a:r>
              <a:rPr lang="en-US" sz="1300" dirty="0"/>
              <a:t>Test results could be positive or mixed. </a:t>
            </a:r>
          </a:p>
          <a:p>
            <a:pPr marL="303672" indent="-303672"/>
            <a:r>
              <a:rPr lang="en-US" sz="1300" dirty="0"/>
              <a:t>In the latter case, we </a:t>
            </a:r>
            <a:r>
              <a:rPr lang="en-US" sz="1300" b="1" dirty="0">
                <a:solidFill>
                  <a:srgbClr val="FF0000"/>
                </a:solidFill>
              </a:rPr>
              <a:t>iterate and optimize </a:t>
            </a:r>
            <a:r>
              <a:rPr lang="en-US" sz="1300" dirty="0"/>
              <a:t>as appropriate. After several such optimizing iterations, the migration is deemed successful</a:t>
            </a: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303848" y="182329"/>
            <a:ext cx="5469255" cy="525908"/>
          </a:xfrm>
        </p:spPr>
        <p:txBody>
          <a:bodyPr/>
          <a:lstStyle/>
          <a:p>
            <a:r>
              <a:rPr lang="en-US" sz="2100" dirty="0"/>
              <a:t>The Seven-Step Model of Migration into a Cloud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76950" cy="45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52"/>
            <a:ext cx="6076950" cy="40113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206908"/>
            <a:ext cx="5670550" cy="419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957" y="2119779"/>
            <a:ext cx="4318371" cy="205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0" y="0"/>
            <a:ext cx="6076950" cy="4552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Dr.U.Seshadri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05130" y="910590"/>
            <a:ext cx="5367973" cy="3257678"/>
          </a:xfrm>
        </p:spPr>
        <p:txBody>
          <a:bodyPr>
            <a:normAutofit lnSpcReduction="10000"/>
          </a:bodyPr>
          <a:lstStyle/>
          <a:p>
            <a:pPr marL="303672" indent="-303672">
              <a:buNone/>
            </a:pPr>
            <a:r>
              <a:rPr lang="en-US" sz="1300" dirty="0">
                <a:solidFill>
                  <a:srgbClr val="FF0000"/>
                </a:solidFill>
              </a:rPr>
              <a:t>Step 1</a:t>
            </a:r>
          </a:p>
          <a:p>
            <a:pPr marL="303672" indent="-303672"/>
            <a:r>
              <a:rPr lang="en-US" sz="1300" dirty="0"/>
              <a:t>Cloud migration </a:t>
            </a:r>
            <a:r>
              <a:rPr lang="en-US" sz="1300" dirty="0">
                <a:solidFill>
                  <a:srgbClr val="FF0000"/>
                </a:solidFill>
              </a:rPr>
              <a:t>assessment</a:t>
            </a:r>
            <a:r>
              <a:rPr lang="en-US" sz="1300" dirty="0"/>
              <a:t>s comprise assessments to understand the issues involved in the specific case of migration at the application level or the code, the design, the architecture, or usage levels.</a:t>
            </a:r>
          </a:p>
          <a:p>
            <a:pPr marL="303672" indent="-303672">
              <a:buNone/>
            </a:pPr>
            <a:endParaRPr lang="en-US" sz="1300" dirty="0"/>
          </a:p>
          <a:p>
            <a:pPr marL="303672" indent="-303672"/>
            <a:r>
              <a:rPr lang="en-US" sz="1300" dirty="0"/>
              <a:t>These assessments are about the cost of migration as well as about the ROI that can be achieved in the case of production version. </a:t>
            </a:r>
          </a:p>
          <a:p>
            <a:pPr marL="303672" indent="-303672">
              <a:buNone/>
            </a:pPr>
            <a:r>
              <a:rPr lang="en-US" sz="1300" dirty="0"/>
              <a:t> </a:t>
            </a:r>
          </a:p>
          <a:p>
            <a:pPr marL="303672" indent="-303672">
              <a:buNone/>
            </a:pPr>
            <a:r>
              <a:rPr lang="en-US" sz="1300" dirty="0">
                <a:solidFill>
                  <a:srgbClr val="FF0000"/>
                </a:solidFill>
              </a:rPr>
              <a:t>Step 2</a:t>
            </a:r>
          </a:p>
          <a:p>
            <a:pPr marL="303672" indent="-303672"/>
            <a:r>
              <a:rPr lang="en-US" sz="1300" b="1" dirty="0">
                <a:solidFill>
                  <a:srgbClr val="FF0000"/>
                </a:solidFill>
              </a:rPr>
              <a:t>isolating</a:t>
            </a:r>
            <a:r>
              <a:rPr lang="en-US" sz="1300" dirty="0"/>
              <a:t> all systemic and environmental dependencies of the enterprise application components within the captive data center </a:t>
            </a:r>
          </a:p>
          <a:p>
            <a:pPr marL="303672" indent="-303672"/>
            <a:endParaRPr lang="en-US" sz="1300" dirty="0"/>
          </a:p>
          <a:p>
            <a:pPr marL="303672" indent="-303672">
              <a:buNone/>
            </a:pPr>
            <a:r>
              <a:rPr lang="en-US" sz="1300" dirty="0">
                <a:solidFill>
                  <a:srgbClr val="FF0000"/>
                </a:solidFill>
              </a:rPr>
              <a:t>Step 3</a:t>
            </a:r>
          </a:p>
          <a:p>
            <a:pPr marL="303672" indent="-303672"/>
            <a:r>
              <a:rPr lang="en-US" sz="1300" dirty="0"/>
              <a:t>generating the </a:t>
            </a:r>
            <a:r>
              <a:rPr lang="en-US" sz="1300" b="1" dirty="0">
                <a:solidFill>
                  <a:srgbClr val="FF0000"/>
                </a:solidFill>
              </a:rPr>
              <a:t>mapping</a:t>
            </a:r>
            <a:r>
              <a:rPr lang="en-US" sz="1300" dirty="0"/>
              <a:t> constructs between what shall possibly remain in the local captive data center and what goes onto the cloud.</a:t>
            </a:r>
          </a:p>
          <a:p>
            <a:pPr marL="303672" indent="-303672">
              <a:buFont typeface="Arial" charset="0"/>
              <a:buAutoNum type="arabicParenR"/>
            </a:pPr>
            <a:endParaRPr lang="en-US" sz="1300" dirty="0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303848" y="182329"/>
            <a:ext cx="5469255" cy="525908"/>
          </a:xfrm>
        </p:spPr>
        <p:txBody>
          <a:bodyPr/>
          <a:lstStyle/>
          <a:p>
            <a:r>
              <a:rPr lang="en-US" sz="2100" dirty="0"/>
              <a:t>The Seven-Step Model of Migration into a Cloud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340</Words>
  <Application>Microsoft Office PowerPoint</Application>
  <PresentationFormat>Custom</PresentationFormat>
  <Paragraphs>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Broad Approaches to Migrating into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Seven-Step Model of Migration into a Cloud</vt:lpstr>
      <vt:lpstr>The Seven-Step Model of Migration into a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</dc:creator>
  <dc:description>generated using python-pptx</dc:description>
  <cp:lastModifiedBy>919937338277</cp:lastModifiedBy>
  <cp:revision>10</cp:revision>
  <dcterms:created xsi:type="dcterms:W3CDTF">2013-01-27T09:14:16Z</dcterms:created>
  <dcterms:modified xsi:type="dcterms:W3CDTF">2023-03-15T08:38:49Z</dcterms:modified>
</cp:coreProperties>
</file>