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FA459E-D460-457F-9881-212F2A832E0A}" type="datetimeFigureOut">
              <a:rPr lang="en-US" smtClean="0"/>
              <a:t>11/7/2017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2362200"/>
          </a:xfrm>
        </p:spPr>
        <p:txBody>
          <a:bodyPr/>
          <a:lstStyle/>
          <a:p>
            <a:r>
              <a:rPr lang="en-US" sz="5400" dirty="0"/>
              <a:t>Data Mining-Project</a:t>
            </a:r>
            <a:br>
              <a:rPr lang="en-US" sz="5400" dirty="0"/>
            </a:br>
            <a:r>
              <a:rPr lang="en-US" sz="5400" dirty="0"/>
              <a:t>Peer-to-Peer Lending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dirty="0" err="1"/>
              <a:t>Bibin</a:t>
            </a:r>
            <a:r>
              <a:rPr lang="en-US" sz="2400" dirty="0"/>
              <a:t> Jose</a:t>
            </a:r>
          </a:p>
          <a:p>
            <a:pPr algn="r"/>
            <a:r>
              <a:rPr lang="en-US" sz="2400" dirty="0" err="1"/>
              <a:t>Jaideep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endParaRPr lang="en-US" sz="2400" dirty="0"/>
          </a:p>
          <a:p>
            <a:pPr algn="r"/>
            <a:r>
              <a:rPr lang="en-US" sz="2400" dirty="0" err="1"/>
              <a:t>Arshad</a:t>
            </a:r>
            <a:r>
              <a:rPr lang="en-US" sz="2400" dirty="0"/>
              <a:t> Jamal</a:t>
            </a:r>
          </a:p>
          <a:p>
            <a:pPr algn="r"/>
            <a:r>
              <a:rPr lang="en-US" sz="2400" dirty="0" err="1"/>
              <a:t>Kireet</a:t>
            </a:r>
            <a:r>
              <a:rPr lang="en-US" sz="2400" dirty="0"/>
              <a:t> </a:t>
            </a:r>
            <a:r>
              <a:rPr lang="en-US" sz="2400" dirty="0" err="1"/>
              <a:t>Bharadwaj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29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Modelling-2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We created the ordinal target variable ‘interest rate range’ into 3 levels of low, medium, high by analyzing the interest rate trend.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2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5" y="4150066"/>
            <a:ext cx="3239366" cy="247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5B18F-90AD-4D2B-AA1E-17A03EB4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31" y="4150066"/>
            <a:ext cx="5486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techniques such as Principal component analysis , support vector machines could be used on the data, before running the model to improve the accuracy.</a:t>
            </a:r>
          </a:p>
          <a:p>
            <a:r>
              <a:rPr lang="en-US" dirty="0"/>
              <a:t>Title(Loan title provided by the borrower) column could be used for NLP techniques and also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5646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Suggestions…!!!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429000" cy="23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3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Cleaning &amp; Pre-Processing</a:t>
            </a:r>
          </a:p>
          <a:p>
            <a:r>
              <a:rPr lang="en-US" dirty="0"/>
              <a:t>Data Visualization using Tableau</a:t>
            </a:r>
          </a:p>
          <a:p>
            <a:r>
              <a:rPr lang="en-US" dirty="0"/>
              <a:t>Data Modeling and Inference</a:t>
            </a:r>
          </a:p>
          <a:p>
            <a:r>
              <a:rPr lang="en-US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6302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</a:t>
            </a:r>
            <a:br>
              <a:rPr lang="en-US" dirty="0"/>
            </a:br>
            <a:r>
              <a:rPr lang="en-US" sz="2000" dirty="0"/>
              <a:t>Data Source : https://www.lendingclub.com/info/download-data.action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435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6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acquired from the official website of Lending Club. Contains loan data for the period 2007-2015.</a:t>
            </a:r>
          </a:p>
          <a:p>
            <a:r>
              <a:rPr lang="en-US" dirty="0"/>
              <a:t>Dataset contains around 8 lakh instances and 75 attributes.</a:t>
            </a:r>
          </a:p>
          <a:p>
            <a:r>
              <a:rPr lang="en-US" dirty="0"/>
              <a:t>6 Non-predictive variables</a:t>
            </a:r>
          </a:p>
          <a:p>
            <a:r>
              <a:rPr lang="en-US" dirty="0"/>
              <a:t>2 target variables :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int_rate_cat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962401"/>
            <a:ext cx="84443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5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develop a model for the predicting whether a prospective borrower would “charge-off”. </a:t>
            </a:r>
          </a:p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Derive insights from the lending club loan data to reduce the risk of bad loans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various factors affecting the “charge-off” of a borrower.</a:t>
            </a:r>
          </a:p>
          <a:p>
            <a:r>
              <a:rPr lang="en-US" dirty="0"/>
              <a:t>Dataset consisted of 75 variables which we trimmed down to 41 variables by creating other indicator variables and removing redundant variables using Python &amp; Excel.</a:t>
            </a:r>
          </a:p>
          <a:p>
            <a:r>
              <a:rPr lang="en-US" dirty="0"/>
              <a:t>Transformed categorical variables to binary using the concept of One Hot Encoding Technique.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4336143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35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/>
              <a:t>Data Visualization using 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C8262-7324-4D98-89D7-C757136AC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4191000" cy="279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9AC9A-4438-4149-AC37-3DAC051ED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1" r="47500" b="18874"/>
          <a:stretch/>
        </p:blipFill>
        <p:spPr>
          <a:xfrm>
            <a:off x="4436012" y="1143001"/>
            <a:ext cx="4062046" cy="302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AC11A-B6EF-4854-8D49-6C87C3052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63064"/>
            <a:ext cx="3352800" cy="2345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90AD9-D482-407E-A074-CC617757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192307"/>
            <a:ext cx="3657600" cy="25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Modeling-1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US" dirty="0"/>
              <a:t>Predicting whether a borrower would “charge-off”.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600200"/>
            <a:ext cx="7562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3" y="3861955"/>
            <a:ext cx="33718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80" y="3861955"/>
            <a:ext cx="3409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02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‘Logistic Regression’ and ‘Neural Net’ models were used for predictive modeling.</a:t>
            </a:r>
          </a:p>
          <a:p>
            <a:r>
              <a:rPr lang="en-US" dirty="0"/>
              <a:t>The misclassification rate is approximately 16% for logistic regression and Neural Network.</a:t>
            </a:r>
          </a:p>
          <a:p>
            <a:r>
              <a:rPr lang="en-US" dirty="0"/>
              <a:t>The overall accuracy of the model is high, but since we are interested in predicting the charged-off customers ,the ‘True Positive Rate’ is very low.</a:t>
            </a:r>
          </a:p>
          <a:p>
            <a:r>
              <a:rPr lang="en-US" dirty="0"/>
              <a:t>Our inference from the result is that the charged-off customer cannot be predicted.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1535</TotalTime>
  <Words>442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Data Mining-Project Peer-to-Peer Lending</vt:lpstr>
      <vt:lpstr>Contents:</vt:lpstr>
      <vt:lpstr>Lending Club Data Source : https://www.lendingclub.com/info/download-data.action</vt:lpstr>
      <vt:lpstr>Dataset Overview</vt:lpstr>
      <vt:lpstr>Problem Statement</vt:lpstr>
      <vt:lpstr>Data Cleaning &amp; Pre-Processing</vt:lpstr>
      <vt:lpstr>Data Visualization using Tableau</vt:lpstr>
      <vt:lpstr>Data Modeling-1</vt:lpstr>
      <vt:lpstr>Inference</vt:lpstr>
      <vt:lpstr>Data Modelling-2</vt:lpstr>
      <vt:lpstr>Inference</vt:lpstr>
      <vt:lpstr>Future Enhancement</vt:lpstr>
      <vt:lpstr>Thoughts &amp; Suggestions…!!!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Peer-to-Peer Lending</dc:title>
  <dc:creator>KIREET</dc:creator>
  <cp:lastModifiedBy>KIREET</cp:lastModifiedBy>
  <cp:revision>34</cp:revision>
  <dcterms:created xsi:type="dcterms:W3CDTF">2017-11-06T03:40:02Z</dcterms:created>
  <dcterms:modified xsi:type="dcterms:W3CDTF">2017-11-07T16:05:35Z</dcterms:modified>
</cp:coreProperties>
</file>