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4" r:id="rId5"/>
    <p:sldId id="259" r:id="rId6"/>
    <p:sldId id="262" r:id="rId7"/>
    <p:sldId id="270" r:id="rId8"/>
    <p:sldId id="271" r:id="rId9"/>
    <p:sldId id="260" r:id="rId10"/>
    <p:sldId id="261" r:id="rId11"/>
    <p:sldId id="272" r:id="rId12"/>
    <p:sldId id="273" r:id="rId13"/>
    <p:sldId id="263" r:id="rId14"/>
    <p:sldId id="265" r:id="rId15"/>
    <p:sldId id="277" r:id="rId16"/>
    <p:sldId id="266" r:id="rId17"/>
    <p:sldId id="267" r:id="rId18"/>
    <p:sldId id="275" r:id="rId19"/>
    <p:sldId id="276" r:id="rId20"/>
    <p:sldId id="278" r:id="rId21"/>
    <p:sldId id="279" r:id="rId22"/>
    <p:sldId id="264" r:id="rId23"/>
    <p:sldId id="269" r:id="rId24"/>
    <p:sldId id="268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83923B-F4E8-4A21-9357-FD427B914731}">
          <p14:sldIdLst>
            <p14:sldId id="256"/>
            <p14:sldId id="257"/>
          </p14:sldIdLst>
        </p14:section>
        <p14:section name="Untitled Section" id="{6F60C897-91A4-48FD-AC33-1A26A0816AC6}">
          <p14:sldIdLst>
            <p14:sldId id="258"/>
            <p14:sldId id="274"/>
            <p14:sldId id="259"/>
            <p14:sldId id="262"/>
            <p14:sldId id="270"/>
            <p14:sldId id="271"/>
            <p14:sldId id="260"/>
            <p14:sldId id="261"/>
            <p14:sldId id="272"/>
            <p14:sldId id="273"/>
            <p14:sldId id="263"/>
            <p14:sldId id="265"/>
            <p14:sldId id="277"/>
            <p14:sldId id="266"/>
            <p14:sldId id="267"/>
            <p14:sldId id="275"/>
            <p14:sldId id="276"/>
            <p14:sldId id="278"/>
            <p14:sldId id="279"/>
            <p14:sldId id="264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E2910-B17E-4812-B9EA-E86F2D594D5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D7B1F-A5AB-43CB-85DB-EF64AEC4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D7B1F-A5AB-43CB-85DB-EF64AEC49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4C6E-47E4-4133-9CAF-E38B21AC39E0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C07-0847-494C-A9CE-DE9123B157B3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A09-0E11-462B-8D26-CBB5EF77EF87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9F61-585B-4EA6-9238-2C8C3F64A559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E9-2044-45C3-AFB9-3F21C2D6B76D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68A-905B-4A57-8B14-2E2D8A445524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3913-1298-4D53-8601-D581C05C640B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41E-81CA-41D7-A2C8-3BB8B3B9D410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2043-5557-4377-9C51-53A58036F6E2}" type="datetime1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597D-66BD-431D-887E-001E8AF54864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744-BEB1-41C8-8C64-B5B90D59515B}" type="datetime1">
              <a:rPr lang="en-US" smtClean="0"/>
              <a:t>11/11/2017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MUMA COLLEGE OF BUSINESS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5FA9D1-D3B6-4EEA-8369-C6CF804D5197}" type="datetime1">
              <a:rPr lang="en-US" smtClean="0"/>
              <a:t>11/11/2017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26" Type="http://schemas.openxmlformats.org/officeDocument/2006/relationships/tags" Target="../tags/tag235.xml"/><Relationship Id="rId3" Type="http://schemas.openxmlformats.org/officeDocument/2006/relationships/tags" Target="../tags/tag212.xml"/><Relationship Id="rId21" Type="http://schemas.openxmlformats.org/officeDocument/2006/relationships/tags" Target="../tags/tag230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tags" Target="../tags/tag234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tags" Target="../tags/tag229.xml"/><Relationship Id="rId29" Type="http://schemas.openxmlformats.org/officeDocument/2006/relationships/tags" Target="../tags/tag238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24" Type="http://schemas.openxmlformats.org/officeDocument/2006/relationships/tags" Target="../tags/tag233.xml"/><Relationship Id="rId32" Type="http://schemas.openxmlformats.org/officeDocument/2006/relationships/image" Target="../media/image16.png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28" Type="http://schemas.openxmlformats.org/officeDocument/2006/relationships/tags" Target="../tags/tag237.xml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Relationship Id="rId27" Type="http://schemas.openxmlformats.org/officeDocument/2006/relationships/tags" Target="../tags/tag236.xml"/><Relationship Id="rId30" Type="http://schemas.openxmlformats.org/officeDocument/2006/relationships/tags" Target="../tags/tag2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26" Type="http://schemas.openxmlformats.org/officeDocument/2006/relationships/tags" Target="../tags/tag265.xml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tags" Target="../tags/tag264.xml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29" Type="http://schemas.openxmlformats.org/officeDocument/2006/relationships/tags" Target="../tags/tag268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tags" Target="../tags/tag263.xml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tags" Target="../tags/tag262.xml"/><Relationship Id="rId28" Type="http://schemas.openxmlformats.org/officeDocument/2006/relationships/tags" Target="../tags/tag267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31" Type="http://schemas.openxmlformats.org/officeDocument/2006/relationships/image" Target="../media/image17.PNG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tags" Target="../tags/tag261.xml"/><Relationship Id="rId27" Type="http://schemas.openxmlformats.org/officeDocument/2006/relationships/tags" Target="../tags/tag266.xml"/><Relationship Id="rId30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tags" Target="../tags/tag286.xml"/><Relationship Id="rId26" Type="http://schemas.openxmlformats.org/officeDocument/2006/relationships/tags" Target="../tags/tag294.xml"/><Relationship Id="rId3" Type="http://schemas.openxmlformats.org/officeDocument/2006/relationships/tags" Target="../tags/tag271.xml"/><Relationship Id="rId21" Type="http://schemas.openxmlformats.org/officeDocument/2006/relationships/tags" Target="../tags/tag289.xml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tags" Target="../tags/tag285.xml"/><Relationship Id="rId25" Type="http://schemas.openxmlformats.org/officeDocument/2006/relationships/tags" Target="../tags/tag293.xml"/><Relationship Id="rId2" Type="http://schemas.openxmlformats.org/officeDocument/2006/relationships/tags" Target="../tags/tag270.xml"/><Relationship Id="rId16" Type="http://schemas.openxmlformats.org/officeDocument/2006/relationships/tags" Target="../tags/tag284.xml"/><Relationship Id="rId20" Type="http://schemas.openxmlformats.org/officeDocument/2006/relationships/tags" Target="../tags/tag288.xml"/><Relationship Id="rId29" Type="http://schemas.openxmlformats.org/officeDocument/2006/relationships/tags" Target="../tags/tag297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24" Type="http://schemas.openxmlformats.org/officeDocument/2006/relationships/tags" Target="../tags/tag292.xml"/><Relationship Id="rId5" Type="http://schemas.openxmlformats.org/officeDocument/2006/relationships/tags" Target="../tags/tag273.xml"/><Relationship Id="rId15" Type="http://schemas.openxmlformats.org/officeDocument/2006/relationships/tags" Target="../tags/tag283.xml"/><Relationship Id="rId23" Type="http://schemas.openxmlformats.org/officeDocument/2006/relationships/tags" Target="../tags/tag291.xml"/><Relationship Id="rId28" Type="http://schemas.openxmlformats.org/officeDocument/2006/relationships/tags" Target="../tags/tag296.xml"/><Relationship Id="rId10" Type="http://schemas.openxmlformats.org/officeDocument/2006/relationships/tags" Target="../tags/tag278.xml"/><Relationship Id="rId19" Type="http://schemas.openxmlformats.org/officeDocument/2006/relationships/tags" Target="../tags/tag287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Relationship Id="rId22" Type="http://schemas.openxmlformats.org/officeDocument/2006/relationships/tags" Target="../tags/tag290.xml"/><Relationship Id="rId27" Type="http://schemas.openxmlformats.org/officeDocument/2006/relationships/tags" Target="../tags/tag295.xml"/><Relationship Id="rId3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26" Type="http://schemas.openxmlformats.org/officeDocument/2006/relationships/tags" Target="../tags/tag323.xml"/><Relationship Id="rId3" Type="http://schemas.openxmlformats.org/officeDocument/2006/relationships/tags" Target="../tags/tag300.xml"/><Relationship Id="rId21" Type="http://schemas.openxmlformats.org/officeDocument/2006/relationships/tags" Target="../tags/tag318.xml"/><Relationship Id="rId34" Type="http://schemas.openxmlformats.org/officeDocument/2006/relationships/image" Target="../media/image20.png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5" Type="http://schemas.openxmlformats.org/officeDocument/2006/relationships/tags" Target="../tags/tag322.xml"/><Relationship Id="rId33" Type="http://schemas.openxmlformats.org/officeDocument/2006/relationships/image" Target="../media/image19.png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tags" Target="../tags/tag317.xml"/><Relationship Id="rId29" Type="http://schemas.openxmlformats.org/officeDocument/2006/relationships/tags" Target="../tags/tag326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24" Type="http://schemas.openxmlformats.org/officeDocument/2006/relationships/tags" Target="../tags/tag321.xml"/><Relationship Id="rId32" Type="http://schemas.openxmlformats.org/officeDocument/2006/relationships/image" Target="../media/image18.png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23" Type="http://schemas.openxmlformats.org/officeDocument/2006/relationships/tags" Target="../tags/tag320.xml"/><Relationship Id="rId28" Type="http://schemas.openxmlformats.org/officeDocument/2006/relationships/tags" Target="../tags/tag325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Relationship Id="rId22" Type="http://schemas.openxmlformats.org/officeDocument/2006/relationships/tags" Target="../tags/tag319.xml"/><Relationship Id="rId27" Type="http://schemas.openxmlformats.org/officeDocument/2006/relationships/tags" Target="../tags/tag324.xml"/><Relationship Id="rId30" Type="http://schemas.openxmlformats.org/officeDocument/2006/relationships/tags" Target="../tags/tag3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26" Type="http://schemas.openxmlformats.org/officeDocument/2006/relationships/tags" Target="../tags/tag353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5" Type="http://schemas.openxmlformats.org/officeDocument/2006/relationships/tags" Target="../tags/tag352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29" Type="http://schemas.openxmlformats.org/officeDocument/2006/relationships/tags" Target="../tags/tag356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tags" Target="../tags/tag351.xm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tags" Target="../tags/tag350.xml"/><Relationship Id="rId28" Type="http://schemas.openxmlformats.org/officeDocument/2006/relationships/tags" Target="../tags/tag355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Relationship Id="rId27" Type="http://schemas.openxmlformats.org/officeDocument/2006/relationships/tags" Target="../tags/tag354.xml"/><Relationship Id="rId30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18" Type="http://schemas.openxmlformats.org/officeDocument/2006/relationships/tags" Target="../tags/tag374.xml"/><Relationship Id="rId26" Type="http://schemas.openxmlformats.org/officeDocument/2006/relationships/tags" Target="../tags/tag382.xml"/><Relationship Id="rId3" Type="http://schemas.openxmlformats.org/officeDocument/2006/relationships/tags" Target="../tags/tag359.xml"/><Relationship Id="rId21" Type="http://schemas.openxmlformats.org/officeDocument/2006/relationships/tags" Target="../tags/tag377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17" Type="http://schemas.openxmlformats.org/officeDocument/2006/relationships/tags" Target="../tags/tag373.xml"/><Relationship Id="rId25" Type="http://schemas.openxmlformats.org/officeDocument/2006/relationships/tags" Target="../tags/tag381.xml"/><Relationship Id="rId2" Type="http://schemas.openxmlformats.org/officeDocument/2006/relationships/tags" Target="../tags/tag358.xml"/><Relationship Id="rId16" Type="http://schemas.openxmlformats.org/officeDocument/2006/relationships/tags" Target="../tags/tag372.xml"/><Relationship Id="rId20" Type="http://schemas.openxmlformats.org/officeDocument/2006/relationships/tags" Target="../tags/tag376.xml"/><Relationship Id="rId29" Type="http://schemas.openxmlformats.org/officeDocument/2006/relationships/tags" Target="../tags/tag385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24" Type="http://schemas.openxmlformats.org/officeDocument/2006/relationships/tags" Target="../tags/tag380.xml"/><Relationship Id="rId32" Type="http://schemas.openxmlformats.org/officeDocument/2006/relationships/image" Target="../media/image22.png"/><Relationship Id="rId5" Type="http://schemas.openxmlformats.org/officeDocument/2006/relationships/tags" Target="../tags/tag361.xml"/><Relationship Id="rId15" Type="http://schemas.openxmlformats.org/officeDocument/2006/relationships/tags" Target="../tags/tag371.xml"/><Relationship Id="rId23" Type="http://schemas.openxmlformats.org/officeDocument/2006/relationships/tags" Target="../tags/tag379.xml"/><Relationship Id="rId28" Type="http://schemas.openxmlformats.org/officeDocument/2006/relationships/tags" Target="../tags/tag384.xml"/><Relationship Id="rId10" Type="http://schemas.openxmlformats.org/officeDocument/2006/relationships/tags" Target="../tags/tag366.xml"/><Relationship Id="rId19" Type="http://schemas.openxmlformats.org/officeDocument/2006/relationships/tags" Target="../tags/tag375.xml"/><Relationship Id="rId31" Type="http://schemas.openxmlformats.org/officeDocument/2006/relationships/image" Target="../media/image21.png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Relationship Id="rId22" Type="http://schemas.openxmlformats.org/officeDocument/2006/relationships/tags" Target="../tags/tag378.xml"/><Relationship Id="rId27" Type="http://schemas.openxmlformats.org/officeDocument/2006/relationships/tags" Target="../tags/tag383.xml"/><Relationship Id="rId30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26" Type="http://schemas.openxmlformats.org/officeDocument/2006/relationships/tags" Target="../tags/tag411.xml"/><Relationship Id="rId3" Type="http://schemas.openxmlformats.org/officeDocument/2006/relationships/tags" Target="../tags/tag388.xml"/><Relationship Id="rId21" Type="http://schemas.openxmlformats.org/officeDocument/2006/relationships/tags" Target="../tags/tag406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5" Type="http://schemas.openxmlformats.org/officeDocument/2006/relationships/tags" Target="../tags/tag410.xml"/><Relationship Id="rId2" Type="http://schemas.openxmlformats.org/officeDocument/2006/relationships/tags" Target="../tags/tag387.xml"/><Relationship Id="rId16" Type="http://schemas.openxmlformats.org/officeDocument/2006/relationships/tags" Target="../tags/tag401.xml"/><Relationship Id="rId20" Type="http://schemas.openxmlformats.org/officeDocument/2006/relationships/tags" Target="../tags/tag405.xml"/><Relationship Id="rId29" Type="http://schemas.openxmlformats.org/officeDocument/2006/relationships/tags" Target="../tags/tag414.xml"/><Relationship Id="rId1" Type="http://schemas.openxmlformats.org/officeDocument/2006/relationships/tags" Target="../tags/tag386.xml"/><Relationship Id="rId6" Type="http://schemas.openxmlformats.org/officeDocument/2006/relationships/tags" Target="../tags/tag391.xml"/><Relationship Id="rId11" Type="http://schemas.openxmlformats.org/officeDocument/2006/relationships/tags" Target="../tags/tag396.xml"/><Relationship Id="rId24" Type="http://schemas.openxmlformats.org/officeDocument/2006/relationships/tags" Target="../tags/tag409.xml"/><Relationship Id="rId5" Type="http://schemas.openxmlformats.org/officeDocument/2006/relationships/tags" Target="../tags/tag390.xml"/><Relationship Id="rId15" Type="http://schemas.openxmlformats.org/officeDocument/2006/relationships/tags" Target="../tags/tag400.xml"/><Relationship Id="rId23" Type="http://schemas.openxmlformats.org/officeDocument/2006/relationships/tags" Target="../tags/tag408.xml"/><Relationship Id="rId28" Type="http://schemas.openxmlformats.org/officeDocument/2006/relationships/tags" Target="../tags/tag413.xml"/><Relationship Id="rId10" Type="http://schemas.openxmlformats.org/officeDocument/2006/relationships/tags" Target="../tags/tag395.xml"/><Relationship Id="rId19" Type="http://schemas.openxmlformats.org/officeDocument/2006/relationships/tags" Target="../tags/tag404.xml"/><Relationship Id="rId31" Type="http://schemas.openxmlformats.org/officeDocument/2006/relationships/image" Target="../media/image23.png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4" Type="http://schemas.openxmlformats.org/officeDocument/2006/relationships/tags" Target="../tags/tag399.xml"/><Relationship Id="rId22" Type="http://schemas.openxmlformats.org/officeDocument/2006/relationships/tags" Target="../tags/tag407.xml"/><Relationship Id="rId27" Type="http://schemas.openxmlformats.org/officeDocument/2006/relationships/tags" Target="../tags/tag412.xml"/><Relationship Id="rId30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tags" Target="../tags/tag427.xml"/><Relationship Id="rId18" Type="http://schemas.openxmlformats.org/officeDocument/2006/relationships/tags" Target="../tags/tag432.xml"/><Relationship Id="rId26" Type="http://schemas.openxmlformats.org/officeDocument/2006/relationships/tags" Target="../tags/tag440.xml"/><Relationship Id="rId3" Type="http://schemas.openxmlformats.org/officeDocument/2006/relationships/tags" Target="../tags/tag417.xml"/><Relationship Id="rId21" Type="http://schemas.openxmlformats.org/officeDocument/2006/relationships/tags" Target="../tags/tag435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17" Type="http://schemas.openxmlformats.org/officeDocument/2006/relationships/tags" Target="../tags/tag431.xml"/><Relationship Id="rId25" Type="http://schemas.openxmlformats.org/officeDocument/2006/relationships/tags" Target="../tags/tag439.xml"/><Relationship Id="rId2" Type="http://schemas.openxmlformats.org/officeDocument/2006/relationships/tags" Target="../tags/tag416.xml"/><Relationship Id="rId16" Type="http://schemas.openxmlformats.org/officeDocument/2006/relationships/tags" Target="../tags/tag430.xml"/><Relationship Id="rId20" Type="http://schemas.openxmlformats.org/officeDocument/2006/relationships/tags" Target="../tags/tag434.xml"/><Relationship Id="rId29" Type="http://schemas.openxmlformats.org/officeDocument/2006/relationships/tags" Target="../tags/tag443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24" Type="http://schemas.openxmlformats.org/officeDocument/2006/relationships/tags" Target="../tags/tag438.xml"/><Relationship Id="rId32" Type="http://schemas.openxmlformats.org/officeDocument/2006/relationships/image" Target="../media/image25.png"/><Relationship Id="rId5" Type="http://schemas.openxmlformats.org/officeDocument/2006/relationships/tags" Target="../tags/tag419.xml"/><Relationship Id="rId15" Type="http://schemas.openxmlformats.org/officeDocument/2006/relationships/tags" Target="../tags/tag429.xml"/><Relationship Id="rId23" Type="http://schemas.openxmlformats.org/officeDocument/2006/relationships/tags" Target="../tags/tag437.xml"/><Relationship Id="rId28" Type="http://schemas.openxmlformats.org/officeDocument/2006/relationships/tags" Target="../tags/tag442.xml"/><Relationship Id="rId10" Type="http://schemas.openxmlformats.org/officeDocument/2006/relationships/tags" Target="../tags/tag424.xml"/><Relationship Id="rId19" Type="http://schemas.openxmlformats.org/officeDocument/2006/relationships/tags" Target="../tags/tag433.xml"/><Relationship Id="rId31" Type="http://schemas.openxmlformats.org/officeDocument/2006/relationships/image" Target="../media/image24.png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tags" Target="../tags/tag428.xml"/><Relationship Id="rId22" Type="http://schemas.openxmlformats.org/officeDocument/2006/relationships/tags" Target="../tags/tag436.xml"/><Relationship Id="rId27" Type="http://schemas.openxmlformats.org/officeDocument/2006/relationships/tags" Target="../tags/tag441.xml"/><Relationship Id="rId30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51.xml"/><Relationship Id="rId13" Type="http://schemas.openxmlformats.org/officeDocument/2006/relationships/tags" Target="../tags/tag456.xml"/><Relationship Id="rId18" Type="http://schemas.openxmlformats.org/officeDocument/2006/relationships/tags" Target="../tags/tag461.xml"/><Relationship Id="rId26" Type="http://schemas.openxmlformats.org/officeDocument/2006/relationships/tags" Target="../tags/tag469.xml"/><Relationship Id="rId3" Type="http://schemas.openxmlformats.org/officeDocument/2006/relationships/tags" Target="../tags/tag446.xml"/><Relationship Id="rId21" Type="http://schemas.openxmlformats.org/officeDocument/2006/relationships/tags" Target="../tags/tag464.xml"/><Relationship Id="rId7" Type="http://schemas.openxmlformats.org/officeDocument/2006/relationships/tags" Target="../tags/tag450.xml"/><Relationship Id="rId12" Type="http://schemas.openxmlformats.org/officeDocument/2006/relationships/tags" Target="../tags/tag455.xml"/><Relationship Id="rId17" Type="http://schemas.openxmlformats.org/officeDocument/2006/relationships/tags" Target="../tags/tag460.xml"/><Relationship Id="rId25" Type="http://schemas.openxmlformats.org/officeDocument/2006/relationships/tags" Target="../tags/tag468.xml"/><Relationship Id="rId2" Type="http://schemas.openxmlformats.org/officeDocument/2006/relationships/tags" Target="../tags/tag445.xml"/><Relationship Id="rId16" Type="http://schemas.openxmlformats.org/officeDocument/2006/relationships/tags" Target="../tags/tag459.xml"/><Relationship Id="rId20" Type="http://schemas.openxmlformats.org/officeDocument/2006/relationships/tags" Target="../tags/tag463.xml"/><Relationship Id="rId29" Type="http://schemas.openxmlformats.org/officeDocument/2006/relationships/tags" Target="../tags/tag472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11" Type="http://schemas.openxmlformats.org/officeDocument/2006/relationships/tags" Target="../tags/tag454.xml"/><Relationship Id="rId24" Type="http://schemas.openxmlformats.org/officeDocument/2006/relationships/tags" Target="../tags/tag467.xml"/><Relationship Id="rId5" Type="http://schemas.openxmlformats.org/officeDocument/2006/relationships/tags" Target="../tags/tag448.xml"/><Relationship Id="rId15" Type="http://schemas.openxmlformats.org/officeDocument/2006/relationships/tags" Target="../tags/tag458.xml"/><Relationship Id="rId23" Type="http://schemas.openxmlformats.org/officeDocument/2006/relationships/tags" Target="../tags/tag466.xml"/><Relationship Id="rId28" Type="http://schemas.openxmlformats.org/officeDocument/2006/relationships/tags" Target="../tags/tag471.xml"/><Relationship Id="rId10" Type="http://schemas.openxmlformats.org/officeDocument/2006/relationships/tags" Target="../tags/tag453.xml"/><Relationship Id="rId19" Type="http://schemas.openxmlformats.org/officeDocument/2006/relationships/tags" Target="../tags/tag462.xml"/><Relationship Id="rId31" Type="http://schemas.openxmlformats.org/officeDocument/2006/relationships/image" Target="../media/image23.png"/><Relationship Id="rId4" Type="http://schemas.openxmlformats.org/officeDocument/2006/relationships/tags" Target="../tags/tag447.xml"/><Relationship Id="rId9" Type="http://schemas.openxmlformats.org/officeDocument/2006/relationships/tags" Target="../tags/tag452.xml"/><Relationship Id="rId14" Type="http://schemas.openxmlformats.org/officeDocument/2006/relationships/tags" Target="../tags/tag457.xml"/><Relationship Id="rId22" Type="http://schemas.openxmlformats.org/officeDocument/2006/relationships/tags" Target="../tags/tag465.xml"/><Relationship Id="rId27" Type="http://schemas.openxmlformats.org/officeDocument/2006/relationships/tags" Target="../tags/tag470.xml"/><Relationship Id="rId30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80.xml"/><Relationship Id="rId13" Type="http://schemas.openxmlformats.org/officeDocument/2006/relationships/tags" Target="../tags/tag485.xml"/><Relationship Id="rId18" Type="http://schemas.openxmlformats.org/officeDocument/2006/relationships/tags" Target="../tags/tag490.xml"/><Relationship Id="rId26" Type="http://schemas.openxmlformats.org/officeDocument/2006/relationships/tags" Target="../tags/tag498.xml"/><Relationship Id="rId3" Type="http://schemas.openxmlformats.org/officeDocument/2006/relationships/tags" Target="../tags/tag475.xml"/><Relationship Id="rId21" Type="http://schemas.openxmlformats.org/officeDocument/2006/relationships/tags" Target="../tags/tag493.xml"/><Relationship Id="rId7" Type="http://schemas.openxmlformats.org/officeDocument/2006/relationships/tags" Target="../tags/tag479.xml"/><Relationship Id="rId12" Type="http://schemas.openxmlformats.org/officeDocument/2006/relationships/tags" Target="../tags/tag484.xml"/><Relationship Id="rId17" Type="http://schemas.openxmlformats.org/officeDocument/2006/relationships/tags" Target="../tags/tag489.xml"/><Relationship Id="rId25" Type="http://schemas.openxmlformats.org/officeDocument/2006/relationships/tags" Target="../tags/tag497.xml"/><Relationship Id="rId2" Type="http://schemas.openxmlformats.org/officeDocument/2006/relationships/tags" Target="../tags/tag474.xml"/><Relationship Id="rId16" Type="http://schemas.openxmlformats.org/officeDocument/2006/relationships/tags" Target="../tags/tag488.xml"/><Relationship Id="rId20" Type="http://schemas.openxmlformats.org/officeDocument/2006/relationships/tags" Target="../tags/tag492.xml"/><Relationship Id="rId29" Type="http://schemas.openxmlformats.org/officeDocument/2006/relationships/tags" Target="../tags/tag501.xml"/><Relationship Id="rId1" Type="http://schemas.openxmlformats.org/officeDocument/2006/relationships/tags" Target="../tags/tag473.xml"/><Relationship Id="rId6" Type="http://schemas.openxmlformats.org/officeDocument/2006/relationships/tags" Target="../tags/tag478.xml"/><Relationship Id="rId11" Type="http://schemas.openxmlformats.org/officeDocument/2006/relationships/tags" Target="../tags/tag483.xml"/><Relationship Id="rId24" Type="http://schemas.openxmlformats.org/officeDocument/2006/relationships/tags" Target="../tags/tag496.xml"/><Relationship Id="rId32" Type="http://schemas.openxmlformats.org/officeDocument/2006/relationships/image" Target="../media/image27.png"/><Relationship Id="rId5" Type="http://schemas.openxmlformats.org/officeDocument/2006/relationships/tags" Target="../tags/tag477.xml"/><Relationship Id="rId15" Type="http://schemas.openxmlformats.org/officeDocument/2006/relationships/tags" Target="../tags/tag487.xml"/><Relationship Id="rId23" Type="http://schemas.openxmlformats.org/officeDocument/2006/relationships/tags" Target="../tags/tag495.xml"/><Relationship Id="rId28" Type="http://schemas.openxmlformats.org/officeDocument/2006/relationships/tags" Target="../tags/tag500.xml"/><Relationship Id="rId10" Type="http://schemas.openxmlformats.org/officeDocument/2006/relationships/tags" Target="../tags/tag482.xml"/><Relationship Id="rId19" Type="http://schemas.openxmlformats.org/officeDocument/2006/relationships/tags" Target="../tags/tag491.xml"/><Relationship Id="rId31" Type="http://schemas.openxmlformats.org/officeDocument/2006/relationships/image" Target="../media/image26.png"/><Relationship Id="rId4" Type="http://schemas.openxmlformats.org/officeDocument/2006/relationships/tags" Target="../tags/tag476.xml"/><Relationship Id="rId9" Type="http://schemas.openxmlformats.org/officeDocument/2006/relationships/tags" Target="../tags/tag481.xml"/><Relationship Id="rId14" Type="http://schemas.openxmlformats.org/officeDocument/2006/relationships/tags" Target="../tags/tag486.xml"/><Relationship Id="rId22" Type="http://schemas.openxmlformats.org/officeDocument/2006/relationships/tags" Target="../tags/tag494.xml"/><Relationship Id="rId27" Type="http://schemas.openxmlformats.org/officeDocument/2006/relationships/tags" Target="../tags/tag499.xml"/><Relationship Id="rId30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" Type="http://schemas.openxmlformats.org/officeDocument/2006/relationships/tags" Target="../tags/tag504.xml"/><Relationship Id="rId21" Type="http://schemas.openxmlformats.org/officeDocument/2006/relationships/tags" Target="../tags/tag522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0" Type="http://schemas.openxmlformats.org/officeDocument/2006/relationships/tags" Target="../tags/tag521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image" Target="../media/image29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image" Target="../media/image28.png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tags" Target="../tags/tag543.xml"/><Relationship Id="rId18" Type="http://schemas.openxmlformats.org/officeDocument/2006/relationships/tags" Target="../tags/tag548.xml"/><Relationship Id="rId26" Type="http://schemas.openxmlformats.org/officeDocument/2006/relationships/tags" Target="../tags/tag556.xml"/><Relationship Id="rId3" Type="http://schemas.openxmlformats.org/officeDocument/2006/relationships/tags" Target="../tags/tag533.xml"/><Relationship Id="rId21" Type="http://schemas.openxmlformats.org/officeDocument/2006/relationships/tags" Target="../tags/tag551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17" Type="http://schemas.openxmlformats.org/officeDocument/2006/relationships/tags" Target="../tags/tag547.xml"/><Relationship Id="rId25" Type="http://schemas.openxmlformats.org/officeDocument/2006/relationships/tags" Target="../tags/tag555.xml"/><Relationship Id="rId2" Type="http://schemas.openxmlformats.org/officeDocument/2006/relationships/tags" Target="../tags/tag532.xml"/><Relationship Id="rId16" Type="http://schemas.openxmlformats.org/officeDocument/2006/relationships/tags" Target="../tags/tag546.xml"/><Relationship Id="rId20" Type="http://schemas.openxmlformats.org/officeDocument/2006/relationships/tags" Target="../tags/tag550.xml"/><Relationship Id="rId29" Type="http://schemas.openxmlformats.org/officeDocument/2006/relationships/tags" Target="../tags/tag559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24" Type="http://schemas.openxmlformats.org/officeDocument/2006/relationships/tags" Target="../tags/tag554.xml"/><Relationship Id="rId5" Type="http://schemas.openxmlformats.org/officeDocument/2006/relationships/tags" Target="../tags/tag535.xml"/><Relationship Id="rId15" Type="http://schemas.openxmlformats.org/officeDocument/2006/relationships/tags" Target="../tags/tag545.xml"/><Relationship Id="rId23" Type="http://schemas.openxmlformats.org/officeDocument/2006/relationships/tags" Target="../tags/tag553.xml"/><Relationship Id="rId28" Type="http://schemas.openxmlformats.org/officeDocument/2006/relationships/tags" Target="../tags/tag558.xml"/><Relationship Id="rId10" Type="http://schemas.openxmlformats.org/officeDocument/2006/relationships/tags" Target="../tags/tag540.xml"/><Relationship Id="rId19" Type="http://schemas.openxmlformats.org/officeDocument/2006/relationships/tags" Target="../tags/tag549.xml"/><Relationship Id="rId31" Type="http://schemas.openxmlformats.org/officeDocument/2006/relationships/image" Target="../media/image30.png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tags" Target="../tags/tag544.xml"/><Relationship Id="rId22" Type="http://schemas.openxmlformats.org/officeDocument/2006/relationships/tags" Target="../tags/tag552.xml"/><Relationship Id="rId27" Type="http://schemas.openxmlformats.org/officeDocument/2006/relationships/tags" Target="../tags/tag557.xml"/><Relationship Id="rId30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67.xml"/><Relationship Id="rId13" Type="http://schemas.openxmlformats.org/officeDocument/2006/relationships/tags" Target="../tags/tag572.xml"/><Relationship Id="rId18" Type="http://schemas.openxmlformats.org/officeDocument/2006/relationships/tags" Target="../tags/tag577.xml"/><Relationship Id="rId26" Type="http://schemas.openxmlformats.org/officeDocument/2006/relationships/tags" Target="../tags/tag585.xml"/><Relationship Id="rId3" Type="http://schemas.openxmlformats.org/officeDocument/2006/relationships/tags" Target="../tags/tag562.xml"/><Relationship Id="rId21" Type="http://schemas.openxmlformats.org/officeDocument/2006/relationships/tags" Target="../tags/tag580.xml"/><Relationship Id="rId7" Type="http://schemas.openxmlformats.org/officeDocument/2006/relationships/tags" Target="../tags/tag566.xml"/><Relationship Id="rId12" Type="http://schemas.openxmlformats.org/officeDocument/2006/relationships/tags" Target="../tags/tag571.xml"/><Relationship Id="rId17" Type="http://schemas.openxmlformats.org/officeDocument/2006/relationships/tags" Target="../tags/tag576.xml"/><Relationship Id="rId25" Type="http://schemas.openxmlformats.org/officeDocument/2006/relationships/tags" Target="../tags/tag584.xml"/><Relationship Id="rId2" Type="http://schemas.openxmlformats.org/officeDocument/2006/relationships/tags" Target="../tags/tag561.xml"/><Relationship Id="rId16" Type="http://schemas.openxmlformats.org/officeDocument/2006/relationships/tags" Target="../tags/tag575.xml"/><Relationship Id="rId20" Type="http://schemas.openxmlformats.org/officeDocument/2006/relationships/tags" Target="../tags/tag579.xml"/><Relationship Id="rId29" Type="http://schemas.openxmlformats.org/officeDocument/2006/relationships/tags" Target="../tags/tag588.xml"/><Relationship Id="rId1" Type="http://schemas.openxmlformats.org/officeDocument/2006/relationships/tags" Target="../tags/tag560.xml"/><Relationship Id="rId6" Type="http://schemas.openxmlformats.org/officeDocument/2006/relationships/tags" Target="../tags/tag565.xml"/><Relationship Id="rId11" Type="http://schemas.openxmlformats.org/officeDocument/2006/relationships/tags" Target="../tags/tag570.xml"/><Relationship Id="rId24" Type="http://schemas.openxmlformats.org/officeDocument/2006/relationships/tags" Target="../tags/tag583.xml"/><Relationship Id="rId5" Type="http://schemas.openxmlformats.org/officeDocument/2006/relationships/tags" Target="../tags/tag564.xml"/><Relationship Id="rId15" Type="http://schemas.openxmlformats.org/officeDocument/2006/relationships/tags" Target="../tags/tag574.xml"/><Relationship Id="rId23" Type="http://schemas.openxmlformats.org/officeDocument/2006/relationships/tags" Target="../tags/tag582.xml"/><Relationship Id="rId28" Type="http://schemas.openxmlformats.org/officeDocument/2006/relationships/tags" Target="../tags/tag587.xml"/><Relationship Id="rId10" Type="http://schemas.openxmlformats.org/officeDocument/2006/relationships/tags" Target="../tags/tag569.xml"/><Relationship Id="rId19" Type="http://schemas.openxmlformats.org/officeDocument/2006/relationships/tags" Target="../tags/tag57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563.xml"/><Relationship Id="rId9" Type="http://schemas.openxmlformats.org/officeDocument/2006/relationships/tags" Target="../tags/tag568.xml"/><Relationship Id="rId14" Type="http://schemas.openxmlformats.org/officeDocument/2006/relationships/tags" Target="../tags/tag573.xml"/><Relationship Id="rId22" Type="http://schemas.openxmlformats.org/officeDocument/2006/relationships/tags" Target="../tags/tag581.xml"/><Relationship Id="rId27" Type="http://schemas.openxmlformats.org/officeDocument/2006/relationships/tags" Target="../tags/tag586.xml"/><Relationship Id="rId30" Type="http://schemas.openxmlformats.org/officeDocument/2006/relationships/tags" Target="../tags/tag5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97.xml"/><Relationship Id="rId13" Type="http://schemas.openxmlformats.org/officeDocument/2006/relationships/tags" Target="../tags/tag602.xml"/><Relationship Id="rId18" Type="http://schemas.openxmlformats.org/officeDocument/2006/relationships/tags" Target="../tags/tag607.xml"/><Relationship Id="rId26" Type="http://schemas.openxmlformats.org/officeDocument/2006/relationships/tags" Target="../tags/tag615.xml"/><Relationship Id="rId3" Type="http://schemas.openxmlformats.org/officeDocument/2006/relationships/tags" Target="../tags/tag592.xml"/><Relationship Id="rId21" Type="http://schemas.openxmlformats.org/officeDocument/2006/relationships/tags" Target="../tags/tag610.xml"/><Relationship Id="rId7" Type="http://schemas.openxmlformats.org/officeDocument/2006/relationships/tags" Target="../tags/tag596.xml"/><Relationship Id="rId12" Type="http://schemas.openxmlformats.org/officeDocument/2006/relationships/tags" Target="../tags/tag601.xml"/><Relationship Id="rId17" Type="http://schemas.openxmlformats.org/officeDocument/2006/relationships/tags" Target="../tags/tag606.xml"/><Relationship Id="rId25" Type="http://schemas.openxmlformats.org/officeDocument/2006/relationships/tags" Target="../tags/tag614.xml"/><Relationship Id="rId33" Type="http://schemas.openxmlformats.org/officeDocument/2006/relationships/hyperlink" Target="https://www.kaggle.com/wendykan/lending-club-loan-data" TargetMode="External"/><Relationship Id="rId2" Type="http://schemas.openxmlformats.org/officeDocument/2006/relationships/tags" Target="../tags/tag591.xml"/><Relationship Id="rId16" Type="http://schemas.openxmlformats.org/officeDocument/2006/relationships/tags" Target="../tags/tag605.xml"/><Relationship Id="rId20" Type="http://schemas.openxmlformats.org/officeDocument/2006/relationships/tags" Target="../tags/tag609.xml"/><Relationship Id="rId29" Type="http://schemas.openxmlformats.org/officeDocument/2006/relationships/tags" Target="../tags/tag618.xml"/><Relationship Id="rId1" Type="http://schemas.openxmlformats.org/officeDocument/2006/relationships/tags" Target="../tags/tag590.xml"/><Relationship Id="rId6" Type="http://schemas.openxmlformats.org/officeDocument/2006/relationships/tags" Target="../tags/tag595.xml"/><Relationship Id="rId11" Type="http://schemas.openxmlformats.org/officeDocument/2006/relationships/tags" Target="../tags/tag600.xml"/><Relationship Id="rId24" Type="http://schemas.openxmlformats.org/officeDocument/2006/relationships/tags" Target="../tags/tag613.xml"/><Relationship Id="rId32" Type="http://schemas.openxmlformats.org/officeDocument/2006/relationships/hyperlink" Target="https://en.wikipedia.org/wiki/Lending_Club" TargetMode="External"/><Relationship Id="rId5" Type="http://schemas.openxmlformats.org/officeDocument/2006/relationships/tags" Target="../tags/tag594.xml"/><Relationship Id="rId15" Type="http://schemas.openxmlformats.org/officeDocument/2006/relationships/tags" Target="../tags/tag604.xml"/><Relationship Id="rId23" Type="http://schemas.openxmlformats.org/officeDocument/2006/relationships/tags" Target="../tags/tag612.xml"/><Relationship Id="rId28" Type="http://schemas.openxmlformats.org/officeDocument/2006/relationships/tags" Target="../tags/tag617.xml"/><Relationship Id="rId10" Type="http://schemas.openxmlformats.org/officeDocument/2006/relationships/tags" Target="../tags/tag599.xml"/><Relationship Id="rId19" Type="http://schemas.openxmlformats.org/officeDocument/2006/relationships/tags" Target="../tags/tag608.xml"/><Relationship Id="rId31" Type="http://schemas.openxmlformats.org/officeDocument/2006/relationships/hyperlink" Target="https://www.lendingclub.com/info/download-data.action" TargetMode="External"/><Relationship Id="rId4" Type="http://schemas.openxmlformats.org/officeDocument/2006/relationships/tags" Target="../tags/tag593.xml"/><Relationship Id="rId9" Type="http://schemas.openxmlformats.org/officeDocument/2006/relationships/tags" Target="../tags/tag598.xml"/><Relationship Id="rId14" Type="http://schemas.openxmlformats.org/officeDocument/2006/relationships/tags" Target="../tags/tag603.xml"/><Relationship Id="rId22" Type="http://schemas.openxmlformats.org/officeDocument/2006/relationships/tags" Target="../tags/tag611.xml"/><Relationship Id="rId27" Type="http://schemas.openxmlformats.org/officeDocument/2006/relationships/tags" Target="../tags/tag616.xml"/><Relationship Id="rId30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26.xml"/><Relationship Id="rId13" Type="http://schemas.openxmlformats.org/officeDocument/2006/relationships/tags" Target="../tags/tag631.xml"/><Relationship Id="rId18" Type="http://schemas.openxmlformats.org/officeDocument/2006/relationships/tags" Target="../tags/tag636.xml"/><Relationship Id="rId26" Type="http://schemas.openxmlformats.org/officeDocument/2006/relationships/tags" Target="../tags/tag644.xml"/><Relationship Id="rId3" Type="http://schemas.openxmlformats.org/officeDocument/2006/relationships/tags" Target="../tags/tag621.xml"/><Relationship Id="rId21" Type="http://schemas.openxmlformats.org/officeDocument/2006/relationships/tags" Target="../tags/tag639.xml"/><Relationship Id="rId7" Type="http://schemas.openxmlformats.org/officeDocument/2006/relationships/tags" Target="../tags/tag625.xml"/><Relationship Id="rId12" Type="http://schemas.openxmlformats.org/officeDocument/2006/relationships/tags" Target="../tags/tag630.xml"/><Relationship Id="rId17" Type="http://schemas.openxmlformats.org/officeDocument/2006/relationships/tags" Target="../tags/tag635.xml"/><Relationship Id="rId25" Type="http://schemas.openxmlformats.org/officeDocument/2006/relationships/tags" Target="../tags/tag643.xml"/><Relationship Id="rId2" Type="http://schemas.openxmlformats.org/officeDocument/2006/relationships/tags" Target="../tags/tag620.xml"/><Relationship Id="rId16" Type="http://schemas.openxmlformats.org/officeDocument/2006/relationships/tags" Target="../tags/tag634.xml"/><Relationship Id="rId20" Type="http://schemas.openxmlformats.org/officeDocument/2006/relationships/tags" Target="../tags/tag638.xml"/><Relationship Id="rId29" Type="http://schemas.openxmlformats.org/officeDocument/2006/relationships/tags" Target="../tags/tag647.xml"/><Relationship Id="rId1" Type="http://schemas.openxmlformats.org/officeDocument/2006/relationships/tags" Target="../tags/tag619.xml"/><Relationship Id="rId6" Type="http://schemas.openxmlformats.org/officeDocument/2006/relationships/tags" Target="../tags/tag624.xml"/><Relationship Id="rId11" Type="http://schemas.openxmlformats.org/officeDocument/2006/relationships/tags" Target="../tags/tag629.xml"/><Relationship Id="rId24" Type="http://schemas.openxmlformats.org/officeDocument/2006/relationships/tags" Target="../tags/tag642.xml"/><Relationship Id="rId5" Type="http://schemas.openxmlformats.org/officeDocument/2006/relationships/tags" Target="../tags/tag623.xml"/><Relationship Id="rId15" Type="http://schemas.openxmlformats.org/officeDocument/2006/relationships/tags" Target="../tags/tag633.xml"/><Relationship Id="rId23" Type="http://schemas.openxmlformats.org/officeDocument/2006/relationships/tags" Target="../tags/tag641.xml"/><Relationship Id="rId28" Type="http://schemas.openxmlformats.org/officeDocument/2006/relationships/tags" Target="../tags/tag646.xml"/><Relationship Id="rId10" Type="http://schemas.openxmlformats.org/officeDocument/2006/relationships/tags" Target="../tags/tag628.xml"/><Relationship Id="rId19" Type="http://schemas.openxmlformats.org/officeDocument/2006/relationships/tags" Target="../tags/tag637.xml"/><Relationship Id="rId31" Type="http://schemas.openxmlformats.org/officeDocument/2006/relationships/image" Target="../media/image31.png"/><Relationship Id="rId4" Type="http://schemas.openxmlformats.org/officeDocument/2006/relationships/tags" Target="../tags/tag622.xml"/><Relationship Id="rId9" Type="http://schemas.openxmlformats.org/officeDocument/2006/relationships/tags" Target="../tags/tag627.xml"/><Relationship Id="rId14" Type="http://schemas.openxmlformats.org/officeDocument/2006/relationships/tags" Target="../tags/tag632.xml"/><Relationship Id="rId22" Type="http://schemas.openxmlformats.org/officeDocument/2006/relationships/tags" Target="../tags/tag640.xml"/><Relationship Id="rId27" Type="http://schemas.openxmlformats.org/officeDocument/2006/relationships/tags" Target="../tags/tag645.xml"/><Relationship Id="rId3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hyperlink" Target="https://en.wikipedia.org/wiki/Reverse_auction" TargetMode="Externa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hyperlink" Target="https://en.wikipedia.org/wiki/Interest_rate" TargetMode="Externa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tags" Target="../tags/tag58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29" Type="http://schemas.openxmlformats.org/officeDocument/2006/relationships/tags" Target="../tags/tag62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tags" Target="../tags/tag57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image" Target="../media/image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tags" Target="../tags/tag9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image" Target="../media/image4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image" Target="../media/image7.png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29" Type="http://schemas.openxmlformats.org/officeDocument/2006/relationships/tags" Target="../tags/tag121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image" Target="../media/image6.png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31" Type="http://schemas.openxmlformats.org/officeDocument/2006/relationships/image" Target="../media/image5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34" Type="http://schemas.openxmlformats.org/officeDocument/2006/relationships/image" Target="../media/image11.png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image" Target="../media/image10.png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32" Type="http://schemas.openxmlformats.org/officeDocument/2006/relationships/image" Target="../media/image9.png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31" Type="http://schemas.openxmlformats.org/officeDocument/2006/relationships/image" Target="../media/image8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3" Type="http://schemas.openxmlformats.org/officeDocument/2006/relationships/tags" Target="../tags/tag153.xml"/><Relationship Id="rId21" Type="http://schemas.openxmlformats.org/officeDocument/2006/relationships/tags" Target="../tags/tag171.xml"/><Relationship Id="rId34" Type="http://schemas.openxmlformats.org/officeDocument/2006/relationships/image" Target="../media/image15.png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image" Target="../media/image14.png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0" Type="http://schemas.openxmlformats.org/officeDocument/2006/relationships/tags" Target="../tags/tag170.xml"/><Relationship Id="rId29" Type="http://schemas.openxmlformats.org/officeDocument/2006/relationships/tags" Target="../tags/tag179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image" Target="../media/image13.png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image" Target="../media/image12.png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26" Type="http://schemas.openxmlformats.org/officeDocument/2006/relationships/tags" Target="../tags/tag205.xml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tags" Target="../tags/tag204.xml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29" Type="http://schemas.openxmlformats.org/officeDocument/2006/relationships/tags" Target="../tags/tag208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tags" Target="../tags/tag203.xml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tags" Target="../tags/tag202.xml"/><Relationship Id="rId28" Type="http://schemas.openxmlformats.org/officeDocument/2006/relationships/tags" Target="../tags/tag207.xml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tags" Target="../tags/tag201.xml"/><Relationship Id="rId27" Type="http://schemas.openxmlformats.org/officeDocument/2006/relationships/tags" Target="../tags/tag206.xml"/><Relationship Id="rId30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772400" cy="2362200"/>
          </a:xfrm>
        </p:spPr>
        <p:txBody>
          <a:bodyPr/>
          <a:lstStyle/>
          <a:p>
            <a:r>
              <a:rPr lang="en-US" sz="5400" dirty="0"/>
              <a:t>Data Mining-Project</a:t>
            </a:r>
            <a:br>
              <a:rPr lang="en-US" sz="5400" dirty="0"/>
            </a:br>
            <a:r>
              <a:rPr lang="en-US" sz="5400" dirty="0"/>
              <a:t>Peer-to-Peer Lending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239000" cy="205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Bibin</a:t>
            </a:r>
            <a:r>
              <a:rPr lang="en-US" sz="2400" dirty="0">
                <a:solidFill>
                  <a:schemeClr val="tx1"/>
                </a:solidFill>
              </a:rPr>
              <a:t> Jose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Jaideep</a:t>
            </a:r>
            <a:r>
              <a:rPr lang="en-US" sz="2400" dirty="0">
                <a:solidFill>
                  <a:schemeClr val="tx1"/>
                </a:solidFill>
              </a:rPr>
              <a:t> Sai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Arshad Jamal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Kireet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Bharadwaj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usf logo">
            <a:extLst>
              <a:ext uri="{FF2B5EF4-FFF2-40B4-BE49-F238E27FC236}">
                <a16:creationId xmlns:a16="http://schemas.microsoft.com/office/drawing/2014/main" id="{704AA981-98C9-4A87-994F-2FA5ACF0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1963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129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40" y="1444110"/>
            <a:ext cx="7620000" cy="4800600"/>
          </a:xfrm>
        </p:spPr>
        <p:txBody>
          <a:bodyPr/>
          <a:lstStyle/>
          <a:p>
            <a:r>
              <a:rPr lang="en-US" dirty="0"/>
              <a:t>Dataset consisted of 75 variables which we trimmed down to 41 variables by creating other indicator variables </a:t>
            </a:r>
          </a:p>
          <a:p>
            <a:r>
              <a:rPr lang="en-US" dirty="0"/>
              <a:t>Transformed categorical variables to binary using One Hot Encoding Technique.</a:t>
            </a:r>
          </a:p>
          <a:p>
            <a:r>
              <a:rPr lang="en-US" dirty="0"/>
              <a:t>Removed redundant variables and columns with little information using Python &amp; Excel.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19" name="Group 3418">
            <a:extLst>
              <a:ext uri="{FF2B5EF4-FFF2-40B4-BE49-F238E27FC236}">
                <a16:creationId xmlns:a16="http://schemas.microsoft.com/office/drawing/2014/main" id="{8F10C587-DC9D-4176-8143-19CE796D84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91" name="Oval 3390">
              <a:extLst>
                <a:ext uri="{FF2B5EF4-FFF2-40B4-BE49-F238E27FC236}">
                  <a16:creationId xmlns:a16="http://schemas.microsoft.com/office/drawing/2014/main" id="{54390E74-4DC5-4F88-AD69-7705C4F1C70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2" name="TextBox 3391">
              <a:extLst>
                <a:ext uri="{FF2B5EF4-FFF2-40B4-BE49-F238E27FC236}">
                  <a16:creationId xmlns:a16="http://schemas.microsoft.com/office/drawing/2014/main" id="{D56DB71C-79ED-4EAA-B8A1-4A096A56CB3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3" name="Oval 3392">
              <a:extLst>
                <a:ext uri="{FF2B5EF4-FFF2-40B4-BE49-F238E27FC236}">
                  <a16:creationId xmlns:a16="http://schemas.microsoft.com/office/drawing/2014/main" id="{9B4A87C2-20DA-4F6E-8972-4CEB379C8E9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4" name="Oval 3393">
              <a:extLst>
                <a:ext uri="{FF2B5EF4-FFF2-40B4-BE49-F238E27FC236}">
                  <a16:creationId xmlns:a16="http://schemas.microsoft.com/office/drawing/2014/main" id="{2119E3D1-7B64-40F3-88D2-C4743894E3D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5" name="TextBox 3394">
              <a:extLst>
                <a:ext uri="{FF2B5EF4-FFF2-40B4-BE49-F238E27FC236}">
                  <a16:creationId xmlns:a16="http://schemas.microsoft.com/office/drawing/2014/main" id="{BAB2D977-82A0-4A14-B269-79F52565FA1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396" name="Oval 3395">
              <a:extLst>
                <a:ext uri="{FF2B5EF4-FFF2-40B4-BE49-F238E27FC236}">
                  <a16:creationId xmlns:a16="http://schemas.microsoft.com/office/drawing/2014/main" id="{459E0533-05D7-4D13-A28C-DA071D47480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" name="Oval 3396">
              <a:extLst>
                <a:ext uri="{FF2B5EF4-FFF2-40B4-BE49-F238E27FC236}">
                  <a16:creationId xmlns:a16="http://schemas.microsoft.com/office/drawing/2014/main" id="{AC0C937A-244C-4CC3-92B3-AE2AC7980CC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" name="Oval 3397">
              <a:extLst>
                <a:ext uri="{FF2B5EF4-FFF2-40B4-BE49-F238E27FC236}">
                  <a16:creationId xmlns:a16="http://schemas.microsoft.com/office/drawing/2014/main" id="{F0F2579A-B651-45C8-AF59-E34033349A7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" name="Oval 3398">
              <a:extLst>
                <a:ext uri="{FF2B5EF4-FFF2-40B4-BE49-F238E27FC236}">
                  <a16:creationId xmlns:a16="http://schemas.microsoft.com/office/drawing/2014/main" id="{7BEF081E-62FB-49F1-A313-5361E58B75D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" name="TextBox 3399">
              <a:extLst>
                <a:ext uri="{FF2B5EF4-FFF2-40B4-BE49-F238E27FC236}">
                  <a16:creationId xmlns:a16="http://schemas.microsoft.com/office/drawing/2014/main" id="{939A7D16-1C5D-4CB7-980B-8C24280C194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01" name="Oval 3400">
              <a:extLst>
                <a:ext uri="{FF2B5EF4-FFF2-40B4-BE49-F238E27FC236}">
                  <a16:creationId xmlns:a16="http://schemas.microsoft.com/office/drawing/2014/main" id="{3FF41441-F65E-458A-BC57-B638A446444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2" name="TextBox 3401">
              <a:extLst>
                <a:ext uri="{FF2B5EF4-FFF2-40B4-BE49-F238E27FC236}">
                  <a16:creationId xmlns:a16="http://schemas.microsoft.com/office/drawing/2014/main" id="{BFC3EB4D-255F-4405-B23C-E319EFDDEC1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03" name="Oval 3402">
              <a:extLst>
                <a:ext uri="{FF2B5EF4-FFF2-40B4-BE49-F238E27FC236}">
                  <a16:creationId xmlns:a16="http://schemas.microsoft.com/office/drawing/2014/main" id="{26DFB290-7024-4864-86E1-D44F9E25B0C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4" name="Oval 3403">
              <a:extLst>
                <a:ext uri="{FF2B5EF4-FFF2-40B4-BE49-F238E27FC236}">
                  <a16:creationId xmlns:a16="http://schemas.microsoft.com/office/drawing/2014/main" id="{33C62069-1DA1-4616-91FB-B0EC96D2612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5" name="Oval 3404">
              <a:extLst>
                <a:ext uri="{FF2B5EF4-FFF2-40B4-BE49-F238E27FC236}">
                  <a16:creationId xmlns:a16="http://schemas.microsoft.com/office/drawing/2014/main" id="{8D6A2DDE-6F4A-491E-ABDB-A9C3D293D1B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6" name="TextBox 3405">
              <a:extLst>
                <a:ext uri="{FF2B5EF4-FFF2-40B4-BE49-F238E27FC236}">
                  <a16:creationId xmlns:a16="http://schemas.microsoft.com/office/drawing/2014/main" id="{D4586B79-1FFB-473E-8180-D5CF6BBFD7D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407" name="Oval 3406">
              <a:extLst>
                <a:ext uri="{FF2B5EF4-FFF2-40B4-BE49-F238E27FC236}">
                  <a16:creationId xmlns:a16="http://schemas.microsoft.com/office/drawing/2014/main" id="{29476BC3-C070-4644-8170-574E437D296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8" name="Oval 3407">
              <a:extLst>
                <a:ext uri="{FF2B5EF4-FFF2-40B4-BE49-F238E27FC236}">
                  <a16:creationId xmlns:a16="http://schemas.microsoft.com/office/drawing/2014/main" id="{8F87FBCF-B49D-4811-910E-80EA7C8445A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9" name="Oval 3408">
              <a:extLst>
                <a:ext uri="{FF2B5EF4-FFF2-40B4-BE49-F238E27FC236}">
                  <a16:creationId xmlns:a16="http://schemas.microsoft.com/office/drawing/2014/main" id="{3C464CC3-74F8-482B-91B4-3C98C82B6F7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0" name="Oval 3409">
              <a:extLst>
                <a:ext uri="{FF2B5EF4-FFF2-40B4-BE49-F238E27FC236}">
                  <a16:creationId xmlns:a16="http://schemas.microsoft.com/office/drawing/2014/main" id="{8D243AFC-F74C-4A94-B792-97A811536EB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1" name="Oval 3410">
              <a:extLst>
                <a:ext uri="{FF2B5EF4-FFF2-40B4-BE49-F238E27FC236}">
                  <a16:creationId xmlns:a16="http://schemas.microsoft.com/office/drawing/2014/main" id="{BAA6026B-2394-4618-A445-0A64BA962E2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2" name="Oval 3411">
              <a:extLst>
                <a:ext uri="{FF2B5EF4-FFF2-40B4-BE49-F238E27FC236}">
                  <a16:creationId xmlns:a16="http://schemas.microsoft.com/office/drawing/2014/main" id="{A1BC536C-1239-4D3D-98E8-98361EB9C5B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3" name="Oval 3412">
              <a:extLst>
                <a:ext uri="{FF2B5EF4-FFF2-40B4-BE49-F238E27FC236}">
                  <a16:creationId xmlns:a16="http://schemas.microsoft.com/office/drawing/2014/main" id="{C7B10BF8-CAEA-421D-B853-C321169524D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4" name="Oval 3413">
              <a:extLst>
                <a:ext uri="{FF2B5EF4-FFF2-40B4-BE49-F238E27FC236}">
                  <a16:creationId xmlns:a16="http://schemas.microsoft.com/office/drawing/2014/main" id="{694D9FE8-4DE6-453F-9A59-AA2A866595C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5" name="Oval 3414">
              <a:extLst>
                <a:ext uri="{FF2B5EF4-FFF2-40B4-BE49-F238E27FC236}">
                  <a16:creationId xmlns:a16="http://schemas.microsoft.com/office/drawing/2014/main" id="{F09BD80C-F029-4632-8B15-C2DFD849667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6" name="TextBox 3415">
              <a:extLst>
                <a:ext uri="{FF2B5EF4-FFF2-40B4-BE49-F238E27FC236}">
                  <a16:creationId xmlns:a16="http://schemas.microsoft.com/office/drawing/2014/main" id="{00000F71-559D-47D7-977A-41657089275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417" name="Oval 3416">
              <a:extLst>
                <a:ext uri="{FF2B5EF4-FFF2-40B4-BE49-F238E27FC236}">
                  <a16:creationId xmlns:a16="http://schemas.microsoft.com/office/drawing/2014/main" id="{8ADB7833-28CC-4681-96D8-89296865EB2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8" name="Oval 3417">
              <a:extLst>
                <a:ext uri="{FF2B5EF4-FFF2-40B4-BE49-F238E27FC236}">
                  <a16:creationId xmlns:a16="http://schemas.microsoft.com/office/drawing/2014/main" id="{71E90BA4-08FA-4289-90E7-A2CA0F12CF5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DFBBA-6EC3-4CD1-85EA-EF0231CE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87F4-5460-4E0E-A8AE-BD85BDCA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3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AED6-E5DB-4DBE-8183-B3FC1C3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8491-6F2A-4F97-A9A2-221646AC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columns with more than 60% null values using python.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D207329-7874-4055-9ADD-2F15CB89C28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7467600" cy="3623348"/>
          </a:xfrm>
          <a:prstGeom prst="rect">
            <a:avLst/>
          </a:prstGeom>
        </p:spPr>
      </p:pic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1E8D2D1-01B7-4816-A9AE-D3E9B4AE609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7513E367-FA76-49DF-AF03-750AB13B949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F0DAEFA-5BC9-4912-A0C5-9294D4C1E38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B7606B3-9DB3-4A84-9F61-CF6A9FF1A81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6AF852F-E171-470C-823A-36302250AC3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A96FA6B9-4273-4711-8678-B85CA9EE8E7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F285D68-A69A-464C-A54A-B5B3F30F4F0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02E7B7FC-38A7-400D-9647-E522E750870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E24DEE6F-6F05-4E4C-8DF2-3BF1082C867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9C27FD37-8C20-48E8-B069-BA449535FD2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1BB9F7B-98D3-4697-B3A5-3A00E20E0824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C3F21D0-B200-4282-B2F8-2D5ECA75F1C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4833FB8-B157-4FE6-9AF9-B684430EEB1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DE8D20D8-6CBC-48AB-8A81-30A22159D9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958D41E-4BC7-4CAB-80D5-775B353874C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F90F3EC1-1750-499A-A538-A0DFE8F2EB6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7F7C1717-1798-4AEC-B96A-29C56B59A53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56FA198E-1A6C-46D7-AD47-37A58148307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99BA156-1183-4F47-A325-762B61F3DF9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F599C8F-328E-4EC6-9114-6B6B55A5696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07C2D03-A9DB-448A-979F-7B44995E787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569CE907-609A-464A-838C-DA5EB2E1CFA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D02C1C74-FE3A-47F2-B3E6-E6E3796A4F2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5F9ADBEF-E343-435F-AF76-A7A1E987A15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A1BEAEF-5068-439B-9654-12FE02BAE0A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3568F0F-8439-42E4-AF84-1D245EB679E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3C6E75AC-1F53-4B3A-A4B9-E80DFDBED0C2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889EFDC-E080-4EAF-835C-DFE0FA5207F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0C6B345B-63F8-462C-862A-743AD69652B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F9593-1E75-463E-9CC3-FFF9161B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88E9-27DB-4C00-B0FD-DA2CECB7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91B2-2626-43C0-BBC9-94C8D1B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98AC-7EFB-4113-AC01-48416FB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Dropped </a:t>
            </a:r>
            <a:r>
              <a:rPr lang="en-US" dirty="0" err="1"/>
              <a:t>payment_plan</a:t>
            </a:r>
            <a:r>
              <a:rPr lang="en-US" dirty="0"/>
              <a:t> ,</a:t>
            </a:r>
            <a:r>
              <a:rPr lang="en-US" dirty="0" err="1"/>
              <a:t>url</a:t>
            </a:r>
            <a:r>
              <a:rPr lang="en-US" dirty="0"/>
              <a:t> ,id and </a:t>
            </a:r>
            <a:r>
              <a:rPr lang="en-US" dirty="0" err="1"/>
              <a:t>member_id</a:t>
            </a:r>
            <a:r>
              <a:rPr lang="en-US" dirty="0"/>
              <a:t> as all are unique.</a:t>
            </a:r>
          </a:p>
          <a:p>
            <a:r>
              <a:rPr lang="en-US" dirty="0"/>
              <a:t>Removed “Index” Column as it is a Unique customer key .</a:t>
            </a:r>
          </a:p>
          <a:p>
            <a:r>
              <a:rPr lang="en-US" dirty="0"/>
              <a:t>Removed </a:t>
            </a:r>
            <a:r>
              <a:rPr lang="en-US" dirty="0" err="1"/>
              <a:t>policy_code,As</a:t>
            </a:r>
            <a:r>
              <a:rPr lang="en-US" dirty="0"/>
              <a:t> it has only one value.</a:t>
            </a:r>
          </a:p>
          <a:p>
            <a:r>
              <a:rPr lang="en-US" dirty="0"/>
              <a:t>Dropped </a:t>
            </a:r>
            <a:r>
              <a:rPr lang="en-US" dirty="0" err="1"/>
              <a:t>Emp_title</a:t>
            </a:r>
            <a:r>
              <a:rPr lang="en-US" dirty="0"/>
              <a:t> , </a:t>
            </a:r>
            <a:r>
              <a:rPr lang="en-US" dirty="0" err="1"/>
              <a:t>zip_code,title</a:t>
            </a:r>
            <a:r>
              <a:rPr lang="en-US" dirty="0"/>
              <a:t> are not useful for Analysis.</a:t>
            </a:r>
          </a:p>
          <a:p>
            <a:r>
              <a:rPr lang="en-US" dirty="0"/>
              <a:t>Stripped “months” word from term variable and made it an integer</a:t>
            </a:r>
          </a:p>
          <a:p>
            <a:r>
              <a:rPr lang="en-US" dirty="0"/>
              <a:t>Removed %  from interest rate.</a:t>
            </a:r>
          </a:p>
          <a:p>
            <a:r>
              <a:rPr lang="en-US" dirty="0"/>
              <a:t>Extracted numbers from </a:t>
            </a:r>
            <a:r>
              <a:rPr lang="en-US" dirty="0" err="1"/>
              <a:t>emp_length</a:t>
            </a:r>
            <a:r>
              <a:rPr lang="en-US" dirty="0"/>
              <a:t> and filled the missing values with the median</a:t>
            </a:r>
          </a:p>
          <a:p>
            <a:r>
              <a:rPr lang="en-US" dirty="0"/>
              <a:t>Transform datetimes(MM_DD_YYY) to a Period using python(MM-YYYY).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19E0E3DD-5C2A-4293-96DA-4BC35014AB2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7E699F41-ACD9-46BA-86EB-F6760AC9339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77909D5A-C470-4A07-938D-50FAE7C4342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D0655A3-46B2-435D-9ED5-41F77494D07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0CDC9B95-7DF7-46DB-8B13-8D0F694EEE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8E920F6-DF3B-47A7-95C6-A716DB5E37E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09839F95-205C-45D3-B4D2-E7C3110D3FC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999699D-2F15-4DF8-B5EE-98E47F8D2FE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103187D4-FC27-48AB-8FFC-0F85026AD5B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EE742D60-B057-4DCA-BB83-2C34909E4A3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3DB6204-BF8D-4C46-AE79-0111B946D9B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D0B3862-46FB-4842-8657-6FF114E6C2E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73D8C717-E635-460F-9E47-E077487F2C42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71E2E1A-76D6-463F-BE6B-E14ABBA5E08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F983E892-CC9D-4933-B142-AC407F03238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4424229E-65BA-48BA-8B7E-C6F4E7B7751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EB4BBEC-A851-4E66-A78E-F1C5257D16A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BEA719E-D825-45A5-806A-6689C260A0B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B84A5175-4E24-4918-BFF5-F8AC466275E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40280517-B0E3-4379-88DB-43E96151812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862653F-730F-4FD7-AE67-4F2373A2DA3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42749E43-6295-4F03-BF10-681939AA52D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56FD7AF-61EB-4A37-8924-CB8A1B2F403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DC972AF3-DB5B-4640-9D2A-9F55739A4E1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F8F635F9-C548-4324-B340-7BA3D6C51E5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1E2BF500-3B51-4DEC-9428-9881737C3FF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6866A990-CACA-4320-A127-D7CC60C00E8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6068781-D6EA-49B0-8408-57A6B4A72B2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3A78AD97-3A0B-4D22-AF44-01597827A1C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94F8B-83A5-4850-A71E-B92019FB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AD8FE-1919-481E-9EB5-7E12EB4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Data Modeling-1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r>
              <a:rPr lang="en-US" dirty="0"/>
              <a:t>Predicting whether a borrower would “charge-off”.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600200"/>
            <a:ext cx="75628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3" y="3861955"/>
            <a:ext cx="33718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280" y="3861955"/>
            <a:ext cx="34099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45" name="Group 4444">
            <a:extLst>
              <a:ext uri="{FF2B5EF4-FFF2-40B4-BE49-F238E27FC236}">
                <a16:creationId xmlns:a16="http://schemas.microsoft.com/office/drawing/2014/main" id="{D295EE6F-5B71-4A56-BFD1-9A4847C897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4417" name="Oval 4416">
              <a:extLst>
                <a:ext uri="{FF2B5EF4-FFF2-40B4-BE49-F238E27FC236}">
                  <a16:creationId xmlns:a16="http://schemas.microsoft.com/office/drawing/2014/main" id="{F48C8127-E49E-49C7-94DC-A268FBF7E29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8" name="TextBox 4417">
              <a:extLst>
                <a:ext uri="{FF2B5EF4-FFF2-40B4-BE49-F238E27FC236}">
                  <a16:creationId xmlns:a16="http://schemas.microsoft.com/office/drawing/2014/main" id="{70DB1C39-C34C-406A-A73F-5D576442D26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4419" name="Oval 4418">
              <a:extLst>
                <a:ext uri="{FF2B5EF4-FFF2-40B4-BE49-F238E27FC236}">
                  <a16:creationId xmlns:a16="http://schemas.microsoft.com/office/drawing/2014/main" id="{DB1142FC-1E5C-4F3C-A51A-D6836A19C45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0" name="Oval 4419">
              <a:extLst>
                <a:ext uri="{FF2B5EF4-FFF2-40B4-BE49-F238E27FC236}">
                  <a16:creationId xmlns:a16="http://schemas.microsoft.com/office/drawing/2014/main" id="{30B533B7-12A3-4D63-B3FD-F0FDAD2AA1F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1" name="TextBox 4420">
              <a:extLst>
                <a:ext uri="{FF2B5EF4-FFF2-40B4-BE49-F238E27FC236}">
                  <a16:creationId xmlns:a16="http://schemas.microsoft.com/office/drawing/2014/main" id="{D74F0A60-B83F-496C-A884-2F82822DF9A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4422" name="Oval 4421">
              <a:extLst>
                <a:ext uri="{FF2B5EF4-FFF2-40B4-BE49-F238E27FC236}">
                  <a16:creationId xmlns:a16="http://schemas.microsoft.com/office/drawing/2014/main" id="{584C07CB-D52F-4576-93F9-5EE8EBD451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3" name="Oval 4422">
              <a:extLst>
                <a:ext uri="{FF2B5EF4-FFF2-40B4-BE49-F238E27FC236}">
                  <a16:creationId xmlns:a16="http://schemas.microsoft.com/office/drawing/2014/main" id="{72F9E185-A6C1-4566-9DCA-A5E05ACFF02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4" name="Oval 4423">
              <a:extLst>
                <a:ext uri="{FF2B5EF4-FFF2-40B4-BE49-F238E27FC236}">
                  <a16:creationId xmlns:a16="http://schemas.microsoft.com/office/drawing/2014/main" id="{2AB02AC0-BAD1-4DE0-951C-32E1543A870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5" name="Oval 4424">
              <a:extLst>
                <a:ext uri="{FF2B5EF4-FFF2-40B4-BE49-F238E27FC236}">
                  <a16:creationId xmlns:a16="http://schemas.microsoft.com/office/drawing/2014/main" id="{A5F85F60-9DB8-4FE9-B7D4-448E8C5935E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6" name="TextBox 4425">
              <a:extLst>
                <a:ext uri="{FF2B5EF4-FFF2-40B4-BE49-F238E27FC236}">
                  <a16:creationId xmlns:a16="http://schemas.microsoft.com/office/drawing/2014/main" id="{CC709945-470F-4016-9985-5D4652231F51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4427" name="Oval 4426">
              <a:extLst>
                <a:ext uri="{FF2B5EF4-FFF2-40B4-BE49-F238E27FC236}">
                  <a16:creationId xmlns:a16="http://schemas.microsoft.com/office/drawing/2014/main" id="{4545636F-603B-4545-8D1E-993BBA77C28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8" name="TextBox 4427">
              <a:extLst>
                <a:ext uri="{FF2B5EF4-FFF2-40B4-BE49-F238E27FC236}">
                  <a16:creationId xmlns:a16="http://schemas.microsoft.com/office/drawing/2014/main" id="{24610041-2215-48AD-8A06-D854B68D1B0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4429" name="Oval 4428">
              <a:extLst>
                <a:ext uri="{FF2B5EF4-FFF2-40B4-BE49-F238E27FC236}">
                  <a16:creationId xmlns:a16="http://schemas.microsoft.com/office/drawing/2014/main" id="{C30E0BE0-6C87-4A7F-9D7F-AF372FD43FB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0" name="Oval 4429">
              <a:extLst>
                <a:ext uri="{FF2B5EF4-FFF2-40B4-BE49-F238E27FC236}">
                  <a16:creationId xmlns:a16="http://schemas.microsoft.com/office/drawing/2014/main" id="{F1CA7E11-E19D-40F3-AE2D-C5FF8938DC1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1" name="Oval 4430">
              <a:extLst>
                <a:ext uri="{FF2B5EF4-FFF2-40B4-BE49-F238E27FC236}">
                  <a16:creationId xmlns:a16="http://schemas.microsoft.com/office/drawing/2014/main" id="{92DAA53C-D183-406A-B89A-3F59B0B7F09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2" name="TextBox 4431">
              <a:extLst>
                <a:ext uri="{FF2B5EF4-FFF2-40B4-BE49-F238E27FC236}">
                  <a16:creationId xmlns:a16="http://schemas.microsoft.com/office/drawing/2014/main" id="{D0D5B7F3-49F6-4FC7-9B76-9BBDA34C3A42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4433" name="Oval 4432">
              <a:extLst>
                <a:ext uri="{FF2B5EF4-FFF2-40B4-BE49-F238E27FC236}">
                  <a16:creationId xmlns:a16="http://schemas.microsoft.com/office/drawing/2014/main" id="{8A9DDD12-03BF-4E81-AA22-1416E5CA1DD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4" name="Oval 4433">
              <a:extLst>
                <a:ext uri="{FF2B5EF4-FFF2-40B4-BE49-F238E27FC236}">
                  <a16:creationId xmlns:a16="http://schemas.microsoft.com/office/drawing/2014/main" id="{05B63D8C-428C-4A1D-BA53-11F11ABBA40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5" name="Oval 4434">
              <a:extLst>
                <a:ext uri="{FF2B5EF4-FFF2-40B4-BE49-F238E27FC236}">
                  <a16:creationId xmlns:a16="http://schemas.microsoft.com/office/drawing/2014/main" id="{521BCE55-1C01-43B5-BEC8-D75AF3A1278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6" name="Oval 4435">
              <a:extLst>
                <a:ext uri="{FF2B5EF4-FFF2-40B4-BE49-F238E27FC236}">
                  <a16:creationId xmlns:a16="http://schemas.microsoft.com/office/drawing/2014/main" id="{9CAC6B57-DDFF-4E5A-AD72-2E72CFBC447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7" name="Oval 4436">
              <a:extLst>
                <a:ext uri="{FF2B5EF4-FFF2-40B4-BE49-F238E27FC236}">
                  <a16:creationId xmlns:a16="http://schemas.microsoft.com/office/drawing/2014/main" id="{783234A3-62C1-44B2-B3D5-62CCED4A423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8" name="Oval 4437">
              <a:extLst>
                <a:ext uri="{FF2B5EF4-FFF2-40B4-BE49-F238E27FC236}">
                  <a16:creationId xmlns:a16="http://schemas.microsoft.com/office/drawing/2014/main" id="{C939F272-5195-4182-BF0F-4C5FF9F083D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9" name="Oval 4438">
              <a:extLst>
                <a:ext uri="{FF2B5EF4-FFF2-40B4-BE49-F238E27FC236}">
                  <a16:creationId xmlns:a16="http://schemas.microsoft.com/office/drawing/2014/main" id="{4D7AB774-7BFA-44EA-812C-B66E8C2380D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0" name="Oval 4439">
              <a:extLst>
                <a:ext uri="{FF2B5EF4-FFF2-40B4-BE49-F238E27FC236}">
                  <a16:creationId xmlns:a16="http://schemas.microsoft.com/office/drawing/2014/main" id="{851C8F4A-2F98-489A-8309-D88E1A4A9A3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1" name="Oval 4440">
              <a:extLst>
                <a:ext uri="{FF2B5EF4-FFF2-40B4-BE49-F238E27FC236}">
                  <a16:creationId xmlns:a16="http://schemas.microsoft.com/office/drawing/2014/main" id="{8D730528-A115-47CA-A0A0-19FE56422E3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2" name="TextBox 4441">
              <a:extLst>
                <a:ext uri="{FF2B5EF4-FFF2-40B4-BE49-F238E27FC236}">
                  <a16:creationId xmlns:a16="http://schemas.microsoft.com/office/drawing/2014/main" id="{E08E9A8D-9C6C-473B-AC69-9D6399185499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443" name="Oval 4442">
              <a:extLst>
                <a:ext uri="{FF2B5EF4-FFF2-40B4-BE49-F238E27FC236}">
                  <a16:creationId xmlns:a16="http://schemas.microsoft.com/office/drawing/2014/main" id="{FA1BC185-EE8E-410B-BC4A-22DF133232E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4" name="Oval 4443">
              <a:extLst>
                <a:ext uri="{FF2B5EF4-FFF2-40B4-BE49-F238E27FC236}">
                  <a16:creationId xmlns:a16="http://schemas.microsoft.com/office/drawing/2014/main" id="{2D9CAFC3-B547-4EB0-990E-4B21460D1EE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DA1FE-A495-4288-8D5E-5A7BF6A4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F4969-0406-4EC6-8427-07588BF6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0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‘Logistic Regression’ and ‘Neural Net’ models were used for predictive modeling.</a:t>
            </a:r>
          </a:p>
          <a:p>
            <a:r>
              <a:rPr lang="en-US" dirty="0"/>
              <a:t>The misclassification rate is approximately 16% for logistic regression and Neural Network.</a:t>
            </a:r>
          </a:p>
          <a:p>
            <a:r>
              <a:rPr lang="en-US" dirty="0"/>
              <a:t>The overall accuracy of the model is high, but since we are interested in predicting the charged-off customers ,the ‘True Positive Rate’ is very low.</a:t>
            </a:r>
          </a:p>
          <a:p>
            <a:r>
              <a:rPr lang="en-US" dirty="0"/>
              <a:t>Our inference from the result is that the charged-off customer cannot be predicted.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3D67A1C2-ACA8-400D-9708-827A8C9B2D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9AA8E700-E56C-4350-BBDE-F1627BDB03C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725EA946-7566-471E-A20A-FDE35201CB6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D99B57E4-7E00-4739-94B8-A505782CCAD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17860DBB-4CCD-4055-A3A6-032FC848C5C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1C10187-D7E3-4F29-BB5C-9D87AC092FEF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D78F4168-607B-4FAE-BFF8-DDE01BB98E4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87E2847E-FF18-4481-BF80-76A12B76889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198CF6D6-8AF2-4164-BFAC-C4E6E58398B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D5369277-EA2A-448A-BE48-D27AA066B86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0F8A429-2B48-44B1-BC01-58045E894B9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152F46D-0209-42DC-8D4B-782E09B543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FC9531C3-C137-43D8-A26B-6A89109DC1B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8A01EAF7-2D8B-4A94-B3BF-34018E80111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6F2EF8E6-8848-44D8-80C7-666A1B69212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A368C377-A5FC-4A0B-9D17-5B26B2F7D6D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EB9DA89-66F3-4043-B8E5-9684933E4F2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3B926AE-475C-4907-BC59-DE4C2001737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359BED5-6480-40C8-80B3-041A6C2A86E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EB7FC09-75D6-4756-94DE-61DF661F1DE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F96B8802-0810-4ED1-84DA-23E4319A548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31653038-C22F-4A84-878C-EE86643B905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858089C-8D1D-4D06-9F4B-A1B26064F88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B3732A92-946D-4ADB-BE35-2E67A131A91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4AC54F78-573F-41C6-9A0D-F153C7FA327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77E97DF9-9C8F-406E-9B7D-50B732764F7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49C42F42-236F-4BFB-B46A-345C8ABEE6A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797B6D77-9BBA-4904-846F-2CA47AC94D2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C15ACAA-B3D9-456C-8D46-C859FF800CD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3F7C-8150-4FE0-B49F-541E64A8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E3A55-497D-40B9-9FC4-10B28654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2CB-1816-4419-8C34-2724FB47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Enhancement-Model1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440B-4473-4CEA-B4C3-E19B262C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85862"/>
            <a:ext cx="7620000" cy="5105400"/>
          </a:xfrm>
        </p:spPr>
        <p:txBody>
          <a:bodyPr/>
          <a:lstStyle/>
          <a:p>
            <a:r>
              <a:rPr lang="en-US" dirty="0"/>
              <a:t>In order to improve the accuracy we performed the over-sampling of data with respect to the charge-off records.</a:t>
            </a:r>
          </a:p>
          <a:p>
            <a:r>
              <a:rPr lang="en-US" dirty="0"/>
              <a:t>This method of sampling provided us with an improved accuracy of 66.9% for decision tree, 62.4 for Neural Net and 61.1% for Regression.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con_matrix_3.PNG">
            <a:extLst>
              <a:ext uri="{FF2B5EF4-FFF2-40B4-BE49-F238E27FC236}">
                <a16:creationId xmlns:a16="http://schemas.microsoft.com/office/drawing/2014/main" id="{1D3C484C-BADA-4A81-B188-DBA72A53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1"/>
            <a:ext cx="4953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sclass.PNG">
            <a:extLst>
              <a:ext uri="{FF2B5EF4-FFF2-40B4-BE49-F238E27FC236}">
                <a16:creationId xmlns:a16="http://schemas.microsoft.com/office/drawing/2014/main" id="{264677D5-ABA1-40EA-B254-C4462796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1"/>
            <a:ext cx="65436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07" name="Group 3406">
            <a:extLst>
              <a:ext uri="{FF2B5EF4-FFF2-40B4-BE49-F238E27FC236}">
                <a16:creationId xmlns:a16="http://schemas.microsoft.com/office/drawing/2014/main" id="{E4994514-7A6F-404B-BCB9-26CB38D11E9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9" name="Oval 3378">
              <a:extLst>
                <a:ext uri="{FF2B5EF4-FFF2-40B4-BE49-F238E27FC236}">
                  <a16:creationId xmlns:a16="http://schemas.microsoft.com/office/drawing/2014/main" id="{DD55408B-E4A4-4D76-9D0A-ABAFF903ED7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TextBox 3379">
              <a:extLst>
                <a:ext uri="{FF2B5EF4-FFF2-40B4-BE49-F238E27FC236}">
                  <a16:creationId xmlns:a16="http://schemas.microsoft.com/office/drawing/2014/main" id="{3AE63E38-8AD6-47AF-A544-6B9DBB0A9DD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81" name="Oval 3380">
              <a:extLst>
                <a:ext uri="{FF2B5EF4-FFF2-40B4-BE49-F238E27FC236}">
                  <a16:creationId xmlns:a16="http://schemas.microsoft.com/office/drawing/2014/main" id="{A4045A73-5F4C-44F7-ACF9-1C3F018C8B5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2" name="Oval 3381">
              <a:extLst>
                <a:ext uri="{FF2B5EF4-FFF2-40B4-BE49-F238E27FC236}">
                  <a16:creationId xmlns:a16="http://schemas.microsoft.com/office/drawing/2014/main" id="{4DF8D46C-FC73-4B34-8099-00648858860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3" name="TextBox 3382">
              <a:extLst>
                <a:ext uri="{FF2B5EF4-FFF2-40B4-BE49-F238E27FC236}">
                  <a16:creationId xmlns:a16="http://schemas.microsoft.com/office/drawing/2014/main" id="{6242F8F3-E820-4A49-95ED-C8B6F42EEBDE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id="{8030DD76-900C-4CB7-8D3F-82B6B11C15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id="{38BC058C-B663-4979-9EF7-762349E49A9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6" name="Oval 3385">
              <a:extLst>
                <a:ext uri="{FF2B5EF4-FFF2-40B4-BE49-F238E27FC236}">
                  <a16:creationId xmlns:a16="http://schemas.microsoft.com/office/drawing/2014/main" id="{E73F28C7-49AB-4B12-910B-965C720FEB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7" name="Oval 3386">
              <a:extLst>
                <a:ext uri="{FF2B5EF4-FFF2-40B4-BE49-F238E27FC236}">
                  <a16:creationId xmlns:a16="http://schemas.microsoft.com/office/drawing/2014/main" id="{DD5D57D3-2687-4375-82BE-F47D191E932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8" name="TextBox 3387">
              <a:extLst>
                <a:ext uri="{FF2B5EF4-FFF2-40B4-BE49-F238E27FC236}">
                  <a16:creationId xmlns:a16="http://schemas.microsoft.com/office/drawing/2014/main" id="{D6D9233C-0B04-4F57-98F3-724CF22B97E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389" name="Oval 3388">
              <a:extLst>
                <a:ext uri="{FF2B5EF4-FFF2-40B4-BE49-F238E27FC236}">
                  <a16:creationId xmlns:a16="http://schemas.microsoft.com/office/drawing/2014/main" id="{B38C8115-1846-4828-9AF9-0A0468E5AA3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0" name="TextBox 3389">
              <a:extLst>
                <a:ext uri="{FF2B5EF4-FFF2-40B4-BE49-F238E27FC236}">
                  <a16:creationId xmlns:a16="http://schemas.microsoft.com/office/drawing/2014/main" id="{3D148CA3-C943-438D-BE2C-46557CE09A2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391" name="Oval 3390">
              <a:extLst>
                <a:ext uri="{FF2B5EF4-FFF2-40B4-BE49-F238E27FC236}">
                  <a16:creationId xmlns:a16="http://schemas.microsoft.com/office/drawing/2014/main" id="{D022501E-3637-4704-84A7-6CE1EC7378A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2" name="Oval 3391">
              <a:extLst>
                <a:ext uri="{FF2B5EF4-FFF2-40B4-BE49-F238E27FC236}">
                  <a16:creationId xmlns:a16="http://schemas.microsoft.com/office/drawing/2014/main" id="{FD058408-1095-4E01-8646-D8C4CE05D8B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3" name="Oval 3392">
              <a:extLst>
                <a:ext uri="{FF2B5EF4-FFF2-40B4-BE49-F238E27FC236}">
                  <a16:creationId xmlns:a16="http://schemas.microsoft.com/office/drawing/2014/main" id="{E78076E5-97DB-4D43-BE32-9F019DA381E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4" name="TextBox 3393">
              <a:extLst>
                <a:ext uri="{FF2B5EF4-FFF2-40B4-BE49-F238E27FC236}">
                  <a16:creationId xmlns:a16="http://schemas.microsoft.com/office/drawing/2014/main" id="{CE3135EC-981D-494C-BD4A-764D7754C79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395" name="Oval 3394">
              <a:extLst>
                <a:ext uri="{FF2B5EF4-FFF2-40B4-BE49-F238E27FC236}">
                  <a16:creationId xmlns:a16="http://schemas.microsoft.com/office/drawing/2014/main" id="{343C1E82-A004-43C3-ADBF-6DD6BB742F0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" name="Oval 3395">
              <a:extLst>
                <a:ext uri="{FF2B5EF4-FFF2-40B4-BE49-F238E27FC236}">
                  <a16:creationId xmlns:a16="http://schemas.microsoft.com/office/drawing/2014/main" id="{D43E1C18-E18A-4939-9DCF-765E502062A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" name="Oval 3396">
              <a:extLst>
                <a:ext uri="{FF2B5EF4-FFF2-40B4-BE49-F238E27FC236}">
                  <a16:creationId xmlns:a16="http://schemas.microsoft.com/office/drawing/2014/main" id="{C6142B2D-6A70-4032-96C6-75106EB7925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" name="Oval 3397">
              <a:extLst>
                <a:ext uri="{FF2B5EF4-FFF2-40B4-BE49-F238E27FC236}">
                  <a16:creationId xmlns:a16="http://schemas.microsoft.com/office/drawing/2014/main" id="{2E4B24CC-5D9B-4BAD-A42E-BA13FD2F832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" name="Oval 3398">
              <a:extLst>
                <a:ext uri="{FF2B5EF4-FFF2-40B4-BE49-F238E27FC236}">
                  <a16:creationId xmlns:a16="http://schemas.microsoft.com/office/drawing/2014/main" id="{CE2E5F68-BF98-43CD-BC99-E6D1E2C4B5E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" name="Oval 3399">
              <a:extLst>
                <a:ext uri="{FF2B5EF4-FFF2-40B4-BE49-F238E27FC236}">
                  <a16:creationId xmlns:a16="http://schemas.microsoft.com/office/drawing/2014/main" id="{225622E3-D7FD-47D8-8021-A6ECF27C1ED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1" name="Oval 3400">
              <a:extLst>
                <a:ext uri="{FF2B5EF4-FFF2-40B4-BE49-F238E27FC236}">
                  <a16:creationId xmlns:a16="http://schemas.microsoft.com/office/drawing/2014/main" id="{569B332B-3AC7-4089-86EF-A2536AF4366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2" name="Oval 3401">
              <a:extLst>
                <a:ext uri="{FF2B5EF4-FFF2-40B4-BE49-F238E27FC236}">
                  <a16:creationId xmlns:a16="http://schemas.microsoft.com/office/drawing/2014/main" id="{2131EC59-4483-4951-BB98-BD82141DCFE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3" name="Oval 3402">
              <a:extLst>
                <a:ext uri="{FF2B5EF4-FFF2-40B4-BE49-F238E27FC236}">
                  <a16:creationId xmlns:a16="http://schemas.microsoft.com/office/drawing/2014/main" id="{BECB87EF-BFE6-42E7-9775-7BC3F7926A5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4" name="TextBox 3403">
              <a:extLst>
                <a:ext uri="{FF2B5EF4-FFF2-40B4-BE49-F238E27FC236}">
                  <a16:creationId xmlns:a16="http://schemas.microsoft.com/office/drawing/2014/main" id="{7C98340D-37F1-4A1D-92FF-B00B3B6D1B9B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405" name="Oval 3404">
              <a:extLst>
                <a:ext uri="{FF2B5EF4-FFF2-40B4-BE49-F238E27FC236}">
                  <a16:creationId xmlns:a16="http://schemas.microsoft.com/office/drawing/2014/main" id="{2A5AEF36-95C0-4167-BD3E-F053190ACCD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6" name="Oval 3405">
              <a:extLst>
                <a:ext uri="{FF2B5EF4-FFF2-40B4-BE49-F238E27FC236}">
                  <a16:creationId xmlns:a16="http://schemas.microsoft.com/office/drawing/2014/main" id="{EE82C1F4-9EBF-44BA-8B08-F26111CE540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162C7-5904-4642-8FED-0F6110FD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F522-72BB-4178-9EF7-77B4E55C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Data Modelling-2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dirty="0"/>
              <a:t>Predicting whether a borrower will fall in the low, medium , high interest rate range.</a:t>
            </a:r>
          </a:p>
          <a:p>
            <a:r>
              <a:rPr lang="en-US" dirty="0"/>
              <a:t>We created the ordinal target variable ‘interest rate range’ into 3 levels of low, medium, high by analyzing the interest rate trend.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10068" r="18171" b="72180"/>
          <a:stretch/>
        </p:blipFill>
        <p:spPr bwMode="auto">
          <a:xfrm>
            <a:off x="0" y="35814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15" name="Group 7514">
            <a:extLst>
              <a:ext uri="{FF2B5EF4-FFF2-40B4-BE49-F238E27FC236}">
                <a16:creationId xmlns:a16="http://schemas.microsoft.com/office/drawing/2014/main" id="{2BCA4ADD-75E5-493F-8543-8B487E8BB10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7487" name="Oval 7486">
              <a:extLst>
                <a:ext uri="{FF2B5EF4-FFF2-40B4-BE49-F238E27FC236}">
                  <a16:creationId xmlns:a16="http://schemas.microsoft.com/office/drawing/2014/main" id="{BE1019CF-EE8F-4538-B9A9-0CA66EF2C3C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8" name="TextBox 7487">
              <a:extLst>
                <a:ext uri="{FF2B5EF4-FFF2-40B4-BE49-F238E27FC236}">
                  <a16:creationId xmlns:a16="http://schemas.microsoft.com/office/drawing/2014/main" id="{90C75A9C-1733-4DB9-8F7F-282AA86E2A15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7489" name="Oval 7488">
              <a:extLst>
                <a:ext uri="{FF2B5EF4-FFF2-40B4-BE49-F238E27FC236}">
                  <a16:creationId xmlns:a16="http://schemas.microsoft.com/office/drawing/2014/main" id="{2430903A-53E1-4956-81DD-A9A25021561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0" name="Oval 7489">
              <a:extLst>
                <a:ext uri="{FF2B5EF4-FFF2-40B4-BE49-F238E27FC236}">
                  <a16:creationId xmlns:a16="http://schemas.microsoft.com/office/drawing/2014/main" id="{D5F98ECA-5783-4E49-9216-165709C725F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1" name="TextBox 7490">
              <a:extLst>
                <a:ext uri="{FF2B5EF4-FFF2-40B4-BE49-F238E27FC236}">
                  <a16:creationId xmlns:a16="http://schemas.microsoft.com/office/drawing/2014/main" id="{5545B56C-233E-4393-901E-65C017F5ACA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7492" name="Oval 7491">
              <a:extLst>
                <a:ext uri="{FF2B5EF4-FFF2-40B4-BE49-F238E27FC236}">
                  <a16:creationId xmlns:a16="http://schemas.microsoft.com/office/drawing/2014/main" id="{217A338E-C93D-47B5-B191-7EC58DCAA8B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3" name="Oval 7492">
              <a:extLst>
                <a:ext uri="{FF2B5EF4-FFF2-40B4-BE49-F238E27FC236}">
                  <a16:creationId xmlns:a16="http://schemas.microsoft.com/office/drawing/2014/main" id="{3236C136-BFB7-4EFB-ABB9-543DB9EA6D5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4" name="Oval 7493">
              <a:extLst>
                <a:ext uri="{FF2B5EF4-FFF2-40B4-BE49-F238E27FC236}">
                  <a16:creationId xmlns:a16="http://schemas.microsoft.com/office/drawing/2014/main" id="{F02297BD-8BC9-4C36-8BBF-8D86B3FCA3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5" name="Oval 7494">
              <a:extLst>
                <a:ext uri="{FF2B5EF4-FFF2-40B4-BE49-F238E27FC236}">
                  <a16:creationId xmlns:a16="http://schemas.microsoft.com/office/drawing/2014/main" id="{B22752AF-B996-437A-BBBA-7E95EE75FD5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6" name="TextBox 7495">
              <a:extLst>
                <a:ext uri="{FF2B5EF4-FFF2-40B4-BE49-F238E27FC236}">
                  <a16:creationId xmlns:a16="http://schemas.microsoft.com/office/drawing/2014/main" id="{FF4C7830-8EA7-42D9-AF82-17B2F79D9635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7497" name="Oval 7496">
              <a:extLst>
                <a:ext uri="{FF2B5EF4-FFF2-40B4-BE49-F238E27FC236}">
                  <a16:creationId xmlns:a16="http://schemas.microsoft.com/office/drawing/2014/main" id="{4C2D57D2-8B04-4CB8-822F-0F6082F1047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8" name="TextBox 7497">
              <a:extLst>
                <a:ext uri="{FF2B5EF4-FFF2-40B4-BE49-F238E27FC236}">
                  <a16:creationId xmlns:a16="http://schemas.microsoft.com/office/drawing/2014/main" id="{5BF1DE58-E4AA-46DE-96A7-262A0E39A96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7499" name="Oval 7498">
              <a:extLst>
                <a:ext uri="{FF2B5EF4-FFF2-40B4-BE49-F238E27FC236}">
                  <a16:creationId xmlns:a16="http://schemas.microsoft.com/office/drawing/2014/main" id="{C9C78387-C373-481B-8EB5-E48E47AB2BD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0" name="Oval 7499">
              <a:extLst>
                <a:ext uri="{FF2B5EF4-FFF2-40B4-BE49-F238E27FC236}">
                  <a16:creationId xmlns:a16="http://schemas.microsoft.com/office/drawing/2014/main" id="{AA4D2A1E-5209-402F-9658-E126EEA65DB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1" name="Oval 7500">
              <a:extLst>
                <a:ext uri="{FF2B5EF4-FFF2-40B4-BE49-F238E27FC236}">
                  <a16:creationId xmlns:a16="http://schemas.microsoft.com/office/drawing/2014/main" id="{BC6F8092-06DD-42BB-B1CC-AC9373A7726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2" name="TextBox 7501">
              <a:extLst>
                <a:ext uri="{FF2B5EF4-FFF2-40B4-BE49-F238E27FC236}">
                  <a16:creationId xmlns:a16="http://schemas.microsoft.com/office/drawing/2014/main" id="{95179E79-DDD5-4CBA-B5A9-EE854CAB714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7503" name="Oval 7502">
              <a:extLst>
                <a:ext uri="{FF2B5EF4-FFF2-40B4-BE49-F238E27FC236}">
                  <a16:creationId xmlns:a16="http://schemas.microsoft.com/office/drawing/2014/main" id="{FB736069-3AC2-4C4E-95F9-80C244D3108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4" name="Oval 7503">
              <a:extLst>
                <a:ext uri="{FF2B5EF4-FFF2-40B4-BE49-F238E27FC236}">
                  <a16:creationId xmlns:a16="http://schemas.microsoft.com/office/drawing/2014/main" id="{D2803913-AD40-486B-8CEC-528683EC99C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5" name="Oval 7504">
              <a:extLst>
                <a:ext uri="{FF2B5EF4-FFF2-40B4-BE49-F238E27FC236}">
                  <a16:creationId xmlns:a16="http://schemas.microsoft.com/office/drawing/2014/main" id="{209E0182-3A8F-4351-A172-65FBC0B5888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6" name="Oval 7505">
              <a:extLst>
                <a:ext uri="{FF2B5EF4-FFF2-40B4-BE49-F238E27FC236}">
                  <a16:creationId xmlns:a16="http://schemas.microsoft.com/office/drawing/2014/main" id="{41A484E3-ED9E-47D6-8D6C-ECEB3842CBF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7" name="Oval 7506">
              <a:extLst>
                <a:ext uri="{FF2B5EF4-FFF2-40B4-BE49-F238E27FC236}">
                  <a16:creationId xmlns:a16="http://schemas.microsoft.com/office/drawing/2014/main" id="{DB76FBB8-BFEE-462C-9796-BCB0A363F33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8" name="Oval 7507">
              <a:extLst>
                <a:ext uri="{FF2B5EF4-FFF2-40B4-BE49-F238E27FC236}">
                  <a16:creationId xmlns:a16="http://schemas.microsoft.com/office/drawing/2014/main" id="{6889AF7E-47F1-4557-95E1-59D2C93C8AD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9" name="Oval 7508">
              <a:extLst>
                <a:ext uri="{FF2B5EF4-FFF2-40B4-BE49-F238E27FC236}">
                  <a16:creationId xmlns:a16="http://schemas.microsoft.com/office/drawing/2014/main" id="{9115B4AC-C5C8-4729-B9A8-AFE6F1F87A9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0" name="Oval 7509">
              <a:extLst>
                <a:ext uri="{FF2B5EF4-FFF2-40B4-BE49-F238E27FC236}">
                  <a16:creationId xmlns:a16="http://schemas.microsoft.com/office/drawing/2014/main" id="{D2FBED80-07C1-4E2A-B09F-A9EFFBB5933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1" name="Oval 7510">
              <a:extLst>
                <a:ext uri="{FF2B5EF4-FFF2-40B4-BE49-F238E27FC236}">
                  <a16:creationId xmlns:a16="http://schemas.microsoft.com/office/drawing/2014/main" id="{91B1892E-157D-4CD3-A5F0-18AFD2B16A8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2" name="TextBox 7511">
              <a:extLst>
                <a:ext uri="{FF2B5EF4-FFF2-40B4-BE49-F238E27FC236}">
                  <a16:creationId xmlns:a16="http://schemas.microsoft.com/office/drawing/2014/main" id="{67933C33-9860-4DE4-86EC-B0FA1B84C097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7513" name="Oval 7512">
              <a:extLst>
                <a:ext uri="{FF2B5EF4-FFF2-40B4-BE49-F238E27FC236}">
                  <a16:creationId xmlns:a16="http://schemas.microsoft.com/office/drawing/2014/main" id="{742C58AC-F80D-43D9-8513-2D49AFA41FE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4" name="Oval 7513">
              <a:extLst>
                <a:ext uri="{FF2B5EF4-FFF2-40B4-BE49-F238E27FC236}">
                  <a16:creationId xmlns:a16="http://schemas.microsoft.com/office/drawing/2014/main" id="{71F085A7-7DB2-4635-9CFE-45B207A9E0F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525E6-E50E-4922-A313-55E80D1F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0D672-509A-4559-A49E-AE0F8888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2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/>
          <a:lstStyle/>
          <a:p>
            <a:r>
              <a:rPr lang="en-US" dirty="0"/>
              <a:t>Models used were Logistics Regression, Decision Tree &amp; Neural Net.</a:t>
            </a:r>
          </a:p>
          <a:p>
            <a:r>
              <a:rPr lang="en-US" dirty="0"/>
              <a:t>The misclassification rate for Decision Tree is 12%. The overall accuracy of the model is too high.</a:t>
            </a:r>
          </a:p>
          <a:p>
            <a:r>
              <a:rPr lang="en-US" dirty="0"/>
              <a:t>Our inference is that the model works very well for predicting the interest rate group of the prospective borrower.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50066"/>
            <a:ext cx="3505201" cy="247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5B18F-90AD-4D2B-AA1E-17A03EB4D1E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622431" y="4150066"/>
            <a:ext cx="4759569" cy="1971675"/>
          </a:xfrm>
          <a:prstGeom prst="rect">
            <a:avLst/>
          </a:prstGeom>
        </p:spPr>
      </p:pic>
      <p:grpSp>
        <p:nvGrpSpPr>
          <p:cNvPr id="6492" name="Group 6491">
            <a:extLst>
              <a:ext uri="{FF2B5EF4-FFF2-40B4-BE49-F238E27FC236}">
                <a16:creationId xmlns:a16="http://schemas.microsoft.com/office/drawing/2014/main" id="{4E517575-4EE1-4DC8-865F-FE2B2C9B0A8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6464" name="Oval 6463">
              <a:extLst>
                <a:ext uri="{FF2B5EF4-FFF2-40B4-BE49-F238E27FC236}">
                  <a16:creationId xmlns:a16="http://schemas.microsoft.com/office/drawing/2014/main" id="{F631EA06-F198-4466-84E2-8118D07B246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5" name="TextBox 6464">
              <a:extLst>
                <a:ext uri="{FF2B5EF4-FFF2-40B4-BE49-F238E27FC236}">
                  <a16:creationId xmlns:a16="http://schemas.microsoft.com/office/drawing/2014/main" id="{BA1929AE-E9FD-4CC5-961E-F1725F8C961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6466" name="Oval 6465">
              <a:extLst>
                <a:ext uri="{FF2B5EF4-FFF2-40B4-BE49-F238E27FC236}">
                  <a16:creationId xmlns:a16="http://schemas.microsoft.com/office/drawing/2014/main" id="{544E5ACA-8D3F-45F1-909E-E1D46E7E109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7" name="Oval 6466">
              <a:extLst>
                <a:ext uri="{FF2B5EF4-FFF2-40B4-BE49-F238E27FC236}">
                  <a16:creationId xmlns:a16="http://schemas.microsoft.com/office/drawing/2014/main" id="{BCE88252-677B-4630-98E9-4D10BC847EF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8" name="TextBox 6467">
              <a:extLst>
                <a:ext uri="{FF2B5EF4-FFF2-40B4-BE49-F238E27FC236}">
                  <a16:creationId xmlns:a16="http://schemas.microsoft.com/office/drawing/2014/main" id="{A8E8113E-609A-4032-9394-A3A09A9F28BD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6469" name="Oval 6468">
              <a:extLst>
                <a:ext uri="{FF2B5EF4-FFF2-40B4-BE49-F238E27FC236}">
                  <a16:creationId xmlns:a16="http://schemas.microsoft.com/office/drawing/2014/main" id="{30A79328-7204-42CE-85D0-0984D668AE3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0" name="Oval 6469">
              <a:extLst>
                <a:ext uri="{FF2B5EF4-FFF2-40B4-BE49-F238E27FC236}">
                  <a16:creationId xmlns:a16="http://schemas.microsoft.com/office/drawing/2014/main" id="{4103A695-D27D-47E3-9AF6-9EAF89952A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1" name="Oval 6470">
              <a:extLst>
                <a:ext uri="{FF2B5EF4-FFF2-40B4-BE49-F238E27FC236}">
                  <a16:creationId xmlns:a16="http://schemas.microsoft.com/office/drawing/2014/main" id="{5C33E967-27B0-4D6E-90B3-742824D6542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2" name="Oval 6471">
              <a:extLst>
                <a:ext uri="{FF2B5EF4-FFF2-40B4-BE49-F238E27FC236}">
                  <a16:creationId xmlns:a16="http://schemas.microsoft.com/office/drawing/2014/main" id="{9E64D3F5-848D-4E7F-8444-D683AECA4B3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3" name="TextBox 6472">
              <a:extLst>
                <a:ext uri="{FF2B5EF4-FFF2-40B4-BE49-F238E27FC236}">
                  <a16:creationId xmlns:a16="http://schemas.microsoft.com/office/drawing/2014/main" id="{5CFDBE22-2C8C-4B51-9044-DB4AA52DB3F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6474" name="Oval 6473">
              <a:extLst>
                <a:ext uri="{FF2B5EF4-FFF2-40B4-BE49-F238E27FC236}">
                  <a16:creationId xmlns:a16="http://schemas.microsoft.com/office/drawing/2014/main" id="{FE825A1C-E3B8-446A-BE20-63C7F0E9F02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5" name="TextBox 6474">
              <a:extLst>
                <a:ext uri="{FF2B5EF4-FFF2-40B4-BE49-F238E27FC236}">
                  <a16:creationId xmlns:a16="http://schemas.microsoft.com/office/drawing/2014/main" id="{109C5FC0-1625-4138-AE05-62A3A35EEC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6476" name="Oval 6475">
              <a:extLst>
                <a:ext uri="{FF2B5EF4-FFF2-40B4-BE49-F238E27FC236}">
                  <a16:creationId xmlns:a16="http://schemas.microsoft.com/office/drawing/2014/main" id="{D9900337-CE33-4EEF-AED0-1049559CAB2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7" name="Oval 6476">
              <a:extLst>
                <a:ext uri="{FF2B5EF4-FFF2-40B4-BE49-F238E27FC236}">
                  <a16:creationId xmlns:a16="http://schemas.microsoft.com/office/drawing/2014/main" id="{CD9CF83A-AFFA-4F9D-ACE6-3EA07F08296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8" name="Oval 6477">
              <a:extLst>
                <a:ext uri="{FF2B5EF4-FFF2-40B4-BE49-F238E27FC236}">
                  <a16:creationId xmlns:a16="http://schemas.microsoft.com/office/drawing/2014/main" id="{7A810316-E7CA-4A26-AD3A-441931EE249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9" name="TextBox 6478">
              <a:extLst>
                <a:ext uri="{FF2B5EF4-FFF2-40B4-BE49-F238E27FC236}">
                  <a16:creationId xmlns:a16="http://schemas.microsoft.com/office/drawing/2014/main" id="{83423B17-DB21-4D92-A3F6-7B767DF195C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6480" name="Oval 6479">
              <a:extLst>
                <a:ext uri="{FF2B5EF4-FFF2-40B4-BE49-F238E27FC236}">
                  <a16:creationId xmlns:a16="http://schemas.microsoft.com/office/drawing/2014/main" id="{E51D69B4-4F45-4553-B38A-7D5AC4DBD53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1" name="Oval 6480">
              <a:extLst>
                <a:ext uri="{FF2B5EF4-FFF2-40B4-BE49-F238E27FC236}">
                  <a16:creationId xmlns:a16="http://schemas.microsoft.com/office/drawing/2014/main" id="{DEE22A3A-6FBD-4127-A195-FC4EA9A4E72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2" name="Oval 6481">
              <a:extLst>
                <a:ext uri="{FF2B5EF4-FFF2-40B4-BE49-F238E27FC236}">
                  <a16:creationId xmlns:a16="http://schemas.microsoft.com/office/drawing/2014/main" id="{024EB6DC-18FF-4172-9F7E-286C1147C05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3" name="Oval 6482">
              <a:extLst>
                <a:ext uri="{FF2B5EF4-FFF2-40B4-BE49-F238E27FC236}">
                  <a16:creationId xmlns:a16="http://schemas.microsoft.com/office/drawing/2014/main" id="{468EF86B-C9A7-46CE-A337-CE779B44089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4" name="Oval 6483">
              <a:extLst>
                <a:ext uri="{FF2B5EF4-FFF2-40B4-BE49-F238E27FC236}">
                  <a16:creationId xmlns:a16="http://schemas.microsoft.com/office/drawing/2014/main" id="{BCF4C2BD-62E3-41F7-9E81-5A55EAD0880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5" name="Oval 6484">
              <a:extLst>
                <a:ext uri="{FF2B5EF4-FFF2-40B4-BE49-F238E27FC236}">
                  <a16:creationId xmlns:a16="http://schemas.microsoft.com/office/drawing/2014/main" id="{81472865-EBD0-4E71-94E3-41AA3969A7B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6" name="Oval 6485">
              <a:extLst>
                <a:ext uri="{FF2B5EF4-FFF2-40B4-BE49-F238E27FC236}">
                  <a16:creationId xmlns:a16="http://schemas.microsoft.com/office/drawing/2014/main" id="{54FC43F8-1EF4-4F98-A877-501FD848B63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7" name="Oval 6486">
              <a:extLst>
                <a:ext uri="{FF2B5EF4-FFF2-40B4-BE49-F238E27FC236}">
                  <a16:creationId xmlns:a16="http://schemas.microsoft.com/office/drawing/2014/main" id="{8374B627-BDF3-4FE7-A544-EED074DDD49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8" name="Oval 6487">
              <a:extLst>
                <a:ext uri="{FF2B5EF4-FFF2-40B4-BE49-F238E27FC236}">
                  <a16:creationId xmlns:a16="http://schemas.microsoft.com/office/drawing/2014/main" id="{CF39DAAF-4BC7-4C99-95A7-237F0358F17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9" name="TextBox 6488">
              <a:extLst>
                <a:ext uri="{FF2B5EF4-FFF2-40B4-BE49-F238E27FC236}">
                  <a16:creationId xmlns:a16="http://schemas.microsoft.com/office/drawing/2014/main" id="{E16BA436-EBEE-4751-99FF-85C213418DE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6490" name="Oval 6489">
              <a:extLst>
                <a:ext uri="{FF2B5EF4-FFF2-40B4-BE49-F238E27FC236}">
                  <a16:creationId xmlns:a16="http://schemas.microsoft.com/office/drawing/2014/main" id="{6C62E84E-3C7D-4D1B-87FD-38EFB6F5506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1" name="Oval 6490">
              <a:extLst>
                <a:ext uri="{FF2B5EF4-FFF2-40B4-BE49-F238E27FC236}">
                  <a16:creationId xmlns:a16="http://schemas.microsoft.com/office/drawing/2014/main" id="{C8072D0C-F2AF-4A29-A97B-485E9B216B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5EE0-F9A8-40D1-9786-A63F0800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2C8C-0B79-4D54-A34D-732454A7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9E0D-4180-4D8B-9F23-11FB11B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632F-8C19-40D2-9078-EF69A856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whether a borrower would receive the complete applied loan amount from the investor.</a:t>
            </a:r>
          </a:p>
          <a:p>
            <a:r>
              <a:rPr lang="en-US" dirty="0"/>
              <a:t>Created the binary target variable </a:t>
            </a:r>
            <a:r>
              <a:rPr lang="en-US" dirty="0" err="1"/>
              <a:t>amount_difference</a:t>
            </a:r>
            <a:r>
              <a:rPr lang="en-US" dirty="0"/>
              <a:t> which is a difference of amount applied and amount allotted.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D86EC-51DF-48B3-BE51-720B93E2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10068" r="18171" b="72180"/>
          <a:stretch/>
        </p:blipFill>
        <p:spPr bwMode="auto">
          <a:xfrm>
            <a:off x="0" y="35814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5" name="Group 364">
            <a:extLst>
              <a:ext uri="{FF2B5EF4-FFF2-40B4-BE49-F238E27FC236}">
                <a16:creationId xmlns:a16="http://schemas.microsoft.com/office/drawing/2014/main" id="{B02926B7-44EC-406B-8028-AB5B1170A5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300F996C-F746-4A84-B5C3-7A4639DF67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16393AC-990B-4010-8738-8811A67D411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1D95E814-F5B2-4060-AB12-0154F841E97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76FE7AB-974B-4576-B03B-503E26EF88A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FC5BF978-2E22-4956-9719-DC351D0FE044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17C2E27A-1EF5-4BC5-9E62-3552620CE6C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F3C85582-2489-47AD-86A6-152C1E529AC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4F9A5BB6-796C-422C-84B8-E1BFD03B181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518E35E-CA58-43D6-AD77-668E1A06D57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7D5B0D4-AFB8-47B6-94A7-E2FFAC5E708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E5E0CA7F-0CAF-4A3E-9787-1F97B8125BF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1EA8531-C46F-4854-B4ED-DC3CA7567ACD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BEFB7338-EB28-46F3-9561-FABD556164E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AA6F7F40-8CE2-48AA-9620-57E8558A117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34F07AEC-F03D-4C74-A4EE-81628559799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E333E11-68FF-43F9-BF1D-CE85CB40F21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2823B81-99E3-4E37-92C1-34228DD875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778F86FC-D2D1-4A22-AFCA-DA4B48F5A85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AE8093-5145-4A16-8876-06A3D6A16F2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7DB7FF88-069B-4F7B-B98A-EE30F63E206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1F0F270-AE8D-4003-9EBF-A72F7F77BFE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7B906CC2-B6DE-4543-B197-E030CB4C570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BB86A0C-601D-408E-BC35-3CF5D038CE3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15AA4CBF-BA82-4D69-89B0-FAF9E29B396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2D557128-5038-4CD9-88F3-D1117291111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624D2B56-325A-4AF0-9552-FCC64A8002E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F008195-9E6F-4A48-A883-E34D70684F8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C9A5298-2877-487A-B3C7-734323F7E29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D39F-339C-4AED-BB23-5CA6C769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22F7-A93C-45A2-A1CF-E5797A9C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5C7C-E8F6-453D-B5E4-991D7A88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F43C-0CDE-409C-8FA7-8095203F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43000"/>
            <a:ext cx="7620000" cy="5730470"/>
          </a:xfrm>
        </p:spPr>
        <p:txBody>
          <a:bodyPr/>
          <a:lstStyle/>
          <a:p>
            <a:r>
              <a:rPr lang="en-US" dirty="0"/>
              <a:t>Models used were Logistics Regression, Decision Tree &amp; Neural Net.</a:t>
            </a:r>
          </a:p>
          <a:p>
            <a:r>
              <a:rPr lang="en-US" dirty="0"/>
              <a:t>The misclassification rate for Decision Tree is 12%. The overall accuracy of the model is too high.</a:t>
            </a:r>
          </a:p>
          <a:p>
            <a:r>
              <a:rPr lang="en-US" dirty="0"/>
              <a:t>Our inference is that the model works very well for predicting the interest rate group of the prospective borrower.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6" name="Picture 8" descr="diff_amtmissc.PNG">
            <a:extLst>
              <a:ext uri="{FF2B5EF4-FFF2-40B4-BE49-F238E27FC236}">
                <a16:creationId xmlns:a16="http://schemas.microsoft.com/office/drawing/2014/main" id="{F2A81F2C-0CA9-4B41-8E29-62DD0BA5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029200"/>
            <a:ext cx="49911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ff_amt.PNG">
            <a:extLst>
              <a:ext uri="{FF2B5EF4-FFF2-40B4-BE49-F238E27FC236}">
                <a16:creationId xmlns:a16="http://schemas.microsoft.com/office/drawing/2014/main" id="{2FBF48E3-80B5-414D-8019-D4E565E8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421654"/>
            <a:ext cx="5372100" cy="160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85" name="Group 2384">
            <a:extLst>
              <a:ext uri="{FF2B5EF4-FFF2-40B4-BE49-F238E27FC236}">
                <a16:creationId xmlns:a16="http://schemas.microsoft.com/office/drawing/2014/main" id="{88F52F3C-3FB6-4FBE-8227-83986D6086F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357" name="Oval 2356">
              <a:extLst>
                <a:ext uri="{FF2B5EF4-FFF2-40B4-BE49-F238E27FC236}">
                  <a16:creationId xmlns:a16="http://schemas.microsoft.com/office/drawing/2014/main" id="{70C52AA1-29E1-4BE1-B4FE-0612C60FDDC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8" name="TextBox 2357">
              <a:extLst>
                <a:ext uri="{FF2B5EF4-FFF2-40B4-BE49-F238E27FC236}">
                  <a16:creationId xmlns:a16="http://schemas.microsoft.com/office/drawing/2014/main" id="{E9578C14-9B2C-41BC-9901-38555543708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359" name="Oval 2358">
              <a:extLst>
                <a:ext uri="{FF2B5EF4-FFF2-40B4-BE49-F238E27FC236}">
                  <a16:creationId xmlns:a16="http://schemas.microsoft.com/office/drawing/2014/main" id="{EC8752F3-7A9E-4948-AFF1-62FE5902202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0" name="Oval 2359">
              <a:extLst>
                <a:ext uri="{FF2B5EF4-FFF2-40B4-BE49-F238E27FC236}">
                  <a16:creationId xmlns:a16="http://schemas.microsoft.com/office/drawing/2014/main" id="{FCDAA67A-975F-4F1B-B37B-A72855607B6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1" name="TextBox 2360">
              <a:extLst>
                <a:ext uri="{FF2B5EF4-FFF2-40B4-BE49-F238E27FC236}">
                  <a16:creationId xmlns:a16="http://schemas.microsoft.com/office/drawing/2014/main" id="{8D2408B2-F959-4B51-A559-86BAA9E9E36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2362" name="Oval 2361">
              <a:extLst>
                <a:ext uri="{FF2B5EF4-FFF2-40B4-BE49-F238E27FC236}">
                  <a16:creationId xmlns:a16="http://schemas.microsoft.com/office/drawing/2014/main" id="{77D95660-DE7C-41A5-8733-A4CA7501664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3" name="Oval 2362">
              <a:extLst>
                <a:ext uri="{FF2B5EF4-FFF2-40B4-BE49-F238E27FC236}">
                  <a16:creationId xmlns:a16="http://schemas.microsoft.com/office/drawing/2014/main" id="{53EBA28E-3131-43CE-B293-45310EFD1F6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4" name="Oval 2363">
              <a:extLst>
                <a:ext uri="{FF2B5EF4-FFF2-40B4-BE49-F238E27FC236}">
                  <a16:creationId xmlns:a16="http://schemas.microsoft.com/office/drawing/2014/main" id="{F832513A-8032-40F9-9642-524BC073C57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5" name="Oval 2364">
              <a:extLst>
                <a:ext uri="{FF2B5EF4-FFF2-40B4-BE49-F238E27FC236}">
                  <a16:creationId xmlns:a16="http://schemas.microsoft.com/office/drawing/2014/main" id="{B8B5C773-F42C-41B7-9B57-46D0CFBF5EF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6" name="TextBox 2365">
              <a:extLst>
                <a:ext uri="{FF2B5EF4-FFF2-40B4-BE49-F238E27FC236}">
                  <a16:creationId xmlns:a16="http://schemas.microsoft.com/office/drawing/2014/main" id="{62E23A7B-A94F-4A38-939D-A3CA3532331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id="{3906EE25-9D55-4FF4-A1BD-BCE616C2783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TextBox 2367">
              <a:extLst>
                <a:ext uri="{FF2B5EF4-FFF2-40B4-BE49-F238E27FC236}">
                  <a16:creationId xmlns:a16="http://schemas.microsoft.com/office/drawing/2014/main" id="{EC50FD20-9396-4EC7-8A12-43F72C0F26C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id="{5CF8609A-78C9-4B04-88AB-73F06AE150F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>
              <a:extLst>
                <a:ext uri="{FF2B5EF4-FFF2-40B4-BE49-F238E27FC236}">
                  <a16:creationId xmlns:a16="http://schemas.microsoft.com/office/drawing/2014/main" id="{61978C80-F879-443C-956D-A4754E0F316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Oval 2370">
              <a:extLst>
                <a:ext uri="{FF2B5EF4-FFF2-40B4-BE49-F238E27FC236}">
                  <a16:creationId xmlns:a16="http://schemas.microsoft.com/office/drawing/2014/main" id="{078C8BE7-F1A9-47BA-9626-80346253A98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2" name="TextBox 2371">
              <a:extLst>
                <a:ext uri="{FF2B5EF4-FFF2-40B4-BE49-F238E27FC236}">
                  <a16:creationId xmlns:a16="http://schemas.microsoft.com/office/drawing/2014/main" id="{B31B3190-6B9D-40CD-9275-D1EEBBFED4A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id="{11891234-ADC2-4516-9F6B-BBAF35F791B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>
              <a:extLst>
                <a:ext uri="{FF2B5EF4-FFF2-40B4-BE49-F238E27FC236}">
                  <a16:creationId xmlns:a16="http://schemas.microsoft.com/office/drawing/2014/main" id="{F0CBF996-7A20-46B6-A845-9F093FACB4E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id="{7E17955D-C7BA-4F21-ADF4-4939011D723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Oval 2375">
              <a:extLst>
                <a:ext uri="{FF2B5EF4-FFF2-40B4-BE49-F238E27FC236}">
                  <a16:creationId xmlns:a16="http://schemas.microsoft.com/office/drawing/2014/main" id="{580CEE45-1F14-41F6-90C4-A0D9E101B88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id="{AB2F23D8-C190-4BE1-8868-842A7CFC11F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Oval 2377">
              <a:extLst>
                <a:ext uri="{FF2B5EF4-FFF2-40B4-BE49-F238E27FC236}">
                  <a16:creationId xmlns:a16="http://schemas.microsoft.com/office/drawing/2014/main" id="{948EDB44-3F5D-4320-8419-2B29ED93C50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id="{0EB25588-CB80-4E26-885F-CD4047BDAC1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>
              <a:extLst>
                <a:ext uri="{FF2B5EF4-FFF2-40B4-BE49-F238E27FC236}">
                  <a16:creationId xmlns:a16="http://schemas.microsoft.com/office/drawing/2014/main" id="{ABE6004F-7FED-4048-B88D-A52D74F111A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id="{79EC2E4C-5CB6-4245-99A0-BAF6B0862CC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TextBox 2381">
              <a:extLst>
                <a:ext uri="{FF2B5EF4-FFF2-40B4-BE49-F238E27FC236}">
                  <a16:creationId xmlns:a16="http://schemas.microsoft.com/office/drawing/2014/main" id="{416B3C7D-86C6-4298-907E-215AA052FC2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id="{3BCAACA0-5A67-4946-AF5A-63DA0148C92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>
              <a:extLst>
                <a:ext uri="{FF2B5EF4-FFF2-40B4-BE49-F238E27FC236}">
                  <a16:creationId xmlns:a16="http://schemas.microsoft.com/office/drawing/2014/main" id="{5F002E9E-8277-405E-ACDD-A59A96B150F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07874-9349-433B-8EE2-44ED634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2166-799D-4210-B5F1-7EA2BCCB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Visualization using Tableau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 Cleaning &amp; Pre-Processing</a:t>
            </a:r>
          </a:p>
          <a:p>
            <a:r>
              <a:rPr lang="en-US" dirty="0"/>
              <a:t>Data Modeling and Inference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Improvements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476F1-C39D-4165-8137-B81AA3C8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0194A-0C1A-43C2-BD5E-1229C3ED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24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829-A36A-4041-A9B1-0FBB51AA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757D3A-65F3-4073-81C4-68A39046F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Charged-off Model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58E5084-ECF4-4A3C-AFBE-2FCABC6BF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D72DDF6-05B2-4A3A-BECB-85B6F0584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Amount_difference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00ECDC6-4609-4BBD-B974-5AFBDF633F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sky, map, boat&#10;&#10;Description generated with very high confidence">
            <a:extLst>
              <a:ext uri="{FF2B5EF4-FFF2-40B4-BE49-F238E27FC236}">
                <a16:creationId xmlns:a16="http://schemas.microsoft.com/office/drawing/2014/main" id="{BA447EAC-CF1F-41AA-B317-28F6FCD00C90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11" y="2207419"/>
            <a:ext cx="3824177" cy="3886200"/>
          </a:xfrm>
          <a:prstGeom prst="rect">
            <a:avLst/>
          </a:prstGeom>
        </p:spPr>
      </p:pic>
      <p:pic>
        <p:nvPicPr>
          <p:cNvPr id="11" name="Picture 10" descr="A picture containing sky, map, boat, indoor&#10;&#10;Description generated with very high confidence">
            <a:extLst>
              <a:ext uri="{FF2B5EF4-FFF2-40B4-BE49-F238E27FC236}">
                <a16:creationId xmlns:a16="http://schemas.microsoft.com/office/drawing/2014/main" id="{FDBEA5C4-340C-491B-8A53-2AC41C756C64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8" y="2199684"/>
            <a:ext cx="3921642" cy="388858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8105B02-0CA8-4F0C-A2E8-A2D93665FFD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1E7372-9734-4C48-87B3-AFF8508E218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B09F9-4325-4F2B-93E0-F8B13126FEF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33AD8B-555D-4D3D-A7BE-8BA9DA802E2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3785C7-3AEC-4C81-8FD0-34A9903C2F3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8ECE-F6B8-4BD2-A36E-9A72C593D31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BB5AA5B-06B2-495B-BCD8-AE3C7415FE1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0CDB2F-E1FF-48C8-B443-8825FA937CD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4CCDAD-5ECE-41B8-87F1-C3335E5DA8A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57173E-4195-4BD8-A7C4-BEF66AC260D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CCEDDC-49CB-4B25-B54A-B825203E2E4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886344A-CAFD-4D5C-965A-11EBCCED920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CF4CB3-AD49-42BB-ACEE-2A60F8F0A6F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9F9E9F-764D-4C17-B3B9-92275A5C467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C05FD1-1012-4A0A-903F-CB0E4D8DFF2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985F96-44BE-43D7-B557-836B91A47AB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0D7604-B436-42CA-9173-BC272E1B215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78F0CF-62A1-486D-A9DE-B5BD70C1C7A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E77AEE-5D68-49A3-92FF-DD7E5ECF35B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0B0B91-BB84-4D15-9F3E-AA764938D74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D1FF52-0D1C-4FB9-B983-3CF4BB8610C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34B6-B7C4-42EF-88E2-E5054614A37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D46797-7FBC-467E-8603-C06B5022F5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88ECAC8-8EBF-47ED-93C1-DEF14F072DC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FAE2AE3-B0F7-4EC9-B911-F648C97E778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5810031-070D-48C4-B97E-C70AB1A6BBF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22F92B9-E13B-4E98-963E-D3C685BFEF6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FD7D0C-0421-4D5F-8DAB-ADB40DFAC5E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7AB1DA-C547-4B64-B01D-FC1595700E1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F98E3-4B7A-474D-A2DD-79530151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9B20C-F837-4D09-88E1-3415A6B2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0A66-15B2-4249-8C3F-EFD113FC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842"/>
            <a:ext cx="7620000" cy="11430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16" descr="A picture containing sky, indoor, map, table&#10;&#10;Description generated with very high confidence">
            <a:extLst>
              <a:ext uri="{FF2B5EF4-FFF2-40B4-BE49-F238E27FC236}">
                <a16:creationId xmlns:a16="http://schemas.microsoft.com/office/drawing/2014/main" id="{05A95C31-446C-4955-98AF-F59F57D85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2" y="1676400"/>
            <a:ext cx="7696200" cy="4487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755A2-7D5F-4D2C-9CA7-370BEA60306C}"/>
              </a:ext>
            </a:extLst>
          </p:cNvPr>
          <p:cNvSpPr txBox="1"/>
          <p:nvPr/>
        </p:nvSpPr>
        <p:spPr>
          <a:xfrm>
            <a:off x="609600" y="1232972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Lift Curve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7AEE54-B939-42CC-AEE7-4F1043C35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ACF8EE-8471-4F20-BA4A-7E4B1817999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1EA310-C930-4B5B-A46A-834317B29A4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D8B9B5-907E-4021-A519-CB206226D02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90BBC5-DAF8-42DE-AB3E-644BCE266D8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FD209-56B4-4D49-8ACB-863DF17F336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EF8459-6F3F-42B0-9954-9C5E686E768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28CE8D-8C13-499C-873F-E8A30C27A2B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15558A-F101-4F17-AFCC-E8184EA1CFB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AAAA1B-9835-4159-8257-58E4C0C3FD2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9E75F9-F30C-4983-BB04-A21368C64DE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E447F1-85F1-4044-9FD4-8B5376AF8A8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92DE1E-7BAA-40D9-B255-B4C6F84BC01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D2BD79-82A7-4A67-9F95-9BC8E512AE8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379618-482E-4126-BFE8-3B6437B59B0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8AA402-AC43-45FF-B21C-7C4AD214004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8B011E-095E-49F8-ADC2-AE9C9C53B71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DA1CE2-5C71-46EF-B4C7-749890223C9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D107F0-CFEE-476B-8081-CBED22F8748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D5EE8E-E8C1-4AEA-97B8-E074FBF00B7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E3EB96-17E1-4BE8-A206-F1C06B12521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A9DEC4-1EDF-41D1-AEF3-FC4C431FC57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4C60BBB-05F4-494C-8F96-5A79EA740DD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3852E4-9A77-4C60-A603-59FCFCDBB93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AD5A6F-550A-47E8-99F8-7312BE378D7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E80967-2D61-4D4C-A124-15CEB37F624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2C8F16-AF31-4E51-867B-A53EA55104C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7AEA25-20A6-4037-B22F-4B29DB21066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7955F9-3A83-4296-A404-11AE99458F3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62A14-814F-4857-846A-A387A00D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FEC27-08E9-4C92-9CCB-12B08425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techniques such as Principal component analysis, support vector machines could be used on the data, before running the model to improve the accuracy.</a:t>
            </a:r>
          </a:p>
          <a:p>
            <a:r>
              <a:rPr lang="en-US" dirty="0"/>
              <a:t>Title(Loan title provided by the borrower) and description columns could be used for NLP techniques and also sentiment analysis.</a:t>
            </a:r>
          </a:p>
          <a:p>
            <a:r>
              <a:rPr lang="en-US" dirty="0"/>
              <a:t>Synthetic Minority Over-sampling Technique is a technique to create synthetic data ,to build better models and predictions.</a:t>
            </a:r>
          </a:p>
          <a:p>
            <a:r>
              <a:rPr lang="en-US" dirty="0"/>
              <a:t>The models can be provided as an API service to customers and investors ,so that they can build dashboards with output prediction.</a:t>
            </a:r>
          </a:p>
          <a:p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3ADADF09-63E6-4DB1-AA2B-5845F9E0142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74EBB1D-F5E3-4A74-9002-D82AC17D2AD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FD468AB8-FC73-4830-819E-AFACA772622F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D6B81D63-5252-438F-91FE-9D4DD2066A4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CCF56C01-00F5-4781-B14C-D4E213E16CA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D4C1EFA-8547-4C7F-8B0D-01FE534CDEA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C986A9B6-32DD-4C2D-A44E-D13E40D2AE2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69BE493A-F60B-48BA-A315-3ECF40F7428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68F2FF62-116C-4DB8-82B7-96E22BA56A7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DD027F1-D413-4B73-86D7-45CE08028CE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4C6E3D4-2AEB-41C8-9F22-A4E710568B6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13F1B215-5CA4-4827-899C-ACD053F5040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C1BBEB2-ACAE-40D3-AEE4-D24780E07B9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97FDD61D-10D4-48A2-B3B2-2054AF017AD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63BFB6DC-8466-4E6F-AC5B-DFF1DEC2607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36899917-7F0E-457A-B854-E8135AB4D0C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351162A8-4F14-4E3A-819B-D81A1BA5EE93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11DD74DD-0CC1-44B7-8F09-3B002F99BA7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9309719-6858-4B11-9AC8-9E6E11A0C48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21E73BDF-AFA8-4824-835C-445D1C2F8CD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EC103FA4-F974-41F7-BE63-7ABC840FF7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5C56C13-9B24-4D37-960A-2D74C3F1578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3A6B3B2F-A917-408B-B7E8-B0352525DCD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A4B0AA6D-8EB2-4A91-A2BB-DA865BE0795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DD2F945-88A2-46D1-91FB-13D03C27725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796B784-9C81-4A1C-923F-96F519E660B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4DE4D536-54AA-4384-9447-34781766186F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4CD1A2C7-BA58-48AA-AA30-B883F0D0469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C471649-F3E8-40ED-B0A5-312AC4F3E90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8A9A0-2F9B-4AA9-911C-C7F449EC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88946-4785-4815-9FC8-5FFE4F2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6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3405-4EFD-42EB-B977-A35D390B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3267-4E06-4108-947F-94A20719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US" sz="2400" b="1" dirty="0"/>
              <a:t>Data Source</a:t>
            </a:r>
            <a:r>
              <a:rPr lang="en-US" dirty="0"/>
              <a:t>: </a:t>
            </a:r>
            <a:r>
              <a:rPr lang="en-US" sz="2400" dirty="0">
                <a:hlinkClick r:id="rId31"/>
              </a:rPr>
              <a:t>https://www.lendingclub.com/info/download-data.action</a:t>
            </a:r>
            <a:r>
              <a:rPr lang="en-US" sz="2400" dirty="0"/>
              <a:t> </a:t>
            </a:r>
          </a:p>
          <a:p>
            <a:r>
              <a:rPr lang="en-US" dirty="0">
                <a:hlinkClick r:id="rId32"/>
              </a:rPr>
              <a:t>https://en.wikipedia.org/wiki/Lending_Club</a:t>
            </a:r>
            <a:endParaRPr lang="en-US" dirty="0"/>
          </a:p>
          <a:p>
            <a:r>
              <a:rPr lang="en-US" dirty="0">
                <a:hlinkClick r:id="rId33"/>
              </a:rPr>
              <a:t>https://www.kaggle.com/wendykan/lending-club-loan-data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154183E-7D29-4482-82EF-2B34FA94497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F3FEFDA7-2A60-420B-A161-FBA68DDF9C6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5027CFC-C10D-4EF9-A5D3-71849CE1EDA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FB4AB66-BE1A-48D1-AB08-8FB6122F316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171F2714-BF87-40E5-AD9C-F313AFACEF2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A97874D9-7C30-41D1-9986-6C702594BA3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E7C64DBE-A265-4CE4-985E-ACED43C3907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D31059AB-C8AA-4BDA-AD69-A1F183B47E8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23C2960D-7FCD-4550-A94E-0B7DB8171B0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A704E9F7-64DB-47B7-8F30-158F75BD232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302937F2-99C3-469B-B231-B6B6805F3C5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8D42D0D8-A890-4ECD-BAF4-4E4EC2CCEE7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05F3B83-D814-4A1A-8099-C129E4A3CD1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FABEAE5E-739D-48CD-9106-59975D2668B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39847152-1BCB-4FC4-BB13-FA69C597122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D187FFA0-3366-4C8A-A71B-781A8BEE226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59FA09B-354D-4A8D-B9DB-92505D6FCD0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86A3822C-EB06-49D4-A2F4-15EF0BC3BAA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8F367D79-46E3-4015-958A-F54B331B385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2A1D5B7F-05E2-4BFB-922B-EA4E55339DC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9FFC72A7-4ECF-45DF-A628-E45DB016EE1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97470B0E-9F00-4276-B9C8-8DF0FBF327D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6D6C26D7-A53F-4C21-B7DB-BF4B18A0F10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602D56ED-5013-4B0E-92F9-F4344CF1062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0F7494CF-F802-4EB2-8C83-5AF708DA296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3BA87022-D80E-4D7B-BEC8-9195835B026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70D38FB3-E696-4B47-9D05-1E93B67550D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B30510BF-E64C-4AC2-A8F5-39AD4D48CE2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C23A082-2ED3-453A-BFB3-D136182D8FD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FC0A6-95F3-4571-80B4-F870D77C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9ED2-94A5-4449-AEA2-FDFCE2D1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Suggestions…!!!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429000" cy="238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38" name="Group 8537">
            <a:extLst>
              <a:ext uri="{FF2B5EF4-FFF2-40B4-BE49-F238E27FC236}">
                <a16:creationId xmlns:a16="http://schemas.microsoft.com/office/drawing/2014/main" id="{458E4DF9-7AA3-4F1F-9827-765EDAFC002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8510" name="Oval 8509">
              <a:extLst>
                <a:ext uri="{FF2B5EF4-FFF2-40B4-BE49-F238E27FC236}">
                  <a16:creationId xmlns:a16="http://schemas.microsoft.com/office/drawing/2014/main" id="{3D3E356A-F53C-4E32-8558-F7B7F06F89D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1" name="TextBox 8510">
              <a:extLst>
                <a:ext uri="{FF2B5EF4-FFF2-40B4-BE49-F238E27FC236}">
                  <a16:creationId xmlns:a16="http://schemas.microsoft.com/office/drawing/2014/main" id="{FBF1FEFA-E325-4CA3-84E8-D26CDFD89B3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8512" name="Oval 8511">
              <a:extLst>
                <a:ext uri="{FF2B5EF4-FFF2-40B4-BE49-F238E27FC236}">
                  <a16:creationId xmlns:a16="http://schemas.microsoft.com/office/drawing/2014/main" id="{F5829E7E-1DB2-4B10-A376-EEC51F5BE06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3" name="Oval 8512">
              <a:extLst>
                <a:ext uri="{FF2B5EF4-FFF2-40B4-BE49-F238E27FC236}">
                  <a16:creationId xmlns:a16="http://schemas.microsoft.com/office/drawing/2014/main" id="{90203B16-0E2A-4100-9108-DADC2CFFA50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4" name="TextBox 8513">
              <a:extLst>
                <a:ext uri="{FF2B5EF4-FFF2-40B4-BE49-F238E27FC236}">
                  <a16:creationId xmlns:a16="http://schemas.microsoft.com/office/drawing/2014/main" id="{3666321C-EAC6-4ED9-A49C-7DC378A26AB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8515" name="Oval 8514">
              <a:extLst>
                <a:ext uri="{FF2B5EF4-FFF2-40B4-BE49-F238E27FC236}">
                  <a16:creationId xmlns:a16="http://schemas.microsoft.com/office/drawing/2014/main" id="{7A9C8CCA-7F4D-44D2-BCFD-57853CAEE4B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6" name="Oval 8515">
              <a:extLst>
                <a:ext uri="{FF2B5EF4-FFF2-40B4-BE49-F238E27FC236}">
                  <a16:creationId xmlns:a16="http://schemas.microsoft.com/office/drawing/2014/main" id="{C9906AE7-E843-49DE-8B99-A9AAB63ECC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7" name="Oval 8516">
              <a:extLst>
                <a:ext uri="{FF2B5EF4-FFF2-40B4-BE49-F238E27FC236}">
                  <a16:creationId xmlns:a16="http://schemas.microsoft.com/office/drawing/2014/main" id="{54611E8C-349F-4999-B187-156001BEDD5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8" name="Oval 8517">
              <a:extLst>
                <a:ext uri="{FF2B5EF4-FFF2-40B4-BE49-F238E27FC236}">
                  <a16:creationId xmlns:a16="http://schemas.microsoft.com/office/drawing/2014/main" id="{40CDE5E4-B70C-4EF4-95DF-F3DA0DBCD58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9" name="TextBox 8518">
              <a:extLst>
                <a:ext uri="{FF2B5EF4-FFF2-40B4-BE49-F238E27FC236}">
                  <a16:creationId xmlns:a16="http://schemas.microsoft.com/office/drawing/2014/main" id="{58136096-CE54-4D06-809C-4A78EB9DF41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8520" name="Oval 8519">
              <a:extLst>
                <a:ext uri="{FF2B5EF4-FFF2-40B4-BE49-F238E27FC236}">
                  <a16:creationId xmlns:a16="http://schemas.microsoft.com/office/drawing/2014/main" id="{0F7D880A-9E9D-4E83-8257-DAD13879045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1" name="TextBox 8520">
              <a:extLst>
                <a:ext uri="{FF2B5EF4-FFF2-40B4-BE49-F238E27FC236}">
                  <a16:creationId xmlns:a16="http://schemas.microsoft.com/office/drawing/2014/main" id="{7F410ECC-FAEC-4591-A042-01FAEAC564B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8522" name="Oval 8521">
              <a:extLst>
                <a:ext uri="{FF2B5EF4-FFF2-40B4-BE49-F238E27FC236}">
                  <a16:creationId xmlns:a16="http://schemas.microsoft.com/office/drawing/2014/main" id="{07837461-9701-4ADE-90BB-5E377B5DEA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3" name="Oval 8522">
              <a:extLst>
                <a:ext uri="{FF2B5EF4-FFF2-40B4-BE49-F238E27FC236}">
                  <a16:creationId xmlns:a16="http://schemas.microsoft.com/office/drawing/2014/main" id="{7C0FC0A6-F9FF-4C64-A2FA-78D2CDC89D0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4" name="Oval 8523">
              <a:extLst>
                <a:ext uri="{FF2B5EF4-FFF2-40B4-BE49-F238E27FC236}">
                  <a16:creationId xmlns:a16="http://schemas.microsoft.com/office/drawing/2014/main" id="{8F818AC0-2921-401C-B8B0-1E47C8DD62C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5" name="TextBox 8524">
              <a:extLst>
                <a:ext uri="{FF2B5EF4-FFF2-40B4-BE49-F238E27FC236}">
                  <a16:creationId xmlns:a16="http://schemas.microsoft.com/office/drawing/2014/main" id="{FAB5145E-A5DF-4D5E-9ED3-74153621AC9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8526" name="Oval 8525">
              <a:extLst>
                <a:ext uri="{FF2B5EF4-FFF2-40B4-BE49-F238E27FC236}">
                  <a16:creationId xmlns:a16="http://schemas.microsoft.com/office/drawing/2014/main" id="{30184BA6-0ECE-4C33-8E2E-8828A70AAB9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7" name="Oval 8526">
              <a:extLst>
                <a:ext uri="{FF2B5EF4-FFF2-40B4-BE49-F238E27FC236}">
                  <a16:creationId xmlns:a16="http://schemas.microsoft.com/office/drawing/2014/main" id="{7C8CCAFB-4F04-4917-B96C-BF234E66B0B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8" name="Oval 8527">
              <a:extLst>
                <a:ext uri="{FF2B5EF4-FFF2-40B4-BE49-F238E27FC236}">
                  <a16:creationId xmlns:a16="http://schemas.microsoft.com/office/drawing/2014/main" id="{D5DF50D0-205E-462C-B1DB-E7947793AAA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9" name="Oval 8528">
              <a:extLst>
                <a:ext uri="{FF2B5EF4-FFF2-40B4-BE49-F238E27FC236}">
                  <a16:creationId xmlns:a16="http://schemas.microsoft.com/office/drawing/2014/main" id="{FE3E80E2-CC73-4241-88DC-E492824EABC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0" name="Oval 8529">
              <a:extLst>
                <a:ext uri="{FF2B5EF4-FFF2-40B4-BE49-F238E27FC236}">
                  <a16:creationId xmlns:a16="http://schemas.microsoft.com/office/drawing/2014/main" id="{CA3AF59E-2C26-4517-8E67-3570F80830B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1" name="Oval 8530">
              <a:extLst>
                <a:ext uri="{FF2B5EF4-FFF2-40B4-BE49-F238E27FC236}">
                  <a16:creationId xmlns:a16="http://schemas.microsoft.com/office/drawing/2014/main" id="{0AEEE175-4E0A-4305-B06B-D606F1A6DC1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2" name="Oval 8531">
              <a:extLst>
                <a:ext uri="{FF2B5EF4-FFF2-40B4-BE49-F238E27FC236}">
                  <a16:creationId xmlns:a16="http://schemas.microsoft.com/office/drawing/2014/main" id="{108B8E1F-D0F1-4A4F-9F9C-4D585B915B3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3" name="Oval 8532">
              <a:extLst>
                <a:ext uri="{FF2B5EF4-FFF2-40B4-BE49-F238E27FC236}">
                  <a16:creationId xmlns:a16="http://schemas.microsoft.com/office/drawing/2014/main" id="{8AFA3085-1CE2-4B1D-844C-ECE2B70A77B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4" name="Oval 8533">
              <a:extLst>
                <a:ext uri="{FF2B5EF4-FFF2-40B4-BE49-F238E27FC236}">
                  <a16:creationId xmlns:a16="http://schemas.microsoft.com/office/drawing/2014/main" id="{6C6FB474-7C9A-4150-B86F-E8F86389EF2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5" name="TextBox 8534">
              <a:extLst>
                <a:ext uri="{FF2B5EF4-FFF2-40B4-BE49-F238E27FC236}">
                  <a16:creationId xmlns:a16="http://schemas.microsoft.com/office/drawing/2014/main" id="{AADD4554-E9E1-47E0-9C02-64772CA7535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8536" name="Oval 8535">
              <a:extLst>
                <a:ext uri="{FF2B5EF4-FFF2-40B4-BE49-F238E27FC236}">
                  <a16:creationId xmlns:a16="http://schemas.microsoft.com/office/drawing/2014/main" id="{3AD8F383-1872-44B0-BCBE-69669D2A1CB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7" name="Oval 8536">
              <a:extLst>
                <a:ext uri="{FF2B5EF4-FFF2-40B4-BE49-F238E27FC236}">
                  <a16:creationId xmlns:a16="http://schemas.microsoft.com/office/drawing/2014/main" id="{C2E52FE9-A4DA-414F-896C-1D17F8D9178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1305-E2D2-4F62-B7EC-3D7A821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0D5E6-7330-448B-9DD3-0C7439F3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87" y="591503"/>
            <a:ext cx="7620000" cy="1143000"/>
          </a:xfrm>
        </p:spPr>
        <p:txBody>
          <a:bodyPr/>
          <a:lstStyle/>
          <a:p>
            <a:r>
              <a:rPr lang="en-US" dirty="0"/>
              <a:t>Peer-to-Peer Lending</a:t>
            </a:r>
            <a:br>
              <a:rPr lang="en-US" dirty="0"/>
            </a:br>
            <a:endParaRPr lang="en-US" sz="2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88DC86B-91EE-40F0-8535-DF9652DB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194" y="1628776"/>
            <a:ext cx="8208806" cy="1800224"/>
          </a:xfrm>
        </p:spPr>
        <p:txBody>
          <a:bodyPr>
            <a:normAutofit/>
          </a:bodyPr>
          <a:lstStyle/>
          <a:p>
            <a:r>
              <a:rPr lang="en-US" dirty="0"/>
              <a:t>Peer-to-peer lending is the practice of lending money to individuals or businesses through online services that match lenders with borrowers. 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5F722D90-0B4E-41C1-A183-E7101339E265}"/>
              </a:ext>
            </a:extLst>
          </p:cNvPr>
          <p:cNvSpPr txBox="1">
            <a:spLocks/>
          </p:cNvSpPr>
          <p:nvPr/>
        </p:nvSpPr>
        <p:spPr>
          <a:xfrm>
            <a:off x="178548" y="3035618"/>
            <a:ext cx="7746252" cy="2831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dirty="0"/>
              <a:t>“Lending Club” is the world's largest peer-to-peer lending platform.</a:t>
            </a:r>
          </a:p>
          <a:p>
            <a:r>
              <a:rPr lang="en-US" sz="11200" dirty="0"/>
              <a:t>The </a:t>
            </a:r>
            <a:r>
              <a:rPr lang="en-US" sz="11200" dirty="0">
                <a:hlinkClick r:id="rId32" tooltip="Interest rate"/>
              </a:rPr>
              <a:t>interest rates</a:t>
            </a:r>
            <a:r>
              <a:rPr lang="en-US" sz="11200" dirty="0"/>
              <a:t> can be set by lenders who compete for the lowest rate on the </a:t>
            </a:r>
            <a:r>
              <a:rPr lang="en-US" sz="11200" dirty="0">
                <a:hlinkClick r:id="rId33" tooltip="Reverse auction"/>
              </a:rPr>
              <a:t>reverse auction</a:t>
            </a:r>
            <a:r>
              <a:rPr lang="en-US" sz="11200" dirty="0"/>
              <a:t> model or fixed by the intermediary company on the basis of an analysis of the borrower's credit.</a:t>
            </a:r>
          </a:p>
          <a:p>
            <a:r>
              <a:rPr lang="en-US" sz="11200" dirty="0"/>
              <a:t>There is the risk of the borrower defaulting on the loans taken out from peer-lending websites.</a:t>
            </a:r>
          </a:p>
          <a:p>
            <a:endParaRPr lang="en-US" dirty="0"/>
          </a:p>
        </p:txBody>
      </p: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62966887-9224-48B9-863C-AB591235398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45F538C7-4F88-43CA-BE8C-0720EBB407B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0E0CB4B6-47BE-44F2-B85B-0E1BBA7047B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168" name="Oval 1167">
              <a:extLst>
                <a:ext uri="{FF2B5EF4-FFF2-40B4-BE49-F238E27FC236}">
                  <a16:creationId xmlns:a16="http://schemas.microsoft.com/office/drawing/2014/main" id="{CBACB2AC-70A2-4881-B2DF-607D54DB3A2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D91EA988-6726-4DC1-8A5B-31815497902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23FB2CA4-1F8C-46E2-8667-A265AD5FE5F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171" name="Oval 1170">
              <a:extLst>
                <a:ext uri="{FF2B5EF4-FFF2-40B4-BE49-F238E27FC236}">
                  <a16:creationId xmlns:a16="http://schemas.microsoft.com/office/drawing/2014/main" id="{F30D6F47-16F8-4458-BD35-EBDD31CA4FA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Oval 1171">
              <a:extLst>
                <a:ext uri="{FF2B5EF4-FFF2-40B4-BE49-F238E27FC236}">
                  <a16:creationId xmlns:a16="http://schemas.microsoft.com/office/drawing/2014/main" id="{E846BE63-299B-49BB-985D-F1C01907828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Oval 1172">
              <a:extLst>
                <a:ext uri="{FF2B5EF4-FFF2-40B4-BE49-F238E27FC236}">
                  <a16:creationId xmlns:a16="http://schemas.microsoft.com/office/drawing/2014/main" id="{6D24339A-8871-4DC7-ACDD-3433B72798E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Oval 1173">
              <a:extLst>
                <a:ext uri="{FF2B5EF4-FFF2-40B4-BE49-F238E27FC236}">
                  <a16:creationId xmlns:a16="http://schemas.microsoft.com/office/drawing/2014/main" id="{A443FE1E-480F-445A-808B-41EAF38405B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1B7D1374-87F2-42AA-BDA6-76220F255714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176" name="Oval 1175">
              <a:extLst>
                <a:ext uri="{FF2B5EF4-FFF2-40B4-BE49-F238E27FC236}">
                  <a16:creationId xmlns:a16="http://schemas.microsoft.com/office/drawing/2014/main" id="{DE596C53-D575-471C-A481-19D3268A440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74607BC4-A4A0-4BFB-A658-8C646684229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178" name="Oval 1177">
              <a:extLst>
                <a:ext uri="{FF2B5EF4-FFF2-40B4-BE49-F238E27FC236}">
                  <a16:creationId xmlns:a16="http://schemas.microsoft.com/office/drawing/2014/main" id="{D47F0862-68A2-47BC-BE50-3CD1A653B7A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6FFCE358-48B5-48CC-99C9-F0EC97EF6C9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3E6E5EE9-ABE8-45EF-B88D-F235386565D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7E5407FE-B2CF-4F23-A6E9-56A97BE4446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1182" name="Oval 1181">
              <a:extLst>
                <a:ext uri="{FF2B5EF4-FFF2-40B4-BE49-F238E27FC236}">
                  <a16:creationId xmlns:a16="http://schemas.microsoft.com/office/drawing/2014/main" id="{9765EA99-5310-46C2-B020-8C6B21736BF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02B1E5C1-EC26-471B-922B-73830C711C9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Oval 1183">
              <a:extLst>
                <a:ext uri="{FF2B5EF4-FFF2-40B4-BE49-F238E27FC236}">
                  <a16:creationId xmlns:a16="http://schemas.microsoft.com/office/drawing/2014/main" id="{25CC4D97-4735-4537-93A0-20E82F0880A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Oval 1184">
              <a:extLst>
                <a:ext uri="{FF2B5EF4-FFF2-40B4-BE49-F238E27FC236}">
                  <a16:creationId xmlns:a16="http://schemas.microsoft.com/office/drawing/2014/main" id="{F5A2C5C0-AB27-49C7-898B-019E4DDD140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E935B0F6-1639-42AB-919F-8C5FE4EEDC6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id="{C9506733-72D7-488D-B977-F22E6EB2BB3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id="{7118063A-3CBD-482E-9D11-7CC3DE88DBE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4A87FE29-BC67-4F0F-A6FA-448E453DEFD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05EBA034-6DD3-44A8-BC94-8E1936F3B9F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81272EA2-7871-4465-BE66-813C407EF6E3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0EF49912-538D-4D5D-86E2-EBC2EC50948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Oval 1192">
              <a:extLst>
                <a:ext uri="{FF2B5EF4-FFF2-40B4-BE49-F238E27FC236}">
                  <a16:creationId xmlns:a16="http://schemas.microsoft.com/office/drawing/2014/main" id="{B83078B2-4683-4402-9188-8E7573C5B38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B5467-3168-403C-948B-249852B1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E5DD-F66A-4928-8E68-53226115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6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C31A-B979-41B0-979D-58A4B630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62B-2C33-4844-AFB2-C705142030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EF45-6AF8-4514-9677-24E8C77319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A48CF5-1109-4806-BDD9-A1FFB45E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881" y="1417638"/>
            <a:ext cx="784031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7153AF7-F1BA-4B68-8770-3CE8A3B94FE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D11B333-6902-453A-BDFF-FBA04A46BAA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7408880-1D5C-451D-973C-946E560608A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5A9823F-D646-42DA-ABF3-52A8D669F51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8E659FA-ADE1-4B00-8B59-C70A203682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BC41C00-6002-499D-9184-36CC2E39E722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3D7AC7A-1657-41A2-AB32-3EC26305E03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CF87815-5420-4D17-973D-7EF79D75EDE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2A25579-70F2-4706-B8AA-E71DF853A9D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3BE23C5-9528-4DA1-98A7-E86875F947B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099794D-00B8-4A61-89C0-68D185C67CC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9C65D40-26E8-4602-87D2-BA1BA9E719A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F861538-28B8-44E7-92FC-0FE77BC1C78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668916B-5CFA-4C81-AD89-481C22794AA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88EFDA2-A07D-46C6-935B-74CEC6E2EDF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933199-A131-42FB-A865-BBAA2CF503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BF7AA7B-EAB0-478F-BFB7-96225A0E90A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806FED-E0F5-4E50-870B-CF4250E206D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6059183-87E9-4DB0-898E-58EAE8ADCFE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94A3ECD-7FE8-4F80-95AB-20BF14CCD3F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4BC5CC6-CCB2-4984-A220-F48ECAC7D56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5805C59-3713-420D-8E8A-CED0A00410A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4A7163D-DC94-4654-8843-5C49D1D6ECA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C17C1FF-EF84-421A-823A-736401B38D5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4CEA52F-80FA-4AFB-98DC-D38613832B1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E635833-B919-4083-A449-98E9669E659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657C593-25A0-411E-8528-74523D90234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050A3C5-0949-44CA-8B78-2507534CEE2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53F893D-47C4-4370-8226-7A210841BF4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48D7-36E7-4269-9218-12B831F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1F94-0CA9-41DF-B0BA-AE75D3F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acquired from the official website of Lending Club. </a:t>
            </a:r>
          </a:p>
          <a:p>
            <a:r>
              <a:rPr lang="en-US" dirty="0"/>
              <a:t>It Contains loan data for the period 2007-2015.</a:t>
            </a:r>
          </a:p>
          <a:p>
            <a:r>
              <a:rPr lang="en-US" dirty="0"/>
              <a:t>Dataset contains around 8 lakh instances and 75 attributes.</a:t>
            </a:r>
          </a:p>
          <a:p>
            <a:r>
              <a:rPr lang="en-US" dirty="0"/>
              <a:t>6 Non-predictive variables</a:t>
            </a:r>
          </a:p>
          <a:p>
            <a:r>
              <a:rPr lang="en-US" dirty="0"/>
              <a:t>3 target variables : </a:t>
            </a:r>
            <a:r>
              <a:rPr lang="en-US" dirty="0" err="1"/>
              <a:t>loan_status</a:t>
            </a:r>
            <a:r>
              <a:rPr lang="en-US" dirty="0"/>
              <a:t>, </a:t>
            </a:r>
            <a:r>
              <a:rPr lang="en-US" dirty="0" err="1"/>
              <a:t>int_rate_cat</a:t>
            </a:r>
            <a:r>
              <a:rPr lang="en-US" dirty="0"/>
              <a:t>, </a:t>
            </a:r>
            <a:r>
              <a:rPr lang="en-US" dirty="0" err="1"/>
              <a:t>amount_difference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844434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95" name="Group 2394">
            <a:extLst>
              <a:ext uri="{FF2B5EF4-FFF2-40B4-BE49-F238E27FC236}">
                <a16:creationId xmlns:a16="http://schemas.microsoft.com/office/drawing/2014/main" id="{FF52C386-02FE-4661-8CFF-FFD9C64352B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id="{CA066A79-DB31-40BF-9D41-070DF611827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TextBox 2367">
              <a:extLst>
                <a:ext uri="{FF2B5EF4-FFF2-40B4-BE49-F238E27FC236}">
                  <a16:creationId xmlns:a16="http://schemas.microsoft.com/office/drawing/2014/main" id="{7F95E1A8-4D40-44F9-88D1-497A11CD2D2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id="{DB331162-79AF-428C-BD1B-C0190EB458C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>
              <a:extLst>
                <a:ext uri="{FF2B5EF4-FFF2-40B4-BE49-F238E27FC236}">
                  <a16:creationId xmlns:a16="http://schemas.microsoft.com/office/drawing/2014/main" id="{35467A63-67D7-4E7B-B902-F2459C974B3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TextBox 2370">
              <a:extLst>
                <a:ext uri="{FF2B5EF4-FFF2-40B4-BE49-F238E27FC236}">
                  <a16:creationId xmlns:a16="http://schemas.microsoft.com/office/drawing/2014/main" id="{E2248D94-7C99-496F-8796-344961381F61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2372" name="Oval 2371">
              <a:extLst>
                <a:ext uri="{FF2B5EF4-FFF2-40B4-BE49-F238E27FC236}">
                  <a16:creationId xmlns:a16="http://schemas.microsoft.com/office/drawing/2014/main" id="{F4F5269A-3FE7-4A9C-899B-75717E732E3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id="{4FFB89EB-401A-4A97-BA0F-7A000A39A1A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>
              <a:extLst>
                <a:ext uri="{FF2B5EF4-FFF2-40B4-BE49-F238E27FC236}">
                  <a16:creationId xmlns:a16="http://schemas.microsoft.com/office/drawing/2014/main" id="{37C6F920-420F-4752-BCC1-E761E83BD38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id="{F399E04A-EA4B-4F5A-8A10-B512D19F6E5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TextBox 2375">
              <a:extLst>
                <a:ext uri="{FF2B5EF4-FFF2-40B4-BE49-F238E27FC236}">
                  <a16:creationId xmlns:a16="http://schemas.microsoft.com/office/drawing/2014/main" id="{FAD4E851-34A9-4CD3-88D2-14CAF56D1D0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id="{33253EF8-54CF-424E-B0C7-D8F7C840A4B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TextBox 2377">
              <a:extLst>
                <a:ext uri="{FF2B5EF4-FFF2-40B4-BE49-F238E27FC236}">
                  <a16:creationId xmlns:a16="http://schemas.microsoft.com/office/drawing/2014/main" id="{0058DE9E-0815-46C4-81A1-82FF02E3E70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id="{8157B72F-888C-42FE-AC87-B1907F29B0A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>
              <a:extLst>
                <a:ext uri="{FF2B5EF4-FFF2-40B4-BE49-F238E27FC236}">
                  <a16:creationId xmlns:a16="http://schemas.microsoft.com/office/drawing/2014/main" id="{2D1EA6ED-0A53-4655-8CB9-08ABF891D8C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id="{2357207E-AB20-453F-A868-3BF0EF202AF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TextBox 2381">
              <a:extLst>
                <a:ext uri="{FF2B5EF4-FFF2-40B4-BE49-F238E27FC236}">
                  <a16:creationId xmlns:a16="http://schemas.microsoft.com/office/drawing/2014/main" id="{9163876D-31A7-4F6A-B4AC-6D0463388EFE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id="{4DF125B5-8290-4F3C-A1CC-72AA3E68874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>
              <a:extLst>
                <a:ext uri="{FF2B5EF4-FFF2-40B4-BE49-F238E27FC236}">
                  <a16:creationId xmlns:a16="http://schemas.microsoft.com/office/drawing/2014/main" id="{690CDB5B-1BD2-41E2-89C1-96BB6769A7E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5" name="Oval 2384">
              <a:extLst>
                <a:ext uri="{FF2B5EF4-FFF2-40B4-BE49-F238E27FC236}">
                  <a16:creationId xmlns:a16="http://schemas.microsoft.com/office/drawing/2014/main" id="{34F8C5FC-6685-48F7-A345-E0EA6E42632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6" name="Oval 2385">
              <a:extLst>
                <a:ext uri="{FF2B5EF4-FFF2-40B4-BE49-F238E27FC236}">
                  <a16:creationId xmlns:a16="http://schemas.microsoft.com/office/drawing/2014/main" id="{D578CB81-A84C-4832-9B6E-624A20D87E8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7" name="Oval 2386">
              <a:extLst>
                <a:ext uri="{FF2B5EF4-FFF2-40B4-BE49-F238E27FC236}">
                  <a16:creationId xmlns:a16="http://schemas.microsoft.com/office/drawing/2014/main" id="{8C617AE6-C426-45FC-937E-351809150C3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8" name="Oval 2387">
              <a:extLst>
                <a:ext uri="{FF2B5EF4-FFF2-40B4-BE49-F238E27FC236}">
                  <a16:creationId xmlns:a16="http://schemas.microsoft.com/office/drawing/2014/main" id="{C9ABD028-DCCB-4C1B-9F6E-99E040F4900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9" name="Oval 2388">
              <a:extLst>
                <a:ext uri="{FF2B5EF4-FFF2-40B4-BE49-F238E27FC236}">
                  <a16:creationId xmlns:a16="http://schemas.microsoft.com/office/drawing/2014/main" id="{94D5A3CC-0C51-4EC1-B942-389592B9A87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0" name="Oval 2389">
              <a:extLst>
                <a:ext uri="{FF2B5EF4-FFF2-40B4-BE49-F238E27FC236}">
                  <a16:creationId xmlns:a16="http://schemas.microsoft.com/office/drawing/2014/main" id="{DFDCF7AB-C2D7-4405-BF09-1412F0FDB91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Oval 2390">
              <a:extLst>
                <a:ext uri="{FF2B5EF4-FFF2-40B4-BE49-F238E27FC236}">
                  <a16:creationId xmlns:a16="http://schemas.microsoft.com/office/drawing/2014/main" id="{90977978-2B07-4E44-B88A-D93E1DC1E5D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2" name="TextBox 2391">
              <a:extLst>
                <a:ext uri="{FF2B5EF4-FFF2-40B4-BE49-F238E27FC236}">
                  <a16:creationId xmlns:a16="http://schemas.microsoft.com/office/drawing/2014/main" id="{84A0E22D-647B-4BD8-987F-87CFDA047F10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2393" name="Oval 2392">
              <a:extLst>
                <a:ext uri="{FF2B5EF4-FFF2-40B4-BE49-F238E27FC236}">
                  <a16:creationId xmlns:a16="http://schemas.microsoft.com/office/drawing/2014/main" id="{DC8B75CF-DA0B-40AD-9641-CADE8DAB3B9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4" name="Oval 2393">
              <a:extLst>
                <a:ext uri="{FF2B5EF4-FFF2-40B4-BE49-F238E27FC236}">
                  <a16:creationId xmlns:a16="http://schemas.microsoft.com/office/drawing/2014/main" id="{4F98F3F7-9C8A-49CA-A42E-B5562BEBEFA5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95CF2-0060-431F-936F-F0D94754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22474-49D3-4DA6-940F-8B17049D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51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3600" dirty="0"/>
              <a:t>Data Visualization using Tableau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528BAF5-F76A-4E40-ACC7-B4264BD0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8508"/>
            <a:ext cx="5960185" cy="36522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3241CD-39E6-456F-8008-D8C503A363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" y="1219200"/>
            <a:ext cx="8369555" cy="4705604"/>
          </a:xfrm>
          <a:prstGeom prst="rect">
            <a:avLst/>
          </a:prstGeom>
        </p:spPr>
      </p:pic>
      <p:pic>
        <p:nvPicPr>
          <p:cNvPr id="26" name="Picture 25" descr="A close up of a map&#10;&#10;Description generated with high confidence">
            <a:extLst>
              <a:ext uri="{FF2B5EF4-FFF2-40B4-BE49-F238E27FC236}">
                <a16:creationId xmlns:a16="http://schemas.microsoft.com/office/drawing/2014/main" id="{B9EF6C95-D886-4A86-9E99-7C19F6AD14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596"/>
            <a:ext cx="8455838" cy="2724404"/>
          </a:xfrm>
          <a:prstGeom prst="rect">
            <a:avLst/>
          </a:prstGeom>
        </p:spPr>
      </p:pic>
      <p:pic>
        <p:nvPicPr>
          <p:cNvPr id="30" name="Picture 2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9999B0F-8AFF-42D5-B913-C4F532525FE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2" b="55420"/>
          <a:stretch/>
        </p:blipFill>
        <p:spPr>
          <a:xfrm>
            <a:off x="3918367" y="1317514"/>
            <a:ext cx="4523224" cy="2474887"/>
          </a:xfrm>
          <a:prstGeom prst="rect">
            <a:avLst/>
          </a:prstGeom>
        </p:spPr>
      </p:pic>
      <p:grpSp>
        <p:nvGrpSpPr>
          <p:cNvPr id="391" name="Group 390">
            <a:extLst>
              <a:ext uri="{FF2B5EF4-FFF2-40B4-BE49-F238E27FC236}">
                <a16:creationId xmlns:a16="http://schemas.microsoft.com/office/drawing/2014/main" id="{477B4E83-6E9A-451C-866A-889AF22B295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CFEEE45-F75C-4537-8218-F95DEF5317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7F470ACC-56D7-4E3B-9E62-F3C4E5E2039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D4CF958E-3ADC-4C23-8E71-18E8B2F5139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1EED31A8-A07C-4D98-932C-D836DBF712E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8BBB4B6-8373-4E9C-925A-3894D292A7E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C375D2D6-8591-4B6E-9A11-A054F845687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8B04573-C753-49D1-A84F-8EED289316B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8DB58B3-B4EB-4A65-B036-FBB247C16A0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3C205DE7-FA2A-4F97-9322-F184E85947A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EAB1FBA-12FC-4E88-8E40-52D5E04CB3C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EA18D3F0-089F-4EFB-9237-7FEFB714CAC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7EE05F63-40D4-4D0E-9FC6-BCBFA73F538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F984332-F476-4449-B2F0-1157EEE363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1EEE63E-2F0E-40F7-99B8-2CDF3AAE0D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2E19B673-F72E-4365-B469-932B3FE9CC8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FC5C237B-670D-4FA6-A803-D832C3F1828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C980AC6-4EC0-4F66-975F-A963C5AB4D8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641F6E5-7036-4EB4-99EA-AEE4916FDCE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9A550BB4-EC84-4803-8C33-E91516F36F1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543F059E-6792-4F0C-A884-E5D1A59DF02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DA3B8B0-4F93-4BE5-BCBB-2920449EE37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54B832DE-6A0D-4C66-A20F-5ED24F14B8C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F8D07D0-46C3-4A8E-B4FE-1A07CC774C0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4A1A6E34-B476-4B67-9DAF-FD444A12A4E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0806DF4-1BBF-42B5-AE0B-5B28990D749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DD13C76-E422-4F91-822A-9A7BA8650C4A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89639BF5-9054-40BC-A46E-671CBA4A445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6571C1C9-037D-415C-BD3A-1449FC739C4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6F1C0-4871-457A-8EB3-CA9B992A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27B17-A88F-4168-AEC3-83F88112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FE32-D778-4747-A9F0-37FB603B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40156"/>
            <a:ext cx="7620000" cy="1143000"/>
          </a:xfrm>
        </p:spPr>
        <p:txBody>
          <a:bodyPr/>
          <a:lstStyle/>
          <a:p>
            <a:r>
              <a:rPr lang="en-US" sz="4000" dirty="0"/>
              <a:t>Data Visualization using Tableau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EA550-7E62-4A34-AC0A-9AEA15B9028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6549" y="1011656"/>
            <a:ext cx="3352800" cy="2345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7AC39F-B29D-4059-9BF7-24C8BFD58B2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200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28576D-0287-4AA3-91E6-D4702C691E5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95" y="983196"/>
            <a:ext cx="1442275" cy="2374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B4B58A-7FA5-4644-93A0-34A7D6A924B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7500" b="-6389"/>
          <a:stretch/>
        </p:blipFill>
        <p:spPr>
          <a:xfrm>
            <a:off x="100600" y="3724825"/>
            <a:ext cx="5922818" cy="30959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99B8BC-F0ED-4227-B891-4CA093405094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1" t="8710" b="22569"/>
          <a:stretch/>
        </p:blipFill>
        <p:spPr>
          <a:xfrm>
            <a:off x="6252106" y="3733685"/>
            <a:ext cx="2129894" cy="29719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CB6419-2707-48B7-BF25-850FD0F09559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860" t="4052" r="47500" b="22106"/>
          <a:stretch/>
        </p:blipFill>
        <p:spPr>
          <a:xfrm>
            <a:off x="5117397" y="1069745"/>
            <a:ext cx="3112203" cy="2298811"/>
          </a:xfrm>
          <a:prstGeom prst="rect">
            <a:avLst/>
          </a:prstGeom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60CE660-BB7B-4A32-BA2A-C46654C10C5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754EF652-B691-453E-AD54-7DBA2385B43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FE3E61D-CBB1-43C6-BC69-5DE52D94256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F21489CB-31D4-4429-871E-AD48FFFDDF0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4600999-485E-4761-874D-A1A1BAD48B8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08FCE3A-F477-45CA-BB36-EBFA7060B93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D8E2A39-CDE1-47DD-8BA9-FFEB7401A8F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9C66CEC-251C-40DA-851D-F9ADD1FAC13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22DF1E84-1003-4DB4-96E2-C792DA2C0EC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057D6AD-791F-4C19-8F19-5DA85B046D0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28D1013A-0092-46FC-BC32-20F9C24BFEF1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8917660-9E6F-41D1-AD78-9F3CB01931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042457D-C04F-4A74-9712-4A4C010C517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4C95477C-623E-44B7-B673-BAFD1DEA4D0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C5DE2CD-F0DD-44EC-99C9-4EB54FCA145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88C8ADB7-8DE3-4EC9-9D94-23CA6FC695A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6E2DB06F-1763-422E-BE2E-31D6B99642A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BEB8F253-C054-4AE8-8856-C9730B1EA53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BD7B9EC-69D6-4389-828D-4B8C394DE1D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5E94B96-0BC2-4EC5-9446-DD2B2684F74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ED8BABF-0760-490F-BB1C-750B274CC47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A4DDA8C5-F77C-4BC8-94DC-2C52A2402A3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02658802-1A63-480A-8E14-A0D57BF7162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566C06F-0743-4810-B9DE-E87E98F34BC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936374A-5AB4-4698-BF2D-5370839E2C6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39F7DCBA-5900-4B37-840D-1F84DC9E0C7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BBA1AB64-5127-4FEE-83AA-EB03A308760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21C7CBB-D033-4DD7-A554-39A1193BD1B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701D599F-866C-4578-884E-EB458A47FAC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50F50-340A-4DA0-A088-13508E82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75040-E6E0-465B-BC03-519CB33A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5CFE-8264-47F1-B9DF-FCEF39D6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5282"/>
            <a:ext cx="7620000" cy="1143000"/>
          </a:xfrm>
        </p:spPr>
        <p:txBody>
          <a:bodyPr/>
          <a:lstStyle/>
          <a:p>
            <a:r>
              <a:rPr lang="en-US" sz="4400" dirty="0"/>
              <a:t>Data Visualization using Tableau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34161E-A5E7-4957-8DC2-9FB829EEFC1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8911" y="1278282"/>
            <a:ext cx="2169112" cy="2529777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0B8997A-5FD0-4CB6-87DF-B5AD8FDB892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21813" y="1155256"/>
            <a:ext cx="2969387" cy="2797691"/>
          </a:xfrm>
          <a:prstGeom prst="rect">
            <a:avLst/>
          </a:prstGeo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45FE605-BDD1-4DEE-8277-3A05BA78A2B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" y="4038599"/>
            <a:ext cx="8421625" cy="265678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46E6FD-79F3-4CB1-B92C-53D736BFF8E3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12" y="1219200"/>
            <a:ext cx="2777477" cy="2797691"/>
          </a:xfrm>
          <a:prstGeom prst="rect">
            <a:avLst/>
          </a:prstGeom>
        </p:spPr>
      </p:pic>
      <p:grpSp>
        <p:nvGrpSpPr>
          <p:cNvPr id="372" name="Group 371">
            <a:extLst>
              <a:ext uri="{FF2B5EF4-FFF2-40B4-BE49-F238E27FC236}">
                <a16:creationId xmlns:a16="http://schemas.microsoft.com/office/drawing/2014/main" id="{42D911FE-0051-4A41-A091-B152659257C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8E737E5D-D661-46B0-871A-9AB4001618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B8900328-6A07-42BB-8EC3-441AD99B507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84F8F55-C582-4F90-ABFC-4D65E478206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E363D8F-F363-4609-9576-29D28B3B2E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89413ED5-78F8-4FCC-BC98-6E36C0AF87E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2D192CB1-7E0C-41B7-AD57-13DE1CFC00E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E39EDBED-D230-4F0D-B489-28CAE1AE85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97F44EF6-8C36-4F89-8E0F-51CB6701765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FCB2C76B-5F2E-45AC-8199-2705D62A90B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A3D4693A-3CF9-4630-8879-D633B70916E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36C1992-6611-4BCE-B7BA-CE71AB093DC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13040644-3131-4D2D-A785-1014F1A89D8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60B8CEE-094E-4B80-9143-DFF15D24A04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2BBFE5D-343C-4926-9E3A-BB99D5BD732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A3BF925-2409-4ECD-BBCC-2FF0C433740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E186B05-09E2-4BA9-9F65-68E704F91FC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A863C2E3-2E72-46FE-8BC8-A4BBC7F8BE2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CE5FA46-DE8C-4603-BF4F-24534E3E4EC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95605EC7-2480-448E-A206-926C009AEE4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00A68CF-0EEB-4A03-B1E6-E7EE508C789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EFEDE08-86D8-435E-88DF-DB393B6EFFC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52401A98-4BB8-42D3-9888-EE33CF8BA86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7ECC084D-A135-44F4-A88A-5255DAF7FD1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77FF78C-BB54-4DB2-9BF9-4807DCD6DBE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72907B9-515C-45B7-9177-FEEEE5010D3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968BD7C-7F55-499F-81DF-41ACB7B34DB7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BFC3BAE-4C3C-48EC-9041-A4F71689115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AA6FBC10-DFFD-446D-AE3B-558DFB89660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5149A-8D5F-4374-BD29-F447CE1F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C7CB-B005-492B-B5DE-FA11D143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842"/>
            <a:ext cx="7620000" cy="11430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develop a model for the predicting whether a prospective borrower would “charge-off”. </a:t>
            </a:r>
          </a:p>
          <a:p>
            <a:r>
              <a:rPr lang="en-US" dirty="0"/>
              <a:t>Predicting whether a borrower will fall in the low, medium , high interest rate range.</a:t>
            </a:r>
          </a:p>
          <a:p>
            <a:r>
              <a:rPr lang="en-US" dirty="0"/>
              <a:t>Predicting whether a borrower would receive the complete applied loan amount from the investor.</a:t>
            </a:r>
          </a:p>
          <a:p>
            <a:r>
              <a:rPr lang="en-US" dirty="0"/>
              <a:t>Derive insights from the lending club loan data to reduce the risk of bad loans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E8887534-193D-4755-B55F-A1CC0AB8F3A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69CAA153-68D5-4B6D-9305-182F25CDED6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B947567-BE72-408C-B515-BBF3899DB0E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7805E93C-69E8-4FBB-8697-1DB078F68B9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1DB707BD-512E-4ADD-980F-F01AD3CE67C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41CB6D8A-FF70-49DE-9C12-FA68DE958F3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39EE4FBC-0C87-4CF5-A101-DFFC103BB15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5DFA157-B809-4AF9-AE4B-9B0D004B0AE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7C8BB8C-B3D9-4E20-AD5C-2C61261AAFB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31CB5BF-12AE-4B69-9827-3F6CA2F0DA0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9C736B-E76A-4B1C-A2BA-525DCF0412C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33B26E10-E3FB-4B15-A148-2DA32969DC0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104BA86-4F1C-4CD9-A62C-53531FC96C9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C695B56-38F9-456E-BAC8-ADB9FA375C3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682DC78A-B3FB-4802-A57C-63B91058CAC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A936B6A-B810-4C3E-B86F-77B85B3E512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24DF9F8A-4978-46AE-9720-546F9B51CBB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B054220F-67F9-4D25-9F4C-DC9AF8D95DE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C2A24840-9DF2-4D12-91EB-B3E7AE921B6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60B44311-03E7-4639-9571-0BF5E59F09F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89EA46AD-C9FE-4FE0-8056-5F637243BDD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5B3C7ED-1C2F-4C3C-A743-28B881C2ED5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90943F8C-C97A-4853-9EC6-74AB275C3B9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F42541E9-D9EE-467A-A679-4F198609C4B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4B725A92-5A1D-48E7-BAAA-23C3EEEF97A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DECE9A15-3044-49F5-9079-96C23F0FD75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B9E5B455-C0F9-444E-8D06-F1C1FE551BD5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20F72D5D-BDFB-45CC-B8AC-919A2250D24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A63D9FF-C468-4900-B397-B1F65AC42F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0F9D3-E2EB-4F49-AE1C-4DC61955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A5BE-03C2-4DB5-B7DD-A4555B64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667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50 50 5 12 7.8 8 0:128:128 186:223:226 0:128:128 186:223:226 a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Objectiv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 Cleaning 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 Modelin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Introducti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Conclusion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set Overview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1834</TotalTime>
  <Words>1155</Words>
  <Application>Microsoft Office PowerPoint</Application>
  <PresentationFormat>On-screen Show (4:3)</PresentationFormat>
  <Paragraphs>272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Cambria</vt:lpstr>
      <vt:lpstr>Courier New</vt:lpstr>
      <vt:lpstr>Adjacency</vt:lpstr>
      <vt:lpstr>Data Mining-Project Peer-to-Peer Lending</vt:lpstr>
      <vt:lpstr>Contents:</vt:lpstr>
      <vt:lpstr>Peer-to-Peer Lending </vt:lpstr>
      <vt:lpstr>Lending Club</vt:lpstr>
      <vt:lpstr>Dataset Overview</vt:lpstr>
      <vt:lpstr>Data Visualization using Tableau</vt:lpstr>
      <vt:lpstr>Data Visualization using Tableau </vt:lpstr>
      <vt:lpstr>Data Visualization using Tableau</vt:lpstr>
      <vt:lpstr>Objective</vt:lpstr>
      <vt:lpstr>Data Cleaning &amp; Pre-Processing</vt:lpstr>
      <vt:lpstr>Data Cleaning &amp; Pre-Processing</vt:lpstr>
      <vt:lpstr>Data Cleaning &amp; Pre-Processing</vt:lpstr>
      <vt:lpstr>Data Modeling-1</vt:lpstr>
      <vt:lpstr>Inference</vt:lpstr>
      <vt:lpstr>Enhancement-Model1</vt:lpstr>
      <vt:lpstr>Data Modelling-2</vt:lpstr>
      <vt:lpstr>Inference</vt:lpstr>
      <vt:lpstr>Data Modeling - 3</vt:lpstr>
      <vt:lpstr>Inference</vt:lpstr>
      <vt:lpstr>Output</vt:lpstr>
      <vt:lpstr>Output</vt:lpstr>
      <vt:lpstr>Future Enhancement</vt:lpstr>
      <vt:lpstr>References</vt:lpstr>
      <vt:lpstr>Thoughts &amp; Suggestions…!!!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Peer-to-Peer Lending</dc:title>
  <dc:creator>KIREET</dc:creator>
  <cp:lastModifiedBy>arshadjamal1993@outlook.com</cp:lastModifiedBy>
  <cp:revision>65</cp:revision>
  <dcterms:created xsi:type="dcterms:W3CDTF">2017-11-06T03:40:02Z</dcterms:created>
  <dcterms:modified xsi:type="dcterms:W3CDTF">2017-11-11T06:00:41Z</dcterms:modified>
</cp:coreProperties>
</file>