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hPn0alVKel3nqRMKnW16TkxaVH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94ACAA-F75F-4CFE-9CCE-A4F8EE805C32}">
  <a:tblStyle styleId="{0694ACAA-F75F-4CFE-9CCE-A4F8EE805C3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CFF"/>
          </a:solidFill>
        </a:fill>
      </a:tcStyle>
    </a:wholeTbl>
    <a:band1H>
      <a:tcTxStyle/>
      <a:tcStyle>
        <a:fill>
          <a:solidFill>
            <a:srgbClr val="CBD8FF"/>
          </a:solidFill>
        </a:fill>
      </a:tcStyle>
    </a:band1H>
    <a:band2H>
      <a:tcTxStyle/>
    </a:band2H>
    <a:band1V>
      <a:tcTxStyle/>
      <a:tcStyle>
        <a:fill>
          <a:solidFill>
            <a:srgbClr val="CBD8FF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08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62cd2322b4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62cd2322b4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362cd2322b4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9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Slide layout">
  <p:cSld name="Section Break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ontents slide layout">
  <p:cSld name="9_Contents slide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/>
          <p:nvPr/>
        </p:nvSpPr>
        <p:spPr>
          <a:xfrm>
            <a:off x="547181" y="1761846"/>
            <a:ext cx="11097638" cy="3334311"/>
          </a:xfrm>
          <a:prstGeom prst="frame">
            <a:avLst>
              <a:gd fmla="val 2412" name="adj1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8"/>
          <p:cNvSpPr/>
          <p:nvPr>
            <p:ph idx="2" type="pic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nts slide layout">
  <p:cSld name="10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ntents slide layout">
  <p:cSld name="11_Contents slide 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/>
          <p:nvPr/>
        </p:nvSpPr>
        <p:spPr>
          <a:xfrm>
            <a:off x="1" y="0"/>
            <a:ext cx="388402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30"/>
          <p:cNvGrpSpPr/>
          <p:nvPr/>
        </p:nvGrpSpPr>
        <p:grpSpPr>
          <a:xfrm>
            <a:off x="4484680" y="2679371"/>
            <a:ext cx="2029599" cy="3505672"/>
            <a:chOff x="1438761" y="2033015"/>
            <a:chExt cx="1980000" cy="3420000"/>
          </a:xfrm>
        </p:grpSpPr>
        <p:sp>
          <p:nvSpPr>
            <p:cNvPr id="40" name="Google Shape;40;p30"/>
            <p:cNvSpPr/>
            <p:nvPr/>
          </p:nvSpPr>
          <p:spPr>
            <a:xfrm>
              <a:off x="1438761" y="2033015"/>
              <a:ext cx="1980000" cy="3420000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0"/>
            <p:cNvSpPr/>
            <p:nvPr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" name="Google Shape;42;p30"/>
            <p:cNvGrpSpPr/>
            <p:nvPr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43" name="Google Shape;43;p30"/>
              <p:cNvSpPr/>
              <p:nvPr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12700">
                <a:solidFill>
                  <a:srgbClr val="26262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30"/>
              <p:cNvSpPr/>
              <p:nvPr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" name="Google Shape;45;p30"/>
          <p:cNvGrpSpPr/>
          <p:nvPr/>
        </p:nvGrpSpPr>
        <p:grpSpPr>
          <a:xfrm>
            <a:off x="6976147" y="2717584"/>
            <a:ext cx="2029599" cy="3505672"/>
            <a:chOff x="1438761" y="2033015"/>
            <a:chExt cx="1980000" cy="3420000"/>
          </a:xfrm>
        </p:grpSpPr>
        <p:sp>
          <p:nvSpPr>
            <p:cNvPr id="46" name="Google Shape;46;p30"/>
            <p:cNvSpPr/>
            <p:nvPr/>
          </p:nvSpPr>
          <p:spPr>
            <a:xfrm>
              <a:off x="1438761" y="2033015"/>
              <a:ext cx="1980000" cy="3420000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0"/>
            <p:cNvSpPr/>
            <p:nvPr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" name="Google Shape;48;p30"/>
            <p:cNvGrpSpPr/>
            <p:nvPr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49" name="Google Shape;49;p30"/>
              <p:cNvSpPr/>
              <p:nvPr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12700">
                <a:solidFill>
                  <a:srgbClr val="26262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30"/>
              <p:cNvSpPr/>
              <p:nvPr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1" name="Google Shape;51;p30"/>
          <p:cNvGrpSpPr/>
          <p:nvPr/>
        </p:nvGrpSpPr>
        <p:grpSpPr>
          <a:xfrm>
            <a:off x="9467615" y="2727858"/>
            <a:ext cx="2029599" cy="3505672"/>
            <a:chOff x="1438761" y="2033015"/>
            <a:chExt cx="1980000" cy="3420000"/>
          </a:xfrm>
        </p:grpSpPr>
        <p:sp>
          <p:nvSpPr>
            <p:cNvPr id="52" name="Google Shape;52;p30"/>
            <p:cNvSpPr/>
            <p:nvPr/>
          </p:nvSpPr>
          <p:spPr>
            <a:xfrm>
              <a:off x="1438761" y="2033015"/>
              <a:ext cx="1980000" cy="3420000"/>
            </a:xfrm>
            <a:prstGeom prst="roundRect">
              <a:avLst>
                <a:gd fmla="val 13580" name="adj"/>
              </a:avLst>
            </a:prstGeom>
            <a:solidFill>
              <a:srgbClr val="2626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0"/>
            <p:cNvSpPr/>
            <p:nvPr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" name="Google Shape;54;p30"/>
            <p:cNvGrpSpPr/>
            <p:nvPr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55" name="Google Shape;55;p30"/>
              <p:cNvSpPr/>
              <p:nvPr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>
                <a:gsLst>
                  <a:gs pos="0">
                    <a:srgbClr val="0F0F0F"/>
                  </a:gs>
                  <a:gs pos="56000">
                    <a:srgbClr val="595959"/>
                  </a:gs>
                  <a:gs pos="91000">
                    <a:srgbClr val="7F7F7F"/>
                  </a:gs>
                  <a:gs pos="100000">
                    <a:srgbClr val="BFBFBF"/>
                  </a:gs>
                </a:gsLst>
                <a:lin ang="10800000" scaled="0"/>
              </a:gradFill>
              <a:ln cap="flat" cmpd="sng" w="12700">
                <a:solidFill>
                  <a:srgbClr val="26262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30"/>
              <p:cNvSpPr/>
              <p:nvPr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fmla="val 16667" name="adj"/>
                </a:avLst>
              </a:prstGeom>
              <a:solidFill>
                <a:srgbClr val="737373"/>
              </a:solidFill>
              <a:ln cap="flat" cmpd="sng" w="9525">
                <a:solidFill>
                  <a:srgbClr val="B0B0B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" name="Google Shape;57;p30"/>
          <p:cNvSpPr/>
          <p:nvPr>
            <p:ph idx="2" type="pic"/>
          </p:nvPr>
        </p:nvSpPr>
        <p:spPr>
          <a:xfrm>
            <a:off x="4602823" y="3009935"/>
            <a:ext cx="1797978" cy="279475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8" name="Google Shape;58;p30"/>
          <p:cNvSpPr/>
          <p:nvPr>
            <p:ph idx="3" type="pic"/>
          </p:nvPr>
        </p:nvSpPr>
        <p:spPr>
          <a:xfrm>
            <a:off x="7094290" y="3009935"/>
            <a:ext cx="1797978" cy="279475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9" name="Google Shape;59;p30"/>
          <p:cNvSpPr/>
          <p:nvPr>
            <p:ph idx="4" type="pic"/>
          </p:nvPr>
        </p:nvSpPr>
        <p:spPr>
          <a:xfrm>
            <a:off x="9585758" y="3009935"/>
            <a:ext cx="1797978" cy="279475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0" name="Google Shape;60;p30"/>
          <p:cNvSpPr/>
          <p:nvPr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ontents slide layout">
  <p:cSld name="12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ontents slide layout">
  <p:cSld name="13_Contents slide layou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/>
          <p:nvPr>
            <p:ph idx="2" type="pic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4" name="Google Shape;64;p32"/>
          <p:cNvSpPr/>
          <p:nvPr>
            <p:ph idx="3" type="pic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5" name="Google Shape;65;p32"/>
          <p:cNvSpPr/>
          <p:nvPr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ontents slide layout">
  <p:cSld name="14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ontents slide layout">
  <p:cSld name="15_Contents slide layou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/>
          <p:nvPr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4"/>
          <p:cNvSpPr/>
          <p:nvPr/>
        </p:nvSpPr>
        <p:spPr>
          <a:xfrm>
            <a:off x="6000620" y="2958188"/>
            <a:ext cx="6959602" cy="504057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34"/>
          <p:cNvGrpSpPr/>
          <p:nvPr/>
        </p:nvGrpSpPr>
        <p:grpSpPr>
          <a:xfrm>
            <a:off x="7397562" y="792688"/>
            <a:ext cx="4157729" cy="2426868"/>
            <a:chOff x="-548507" y="477868"/>
            <a:chExt cx="11570449" cy="6357177"/>
          </a:xfrm>
        </p:grpSpPr>
        <p:sp>
          <p:nvSpPr>
            <p:cNvPr id="71" name="Google Shape;71;p34"/>
            <p:cNvSpPr/>
            <p:nvPr/>
          </p:nvSpPr>
          <p:spPr>
            <a:xfrm>
              <a:off x="-482765" y="6440599"/>
              <a:ext cx="11438966" cy="394446"/>
            </a:xfrm>
            <a:custGeom>
              <a:rect b="b" l="l" r="r" t="t"/>
              <a:pathLst>
                <a:path extrusionOk="0" h="57150" w="16573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4"/>
            <p:cNvSpPr/>
            <p:nvPr/>
          </p:nvSpPr>
          <p:spPr>
            <a:xfrm>
              <a:off x="700575" y="477868"/>
              <a:ext cx="9072285" cy="5916709"/>
            </a:xfrm>
            <a:custGeom>
              <a:rect b="b" l="l" r="r" t="t"/>
              <a:pathLst>
                <a:path extrusionOk="0" h="857250" w="13144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4"/>
            <p:cNvSpPr/>
            <p:nvPr/>
          </p:nvSpPr>
          <p:spPr>
            <a:xfrm>
              <a:off x="1088451" y="839448"/>
              <a:ext cx="8283390" cy="5062073"/>
            </a:xfrm>
            <a:custGeom>
              <a:rect b="b" l="l" r="r" t="t"/>
              <a:pathLst>
                <a:path extrusionOk="0" h="733425" w="1200150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4"/>
            <p:cNvSpPr/>
            <p:nvPr/>
          </p:nvSpPr>
          <p:spPr>
            <a:xfrm>
              <a:off x="-548507" y="6164484"/>
              <a:ext cx="11570449" cy="460187"/>
            </a:xfrm>
            <a:custGeom>
              <a:rect b="b" l="l" r="r" t="t"/>
              <a:pathLst>
                <a:path extrusionOk="0" h="66675" w="1676400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4"/>
            <p:cNvSpPr/>
            <p:nvPr/>
          </p:nvSpPr>
          <p:spPr>
            <a:xfrm>
              <a:off x="4438629" y="6215033"/>
              <a:ext cx="1618413" cy="184076"/>
            </a:xfrm>
            <a:custGeom>
              <a:rect b="b" l="l" r="r" t="t"/>
              <a:pathLst>
                <a:path extrusionOk="0" h="184076" w="1618413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" name="Google Shape;76;p34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77" name="Google Shape;77;p34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34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" name="Google Shape;79;p34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80" name="Google Shape;80;p34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34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" name="Google Shape;82;p34"/>
            <p:cNvSpPr/>
            <p:nvPr/>
          </p:nvSpPr>
          <p:spPr>
            <a:xfrm>
              <a:off x="3892805" y="496953"/>
              <a:ext cx="5479036" cy="5431217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34"/>
          <p:cNvGrpSpPr/>
          <p:nvPr/>
        </p:nvGrpSpPr>
        <p:grpSpPr>
          <a:xfrm>
            <a:off x="7397562" y="3619369"/>
            <a:ext cx="4157729" cy="2426868"/>
            <a:chOff x="-548507" y="477868"/>
            <a:chExt cx="11570449" cy="6357177"/>
          </a:xfrm>
        </p:grpSpPr>
        <p:sp>
          <p:nvSpPr>
            <p:cNvPr id="84" name="Google Shape;84;p34"/>
            <p:cNvSpPr/>
            <p:nvPr/>
          </p:nvSpPr>
          <p:spPr>
            <a:xfrm>
              <a:off x="-482765" y="6440599"/>
              <a:ext cx="11438966" cy="394446"/>
            </a:xfrm>
            <a:custGeom>
              <a:rect b="b" l="l" r="r" t="t"/>
              <a:pathLst>
                <a:path extrusionOk="0" h="57150" w="16573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34"/>
            <p:cNvSpPr/>
            <p:nvPr/>
          </p:nvSpPr>
          <p:spPr>
            <a:xfrm>
              <a:off x="700575" y="477868"/>
              <a:ext cx="9072285" cy="5916709"/>
            </a:xfrm>
            <a:custGeom>
              <a:rect b="b" l="l" r="r" t="t"/>
              <a:pathLst>
                <a:path extrusionOk="0" h="857250" w="13144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34"/>
            <p:cNvSpPr/>
            <p:nvPr/>
          </p:nvSpPr>
          <p:spPr>
            <a:xfrm>
              <a:off x="1088451" y="839448"/>
              <a:ext cx="8283390" cy="5062073"/>
            </a:xfrm>
            <a:custGeom>
              <a:rect b="b" l="l" r="r" t="t"/>
              <a:pathLst>
                <a:path extrusionOk="0" h="733425" w="1200150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4"/>
            <p:cNvSpPr/>
            <p:nvPr/>
          </p:nvSpPr>
          <p:spPr>
            <a:xfrm>
              <a:off x="-548507" y="6164484"/>
              <a:ext cx="11570449" cy="460187"/>
            </a:xfrm>
            <a:custGeom>
              <a:rect b="b" l="l" r="r" t="t"/>
              <a:pathLst>
                <a:path extrusionOk="0" h="66675" w="1676400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4"/>
            <p:cNvSpPr/>
            <p:nvPr/>
          </p:nvSpPr>
          <p:spPr>
            <a:xfrm>
              <a:off x="4438629" y="6215033"/>
              <a:ext cx="1618413" cy="184076"/>
            </a:xfrm>
            <a:custGeom>
              <a:rect b="b" l="l" r="r" t="t"/>
              <a:pathLst>
                <a:path extrusionOk="0" h="184076" w="1618413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" name="Google Shape;89;p34"/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90" name="Google Shape;90;p34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4"/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2" name="Google Shape;92;p34"/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93" name="Google Shape;93;p34"/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fmla="val 28154" name="adj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34"/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fmla="val 28154" name="adj"/>
                </a:avLst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5" name="Google Shape;95;p34"/>
            <p:cNvSpPr/>
            <p:nvPr/>
          </p:nvSpPr>
          <p:spPr>
            <a:xfrm>
              <a:off x="3892805" y="496953"/>
              <a:ext cx="5479036" cy="5431217"/>
            </a:xfrm>
            <a:custGeom>
              <a:rect b="b" l="l" r="r" t="t"/>
              <a:pathLst>
                <a:path extrusionOk="0" h="4035268" w="3976489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34"/>
          <p:cNvSpPr/>
          <p:nvPr>
            <p:ph idx="2" type="pic"/>
          </p:nvPr>
        </p:nvSpPr>
        <p:spPr>
          <a:xfrm>
            <a:off x="7997791" y="898584"/>
            <a:ext cx="2976555" cy="20370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7" name="Google Shape;97;p34"/>
          <p:cNvSpPr/>
          <p:nvPr>
            <p:ph idx="3" type="pic"/>
          </p:nvPr>
        </p:nvSpPr>
        <p:spPr>
          <a:xfrm>
            <a:off x="7997791" y="3732552"/>
            <a:ext cx="2976555" cy="203702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ontents slide layout">
  <p:cSld name="17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ontents slide layout">
  <p:cSld name="1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NG sets layout">
  <p:cSld name="PNG sets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7"/>
          <p:cNvSpPr txBox="1"/>
          <p:nvPr>
            <p:ph idx="1" type="body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 slide layout">
  <p:cSld name="Contents slide layou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con sets layout">
  <p:cSld name="1_Icon sets layou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8"/>
          <p:cNvSpPr txBox="1"/>
          <p:nvPr>
            <p:ph idx="1" type="body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38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fmla="val 396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8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fmla="val 50000" name="adj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8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fmla="val 23728" name="adj1"/>
              <a:gd fmla="val 24642" name="adj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8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8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8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8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 b="1"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ts slide layout">
  <p:cSld name="2_Contents slide layou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Agenda slide layout">
  <p:cSld name="3_Agenda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aam slide layout">
  <p:cSld name="4_Taam slide layou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3"/>
          <p:cNvSpPr/>
          <p:nvPr/>
        </p:nvSpPr>
        <p:spPr>
          <a:xfrm>
            <a:off x="714000" y="1560384"/>
            <a:ext cx="10764000" cy="3276000"/>
          </a:xfrm>
          <a:prstGeom prst="roundRect">
            <a:avLst>
              <a:gd fmla="val 899" name="adj"/>
            </a:avLst>
          </a:prstGeom>
          <a:solidFill>
            <a:schemeClr val="accent1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3"/>
          <p:cNvSpPr/>
          <p:nvPr>
            <p:ph idx="2" type="pic"/>
          </p:nvPr>
        </p:nvSpPr>
        <p:spPr>
          <a:xfrm>
            <a:off x="893359" y="1741253"/>
            <a:ext cx="1908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" name="Google Shape;20;p23"/>
          <p:cNvSpPr/>
          <p:nvPr>
            <p:ph idx="3" type="pic"/>
          </p:nvPr>
        </p:nvSpPr>
        <p:spPr>
          <a:xfrm>
            <a:off x="3018201" y="1741253"/>
            <a:ext cx="1908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" name="Google Shape;21;p23"/>
          <p:cNvSpPr/>
          <p:nvPr>
            <p:ph idx="4" type="pic"/>
          </p:nvPr>
        </p:nvSpPr>
        <p:spPr>
          <a:xfrm>
            <a:off x="5143043" y="1741253"/>
            <a:ext cx="1908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" name="Google Shape;22;p23"/>
          <p:cNvSpPr/>
          <p:nvPr>
            <p:ph idx="5" type="pic"/>
          </p:nvPr>
        </p:nvSpPr>
        <p:spPr>
          <a:xfrm>
            <a:off x="7267884" y="1741253"/>
            <a:ext cx="1908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" name="Google Shape;23;p23"/>
          <p:cNvSpPr/>
          <p:nvPr>
            <p:ph idx="6" type="pic"/>
          </p:nvPr>
        </p:nvSpPr>
        <p:spPr>
          <a:xfrm>
            <a:off x="9392725" y="1741253"/>
            <a:ext cx="1908000" cy="25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ntents slide layout">
  <p:cSld name="5_Contents slide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/>
          <p:nvPr/>
        </p:nvSpPr>
        <p:spPr>
          <a:xfrm>
            <a:off x="0" y="2303253"/>
            <a:ext cx="12192000" cy="225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4"/>
          <p:cNvSpPr/>
          <p:nvPr/>
        </p:nvSpPr>
        <p:spPr>
          <a:xfrm>
            <a:off x="0" y="4592128"/>
            <a:ext cx="1219200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4"/>
          <p:cNvSpPr/>
          <p:nvPr/>
        </p:nvSpPr>
        <p:spPr>
          <a:xfrm>
            <a:off x="0" y="2162355"/>
            <a:ext cx="1219200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4"/>
          <p:cNvSpPr/>
          <p:nvPr>
            <p:ph idx="2" type="pic"/>
          </p:nvPr>
        </p:nvSpPr>
        <p:spPr>
          <a:xfrm>
            <a:off x="6961516" y="573702"/>
            <a:ext cx="4468483" cy="5710596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ntents slide layout">
  <p:cSld name="6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ontents slide layout">
  <p:cSld name="7_Contents slide layou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/>
          <p:nvPr>
            <p:ph idx="2" type="pic"/>
          </p:nvPr>
        </p:nvSpPr>
        <p:spPr>
          <a:xfrm>
            <a:off x="0" y="0"/>
            <a:ext cx="650401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ontents slide layout">
  <p:cSld name="8_Contents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3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6.xml"/><Relationship Id="rId19" Type="http://schemas.openxmlformats.org/officeDocument/2006/relationships/slideLayout" Target="../slideLayouts/slideLayout20.xml"/><Relationship Id="rId6" Type="http://schemas.openxmlformats.org/officeDocument/2006/relationships/slideLayout" Target="../slideLayouts/slideLayout7.xml"/><Relationship Id="rId1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/>
        </p:nvSpPr>
        <p:spPr>
          <a:xfrm>
            <a:off x="0" y="2858135"/>
            <a:ext cx="12192000" cy="8299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Consultas</a:t>
            </a:r>
            <a:endParaRPr b="1" i="0" sz="4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0"/>
          <p:cNvSpPr txBox="1"/>
          <p:nvPr>
            <p:ph idx="1" type="body"/>
          </p:nvPr>
        </p:nvSpPr>
        <p:spPr>
          <a:xfrm>
            <a:off x="323215" y="0"/>
            <a:ext cx="11573510" cy="1497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None/>
            </a:pPr>
            <a:r>
              <a:rPr b="1" lang="en-US" sz="4000"/>
              <a:t>Opción 1 - Crear una tabla física (tabla real)</a:t>
            </a:r>
            <a:endParaRPr b="1"/>
          </a:p>
        </p:txBody>
      </p:sp>
      <p:pic>
        <p:nvPicPr>
          <p:cNvPr id="292" name="Google Shape;29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1965" y="1673860"/>
            <a:ext cx="9394825" cy="28968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p10"/>
          <p:cNvCxnSpPr/>
          <p:nvPr/>
        </p:nvCxnSpPr>
        <p:spPr>
          <a:xfrm flipH="1" rot="10800000">
            <a:off x="3156585" y="2186940"/>
            <a:ext cx="1028700" cy="1651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1"/>
          <p:cNvSpPr txBox="1"/>
          <p:nvPr>
            <p:ph idx="1" type="body"/>
          </p:nvPr>
        </p:nvSpPr>
        <p:spPr>
          <a:xfrm>
            <a:off x="323215" y="0"/>
            <a:ext cx="11573510" cy="1497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None/>
            </a:pPr>
            <a:r>
              <a:rPr b="1" lang="en-US" sz="4000"/>
              <a:t>Opción 1 - Crear una tabla física (tabla real)</a:t>
            </a:r>
            <a:endParaRPr b="1"/>
          </a:p>
        </p:txBody>
      </p:sp>
      <p:pic>
        <p:nvPicPr>
          <p:cNvPr id="299" name="Google Shape;299;p11"/>
          <p:cNvPicPr preferRelativeResize="0"/>
          <p:nvPr/>
        </p:nvPicPr>
        <p:blipFill rotWithShape="1">
          <a:blip r:embed="rId3">
            <a:alphaModFix/>
          </a:blip>
          <a:srcRect b="0" l="0" r="0" t="4809"/>
          <a:stretch/>
        </p:blipFill>
        <p:spPr>
          <a:xfrm>
            <a:off x="2927985" y="1367790"/>
            <a:ext cx="6364605" cy="457009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1"/>
          <p:cNvSpPr txBox="1"/>
          <p:nvPr/>
        </p:nvSpPr>
        <p:spPr>
          <a:xfrm>
            <a:off x="859790" y="6123940"/>
            <a:ext cx="10674985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se ha creado una tabla con </a:t>
            </a: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la consultas de datos serán iguales que con cualquier tabla normal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"/>
          <p:cNvSpPr txBox="1"/>
          <p:nvPr>
            <p:ph idx="1" type="body"/>
          </p:nvPr>
        </p:nvSpPr>
        <p:spPr>
          <a:xfrm>
            <a:off x="323215" y="0"/>
            <a:ext cx="11573510" cy="1497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None/>
            </a:pPr>
            <a:r>
              <a:rPr b="1" lang="en-US" sz="4000"/>
              <a:t>Opción 2 - Usar una vista (view)</a:t>
            </a:r>
            <a:endParaRPr b="1" sz="4000"/>
          </a:p>
        </p:txBody>
      </p:sp>
      <p:pic>
        <p:nvPicPr>
          <p:cNvPr id="306" name="Google Shape;30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3320" y="1988185"/>
            <a:ext cx="10822940" cy="32048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12"/>
          <p:cNvCxnSpPr/>
          <p:nvPr/>
        </p:nvCxnSpPr>
        <p:spPr>
          <a:xfrm flipH="1" rot="10800000">
            <a:off x="2696210" y="2488565"/>
            <a:ext cx="1028700" cy="1651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8" name="Google Shape;308;p12"/>
          <p:cNvSpPr txBox="1"/>
          <p:nvPr/>
        </p:nvSpPr>
        <p:spPr>
          <a:xfrm>
            <a:off x="2090420" y="6020435"/>
            <a:ext cx="8968105" cy="337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vista es como una </a:t>
            </a:r>
            <a:r>
              <a:rPr b="1" lang="en-US" sz="16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tabla virtual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guardada, pero no almacena los datos, solo la consulta.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12"/>
          <p:cNvCxnSpPr/>
          <p:nvPr/>
        </p:nvCxnSpPr>
        <p:spPr>
          <a:xfrm flipH="1" rot="10800000">
            <a:off x="6904990" y="6351270"/>
            <a:ext cx="2178685" cy="2286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"/>
          <p:cNvSpPr txBox="1"/>
          <p:nvPr>
            <p:ph idx="1" type="body"/>
          </p:nvPr>
        </p:nvSpPr>
        <p:spPr>
          <a:xfrm>
            <a:off x="323215" y="0"/>
            <a:ext cx="11573510" cy="1497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None/>
            </a:pPr>
            <a:r>
              <a:rPr b="1" lang="en-US" sz="4000"/>
              <a:t>Opción 2 - Usar una vista (view)</a:t>
            </a:r>
            <a:endParaRPr b="1" sz="4000"/>
          </a:p>
        </p:txBody>
      </p:sp>
      <p:pic>
        <p:nvPicPr>
          <p:cNvPr id="315" name="Google Shape;31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4970" y="1264285"/>
            <a:ext cx="6350635" cy="433006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3"/>
          <p:cNvSpPr txBox="1"/>
          <p:nvPr/>
        </p:nvSpPr>
        <p:spPr>
          <a:xfrm>
            <a:off x="481965" y="5927725"/>
            <a:ext cx="11111230" cy="583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vista se comporta como una 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tabla virtual,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la base de datos ejecuta la consulta definida en la vista cada vez que la consultas.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"/>
          <p:cNvSpPr txBox="1"/>
          <p:nvPr>
            <p:ph idx="1" type="body"/>
          </p:nvPr>
        </p:nvSpPr>
        <p:spPr>
          <a:xfrm>
            <a:off x="323215" y="0"/>
            <a:ext cx="11573510" cy="1497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None/>
            </a:pPr>
            <a:r>
              <a:rPr b="1" lang="en-US" sz="4000"/>
              <a:t>Opción 3 - Crear Tablas temporales</a:t>
            </a:r>
            <a:endParaRPr b="1" sz="4000"/>
          </a:p>
        </p:txBody>
      </p:sp>
      <p:pic>
        <p:nvPicPr>
          <p:cNvPr id="322" name="Google Shape;32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215" y="2101215"/>
            <a:ext cx="11574145" cy="24295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14"/>
          <p:cNvCxnSpPr/>
          <p:nvPr/>
        </p:nvCxnSpPr>
        <p:spPr>
          <a:xfrm>
            <a:off x="1457960" y="2480945"/>
            <a:ext cx="2596515" cy="1651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4" name="Google Shape;324;p14"/>
          <p:cNvCxnSpPr/>
          <p:nvPr/>
        </p:nvCxnSpPr>
        <p:spPr>
          <a:xfrm>
            <a:off x="3724275" y="3016250"/>
            <a:ext cx="2596515" cy="16510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5" name="Google Shape;325;p14"/>
          <p:cNvCxnSpPr/>
          <p:nvPr/>
        </p:nvCxnSpPr>
        <p:spPr>
          <a:xfrm>
            <a:off x="9157970" y="3126740"/>
            <a:ext cx="2596515" cy="16510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6" name="Google Shape;326;p14"/>
          <p:cNvCxnSpPr>
            <a:endCxn id="327" idx="2"/>
          </p:cNvCxnSpPr>
          <p:nvPr/>
        </p:nvCxnSpPr>
        <p:spPr>
          <a:xfrm>
            <a:off x="2356715" y="5931252"/>
            <a:ext cx="798300" cy="250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28" name="Google Shape;328;p14"/>
          <p:cNvCxnSpPr>
            <a:endCxn id="329" idx="2"/>
          </p:cNvCxnSpPr>
          <p:nvPr/>
        </p:nvCxnSpPr>
        <p:spPr>
          <a:xfrm flipH="1" rot="10800000">
            <a:off x="2271215" y="5069218"/>
            <a:ext cx="883800" cy="3537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9" name="Google Shape;329;p14"/>
          <p:cNvSpPr/>
          <p:nvPr/>
        </p:nvSpPr>
        <p:spPr>
          <a:xfrm>
            <a:off x="3155015" y="4715372"/>
            <a:ext cx="707692" cy="707692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4"/>
          <p:cNvSpPr/>
          <p:nvPr/>
        </p:nvSpPr>
        <p:spPr>
          <a:xfrm>
            <a:off x="3155015" y="5827606"/>
            <a:ext cx="707692" cy="707692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4"/>
          <p:cNvSpPr txBox="1"/>
          <p:nvPr/>
        </p:nvSpPr>
        <p:spPr>
          <a:xfrm>
            <a:off x="3940810" y="4939665"/>
            <a:ext cx="4760595" cy="39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Solo en algunos motores de BD</a:t>
            </a:r>
            <a:endParaRPr sz="2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4"/>
          <p:cNvSpPr/>
          <p:nvPr/>
        </p:nvSpPr>
        <p:spPr>
          <a:xfrm rot="9900000">
            <a:off x="3355595" y="4901054"/>
            <a:ext cx="396000" cy="336326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4"/>
          <p:cNvSpPr/>
          <p:nvPr/>
        </p:nvSpPr>
        <p:spPr>
          <a:xfrm>
            <a:off x="3320964" y="5991628"/>
            <a:ext cx="381905" cy="385094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4"/>
          <p:cNvSpPr txBox="1"/>
          <p:nvPr/>
        </p:nvSpPr>
        <p:spPr>
          <a:xfrm>
            <a:off x="4054475" y="5991860"/>
            <a:ext cx="7842250" cy="706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 tabla temporal existe solo durante la sesión actual y desaparece cuando se cierra la conexión.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"/>
          <p:cNvSpPr txBox="1"/>
          <p:nvPr>
            <p:ph idx="1" type="body"/>
          </p:nvPr>
        </p:nvSpPr>
        <p:spPr>
          <a:xfrm>
            <a:off x="323215" y="0"/>
            <a:ext cx="11573510" cy="1497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None/>
            </a:pPr>
            <a:r>
              <a:rPr b="1" lang="en-US" sz="4000"/>
              <a:t>Opción 3 - Crear Tablas temporales</a:t>
            </a:r>
            <a:endParaRPr b="1" sz="4000"/>
          </a:p>
        </p:txBody>
      </p:sp>
      <p:pic>
        <p:nvPicPr>
          <p:cNvPr id="339" name="Google Shape;33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9140" y="1177925"/>
            <a:ext cx="5741035" cy="3924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Google Shape;340;p15"/>
          <p:cNvCxnSpPr/>
          <p:nvPr/>
        </p:nvCxnSpPr>
        <p:spPr>
          <a:xfrm>
            <a:off x="3883660" y="2922905"/>
            <a:ext cx="1110615" cy="3238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1" name="Google Shape;341;p15"/>
          <p:cNvCxnSpPr/>
          <p:nvPr/>
        </p:nvCxnSpPr>
        <p:spPr>
          <a:xfrm>
            <a:off x="5332095" y="2955290"/>
            <a:ext cx="1636395" cy="635"/>
          </a:xfrm>
          <a:prstGeom prst="straightConnector1">
            <a:avLst/>
          </a:prstGeom>
          <a:noFill/>
          <a:ln cap="flat" cmpd="sng" w="28575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2" name="Google Shape;342;p15"/>
          <p:cNvSpPr txBox="1"/>
          <p:nvPr/>
        </p:nvSpPr>
        <p:spPr>
          <a:xfrm>
            <a:off x="252095" y="5289550"/>
            <a:ext cx="11082655" cy="181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se creó una tabla temporal (CREATE TEMPORARY TABLE), la consulta es igual que una tabla física pero solo dentro de la sesión actual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Cuando cierras la sesión o conexión, esta tabla desaparece.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"/>
          <p:cNvSpPr txBox="1"/>
          <p:nvPr>
            <p:ph idx="1" type="body"/>
          </p:nvPr>
        </p:nvSpPr>
        <p:spPr>
          <a:xfrm>
            <a:off x="30955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Tener en cuenta</a:t>
            </a:r>
            <a:endParaRPr/>
          </a:p>
        </p:txBody>
      </p:sp>
      <p:graphicFrame>
        <p:nvGraphicFramePr>
          <p:cNvPr id="348" name="Google Shape;348;p16"/>
          <p:cNvGraphicFramePr/>
          <p:nvPr/>
        </p:nvGraphicFramePr>
        <p:xfrm>
          <a:off x="853440" y="456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{0694ACAA-F75F-4CFE-9CCE-A4F8EE805C32}</a:tableStyleId>
              </a:tblPr>
              <a:tblGrid>
                <a:gridCol w="2825750"/>
                <a:gridCol w="3201025"/>
                <a:gridCol w="47358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Tipo</a:t>
                      </a:r>
                      <a:endParaRPr b="1" sz="2400" u="none" cap="none" strike="noStrike"/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¿Se almacena?</a:t>
                      </a:r>
                      <a:endParaRPr b="1" sz="2400" u="none" cap="none" strike="noStrike"/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/>
                        <a:t>¿Duración?</a:t>
                      </a:r>
                      <a:endParaRPr b="1" sz="2400" u="none" cap="none" strike="noStrike"/>
                    </a:p>
                  </a:txBody>
                  <a:tcPr marT="0" marB="0" marR="0" marL="0" anchor="ctr">
                    <a:solidFill>
                      <a:schemeClr val="accent1"/>
                    </a:solidFill>
                  </a:tcPr>
                </a:tc>
              </a:tr>
              <a:tr h="125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Tabla derivada</a:t>
                      </a:r>
                      <a:endParaRPr sz="24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No</a:t>
                      </a:r>
                      <a:endParaRPr sz="24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Solo mientras dura la consulta</a:t>
                      </a:r>
                      <a:endParaRPr sz="2400"/>
                    </a:p>
                  </a:txBody>
                  <a:tcPr marT="0" marB="0" marR="0" marL="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Tabla física</a:t>
                      </a:r>
                      <a:endParaRPr sz="2400"/>
                    </a:p>
                  </a:txBody>
                  <a:tcPr marT="0" marB="0" marR="0" marL="0" anchor="ctr">
                    <a:solidFill>
                      <a:srgbClr val="97E5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Sí</a:t>
                      </a:r>
                      <a:endParaRPr sz="2400"/>
                    </a:p>
                  </a:txBody>
                  <a:tcPr marT="0" marB="0" marR="0" marL="0" anchor="ctr">
                    <a:solidFill>
                      <a:srgbClr val="97E5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Permanente</a:t>
                      </a:r>
                      <a:endParaRPr sz="2400"/>
                    </a:p>
                  </a:txBody>
                  <a:tcPr marT="0" marB="0" marR="0" marL="0" anchor="ctr">
                    <a:solidFill>
                      <a:srgbClr val="97E5FF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Vista</a:t>
                      </a:r>
                      <a:endParaRPr sz="24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No (solo consulta)</a:t>
                      </a:r>
                      <a:endParaRPr sz="2400"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Permanente</a:t>
                      </a:r>
                      <a:endParaRPr sz="2400"/>
                    </a:p>
                  </a:txBody>
                  <a:tcPr marT="0" marB="0" marR="0" marL="0" anchor="ctr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Tabla temporal</a:t>
                      </a:r>
                      <a:endParaRPr sz="2400"/>
                    </a:p>
                  </a:txBody>
                  <a:tcPr marT="0" marB="0" marR="0" marL="0" anchor="ctr">
                    <a:solidFill>
                      <a:srgbClr val="63D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Sí (temporal)</a:t>
                      </a:r>
                      <a:endParaRPr sz="2400"/>
                    </a:p>
                  </a:txBody>
                  <a:tcPr marT="0" marB="0" marR="0" marL="0" anchor="ctr">
                    <a:solidFill>
                      <a:srgbClr val="63D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Solo durante la sesión</a:t>
                      </a:r>
                      <a:endParaRPr sz="2400"/>
                    </a:p>
                  </a:txBody>
                  <a:tcPr marT="0" marB="0" marR="0" marL="0" anchor="ctr">
                    <a:solidFill>
                      <a:srgbClr val="63D8FF"/>
                    </a:solidFill>
                  </a:tcPr>
                </a:tc>
              </a:tr>
            </a:tbl>
          </a:graphicData>
        </a:graphic>
      </p:graphicFrame>
      <p:grpSp>
        <p:nvGrpSpPr>
          <p:cNvPr id="349" name="Google Shape;349;p16"/>
          <p:cNvGrpSpPr/>
          <p:nvPr/>
        </p:nvGrpSpPr>
        <p:grpSpPr>
          <a:xfrm>
            <a:off x="4070127" y="2016456"/>
            <a:ext cx="2717471" cy="1806485"/>
            <a:chOff x="6917382" y="4652701"/>
            <a:chExt cx="2983072" cy="1983048"/>
          </a:xfrm>
        </p:grpSpPr>
        <p:sp>
          <p:nvSpPr>
            <p:cNvPr id="350" name="Google Shape;350;p16"/>
            <p:cNvSpPr/>
            <p:nvPr/>
          </p:nvSpPr>
          <p:spPr>
            <a:xfrm>
              <a:off x="6917382" y="4652701"/>
              <a:ext cx="2983072" cy="1983048"/>
            </a:xfrm>
            <a:custGeom>
              <a:rect b="b" l="l" r="r" t="t"/>
              <a:pathLst>
                <a:path extrusionOk="0" h="1983048" w="2983072">
                  <a:moveTo>
                    <a:pt x="2977241" y="1404120"/>
                  </a:moveTo>
                  <a:cubicBezTo>
                    <a:pt x="2934953" y="1378976"/>
                    <a:pt x="1826903" y="1330402"/>
                    <a:pt x="1664038" y="1312116"/>
                  </a:cubicBezTo>
                  <a:cubicBezTo>
                    <a:pt x="1645752" y="1310401"/>
                    <a:pt x="1638895" y="1303544"/>
                    <a:pt x="1634323" y="1288114"/>
                  </a:cubicBezTo>
                  <a:cubicBezTo>
                    <a:pt x="1595464" y="1168680"/>
                    <a:pt x="1325737" y="356644"/>
                    <a:pt x="1230305" y="69774"/>
                  </a:cubicBezTo>
                  <a:cubicBezTo>
                    <a:pt x="1212018" y="14914"/>
                    <a:pt x="1189160" y="-1087"/>
                    <a:pt x="1130872" y="56"/>
                  </a:cubicBezTo>
                  <a:cubicBezTo>
                    <a:pt x="1060011" y="1199"/>
                    <a:pt x="140541" y="14914"/>
                    <a:pt x="68538" y="15486"/>
                  </a:cubicBezTo>
                  <a:cubicBezTo>
                    <a:pt x="17678" y="16057"/>
                    <a:pt x="-6894" y="48059"/>
                    <a:pt x="1678" y="98918"/>
                  </a:cubicBezTo>
                  <a:cubicBezTo>
                    <a:pt x="6249" y="125776"/>
                    <a:pt x="422840" y="1433835"/>
                    <a:pt x="437126" y="1469265"/>
                  </a:cubicBezTo>
                  <a:cubicBezTo>
                    <a:pt x="467413" y="1548126"/>
                    <a:pt x="471413" y="1637273"/>
                    <a:pt x="531416" y="1703562"/>
                  </a:cubicBezTo>
                  <a:cubicBezTo>
                    <a:pt x="458270" y="1744707"/>
                    <a:pt x="455413" y="1751564"/>
                    <a:pt x="478271" y="1825853"/>
                  </a:cubicBezTo>
                  <a:cubicBezTo>
                    <a:pt x="489700" y="1863569"/>
                    <a:pt x="514272" y="1885284"/>
                    <a:pt x="554274" y="1888141"/>
                  </a:cubicBezTo>
                  <a:cubicBezTo>
                    <a:pt x="729711" y="1900713"/>
                    <a:pt x="1952051" y="1985289"/>
                    <a:pt x="2109201" y="1983003"/>
                  </a:cubicBezTo>
                  <a:cubicBezTo>
                    <a:pt x="2188062" y="1981288"/>
                    <a:pt x="2226350" y="1983574"/>
                    <a:pt x="2322354" y="1912714"/>
                  </a:cubicBezTo>
                  <a:cubicBezTo>
                    <a:pt x="2388643" y="1865283"/>
                    <a:pt x="2905809" y="1512125"/>
                    <a:pt x="2959525" y="1470408"/>
                  </a:cubicBezTo>
                  <a:cubicBezTo>
                    <a:pt x="2984670" y="1449836"/>
                    <a:pt x="2988098" y="1430978"/>
                    <a:pt x="2977241" y="1404120"/>
                  </a:cubicBezTo>
                  <a:lnTo>
                    <a:pt x="2977241" y="1404120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7049409" y="4778370"/>
              <a:ext cx="1445617" cy="1416648"/>
            </a:xfrm>
            <a:custGeom>
              <a:rect b="b" l="l" r="r" t="t"/>
              <a:pathLst>
                <a:path extrusionOk="0" h="1416648" w="1445617">
                  <a:moveTo>
                    <a:pt x="1442293" y="1036725"/>
                  </a:moveTo>
                  <a:cubicBezTo>
                    <a:pt x="1410292" y="948150"/>
                    <a:pt x="1380005" y="859003"/>
                    <a:pt x="1349718" y="770427"/>
                  </a:cubicBezTo>
                  <a:cubicBezTo>
                    <a:pt x="1263999" y="521845"/>
                    <a:pt x="1178853" y="273833"/>
                    <a:pt x="1094277" y="25251"/>
                  </a:cubicBezTo>
                  <a:cubicBezTo>
                    <a:pt x="1087991" y="6964"/>
                    <a:pt x="1080563" y="-1036"/>
                    <a:pt x="1059419" y="107"/>
                  </a:cubicBezTo>
                  <a:cubicBezTo>
                    <a:pt x="1013131" y="2964"/>
                    <a:pt x="181093" y="35537"/>
                    <a:pt x="62802" y="41251"/>
                  </a:cubicBezTo>
                  <a:cubicBezTo>
                    <a:pt x="-9201" y="44680"/>
                    <a:pt x="-9201" y="41823"/>
                    <a:pt x="13086" y="109255"/>
                  </a:cubicBezTo>
                  <a:cubicBezTo>
                    <a:pt x="64517" y="264690"/>
                    <a:pt x="115948" y="420126"/>
                    <a:pt x="166807" y="575561"/>
                  </a:cubicBezTo>
                  <a:cubicBezTo>
                    <a:pt x="254811" y="845288"/>
                    <a:pt x="342243" y="1115586"/>
                    <a:pt x="430247" y="1385312"/>
                  </a:cubicBezTo>
                  <a:cubicBezTo>
                    <a:pt x="442248" y="1422457"/>
                    <a:pt x="442819" y="1421314"/>
                    <a:pt x="478250" y="1408742"/>
                  </a:cubicBezTo>
                  <a:cubicBezTo>
                    <a:pt x="687973" y="1333881"/>
                    <a:pt x="897126" y="1259592"/>
                    <a:pt x="1106278" y="1184160"/>
                  </a:cubicBezTo>
                  <a:cubicBezTo>
                    <a:pt x="1152566" y="1167588"/>
                    <a:pt x="1201139" y="1155016"/>
                    <a:pt x="1245141" y="1132729"/>
                  </a:cubicBezTo>
                  <a:lnTo>
                    <a:pt x="1245141" y="1132729"/>
                  </a:lnTo>
                  <a:lnTo>
                    <a:pt x="1245141" y="1132729"/>
                  </a:lnTo>
                  <a:cubicBezTo>
                    <a:pt x="1304573" y="1112157"/>
                    <a:pt x="1364004" y="1090442"/>
                    <a:pt x="1424007" y="1071012"/>
                  </a:cubicBezTo>
                  <a:cubicBezTo>
                    <a:pt x="1445150" y="1065298"/>
                    <a:pt x="1449722" y="1057869"/>
                    <a:pt x="1442293" y="1036725"/>
                  </a:cubicBezTo>
                  <a:lnTo>
                    <a:pt x="1442293" y="10367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7048837" y="4800764"/>
              <a:ext cx="1251998" cy="1394255"/>
            </a:xfrm>
            <a:custGeom>
              <a:rect b="b" l="l" r="r" t="t"/>
              <a:pathLst>
                <a:path extrusionOk="0" h="1394255" w="1251998">
                  <a:moveTo>
                    <a:pt x="1251999" y="1108050"/>
                  </a:moveTo>
                  <a:lnTo>
                    <a:pt x="413104" y="0"/>
                  </a:lnTo>
                  <a:cubicBezTo>
                    <a:pt x="296527" y="10858"/>
                    <a:pt x="179379" y="10286"/>
                    <a:pt x="62802" y="16001"/>
                  </a:cubicBezTo>
                  <a:cubicBezTo>
                    <a:pt x="-9201" y="19429"/>
                    <a:pt x="-9201" y="16572"/>
                    <a:pt x="13086" y="84575"/>
                  </a:cubicBezTo>
                  <a:cubicBezTo>
                    <a:pt x="64517" y="240011"/>
                    <a:pt x="115948" y="396018"/>
                    <a:pt x="166807" y="551453"/>
                  </a:cubicBezTo>
                  <a:cubicBezTo>
                    <a:pt x="254811" y="821751"/>
                    <a:pt x="342243" y="1092049"/>
                    <a:pt x="429676" y="1362919"/>
                  </a:cubicBezTo>
                  <a:cubicBezTo>
                    <a:pt x="441677" y="1400063"/>
                    <a:pt x="442248" y="1398920"/>
                    <a:pt x="477678" y="1386348"/>
                  </a:cubicBezTo>
                  <a:cubicBezTo>
                    <a:pt x="686830" y="1311488"/>
                    <a:pt x="896554" y="1237199"/>
                    <a:pt x="1105706" y="1161195"/>
                  </a:cubicBezTo>
                  <a:cubicBezTo>
                    <a:pt x="1151994" y="1144623"/>
                    <a:pt x="1200568" y="1132051"/>
                    <a:pt x="1244570" y="1109764"/>
                  </a:cubicBezTo>
                  <a:lnTo>
                    <a:pt x="1244570" y="1109764"/>
                  </a:lnTo>
                  <a:lnTo>
                    <a:pt x="1244570" y="1109764"/>
                  </a:lnTo>
                  <a:cubicBezTo>
                    <a:pt x="1247427" y="1109764"/>
                    <a:pt x="1249713" y="1108621"/>
                    <a:pt x="1251999" y="1108050"/>
                  </a:cubicBezTo>
                  <a:lnTo>
                    <a:pt x="1251999" y="110805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7409336" y="6400982"/>
              <a:ext cx="1760252" cy="217078"/>
            </a:xfrm>
            <a:custGeom>
              <a:rect b="b" l="l" r="r" t="t"/>
              <a:pathLst>
                <a:path extrusionOk="0" h="217078" w="1760252">
                  <a:moveTo>
                    <a:pt x="1634963" y="216435"/>
                  </a:moveTo>
                  <a:cubicBezTo>
                    <a:pt x="1518386" y="208435"/>
                    <a:pt x="207470" y="130145"/>
                    <a:pt x="84035" y="121574"/>
                  </a:cubicBezTo>
                  <a:cubicBezTo>
                    <a:pt x="30319" y="118145"/>
                    <a:pt x="-5111" y="77572"/>
                    <a:pt x="603" y="29570"/>
                  </a:cubicBezTo>
                  <a:cubicBezTo>
                    <a:pt x="3460" y="7854"/>
                    <a:pt x="13175" y="-3575"/>
                    <a:pt x="37748" y="997"/>
                  </a:cubicBezTo>
                  <a:cubicBezTo>
                    <a:pt x="112608" y="13569"/>
                    <a:pt x="1641820" y="147289"/>
                    <a:pt x="1735539" y="162718"/>
                  </a:cubicBezTo>
                  <a:cubicBezTo>
                    <a:pt x="1746968" y="164433"/>
                    <a:pt x="1758397" y="167290"/>
                    <a:pt x="1760111" y="178719"/>
                  </a:cubicBezTo>
                  <a:cubicBezTo>
                    <a:pt x="1761825" y="192434"/>
                    <a:pt x="1747539" y="194148"/>
                    <a:pt x="1737824" y="197577"/>
                  </a:cubicBezTo>
                  <a:cubicBezTo>
                    <a:pt x="1704109" y="209006"/>
                    <a:pt x="1670964" y="219864"/>
                    <a:pt x="1634963" y="216435"/>
                  </a:cubicBezTo>
                  <a:lnTo>
                    <a:pt x="1634963" y="216435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6952507" y="4726584"/>
              <a:ext cx="531234" cy="1611633"/>
            </a:xfrm>
            <a:custGeom>
              <a:rect b="b" l="l" r="r" t="t"/>
              <a:pathLst>
                <a:path extrusionOk="0" h="1611633" w="531234">
                  <a:moveTo>
                    <a:pt x="531149" y="1599963"/>
                  </a:moveTo>
                  <a:cubicBezTo>
                    <a:pt x="531720" y="1604535"/>
                    <a:pt x="529434" y="1608535"/>
                    <a:pt x="524291" y="1610821"/>
                  </a:cubicBezTo>
                  <a:cubicBezTo>
                    <a:pt x="518577" y="1613107"/>
                    <a:pt x="514005" y="1610249"/>
                    <a:pt x="511719" y="1606249"/>
                  </a:cubicBezTo>
                  <a:cubicBezTo>
                    <a:pt x="507148" y="1595392"/>
                    <a:pt x="503719" y="1584534"/>
                    <a:pt x="500290" y="1573105"/>
                  </a:cubicBezTo>
                  <a:cubicBezTo>
                    <a:pt x="431716" y="1359953"/>
                    <a:pt x="363141" y="1146800"/>
                    <a:pt x="294567" y="933648"/>
                  </a:cubicBezTo>
                  <a:cubicBezTo>
                    <a:pt x="199134" y="634777"/>
                    <a:pt x="103701" y="335335"/>
                    <a:pt x="8840" y="36464"/>
                  </a:cubicBezTo>
                  <a:cubicBezTo>
                    <a:pt x="5411" y="25607"/>
                    <a:pt x="-8876" y="6749"/>
                    <a:pt x="8268" y="1034"/>
                  </a:cubicBezTo>
                  <a:cubicBezTo>
                    <a:pt x="27126" y="-5252"/>
                    <a:pt x="24840" y="18749"/>
                    <a:pt x="28269" y="29035"/>
                  </a:cubicBezTo>
                  <a:cubicBezTo>
                    <a:pt x="115702" y="299905"/>
                    <a:pt x="201420" y="571917"/>
                    <a:pt x="288281" y="843358"/>
                  </a:cubicBezTo>
                  <a:cubicBezTo>
                    <a:pt x="366570" y="1089083"/>
                    <a:pt x="446002" y="1334237"/>
                    <a:pt x="524863" y="1579962"/>
                  </a:cubicBezTo>
                  <a:cubicBezTo>
                    <a:pt x="526577" y="1585677"/>
                    <a:pt x="528292" y="1592535"/>
                    <a:pt x="531149" y="1599963"/>
                  </a:cubicBezTo>
                  <a:lnTo>
                    <a:pt x="531149" y="1599963"/>
                  </a:ln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7729130" y="6057561"/>
              <a:ext cx="662402" cy="280414"/>
            </a:xfrm>
            <a:custGeom>
              <a:rect b="b" l="l" r="r" t="t"/>
              <a:pathLst>
                <a:path extrusionOk="0" h="280414" w="662402">
                  <a:moveTo>
                    <a:pt x="13395" y="280415"/>
                  </a:moveTo>
                  <a:cubicBezTo>
                    <a:pt x="6537" y="280415"/>
                    <a:pt x="1394" y="279844"/>
                    <a:pt x="251" y="273557"/>
                  </a:cubicBezTo>
                  <a:cubicBezTo>
                    <a:pt x="-1463" y="264414"/>
                    <a:pt x="5966" y="261557"/>
                    <a:pt x="11109" y="259271"/>
                  </a:cubicBezTo>
                  <a:cubicBezTo>
                    <a:pt x="48825" y="243270"/>
                    <a:pt x="460272" y="77549"/>
                    <a:pt x="628280" y="10117"/>
                  </a:cubicBezTo>
                  <a:cubicBezTo>
                    <a:pt x="638566" y="6117"/>
                    <a:pt x="653995" y="-8741"/>
                    <a:pt x="660853" y="7260"/>
                  </a:cubicBezTo>
                  <a:cubicBezTo>
                    <a:pt x="668282" y="23832"/>
                    <a:pt x="647138" y="24403"/>
                    <a:pt x="636852" y="28975"/>
                  </a:cubicBezTo>
                  <a:cubicBezTo>
                    <a:pt x="435700" y="111265"/>
                    <a:pt x="18538" y="278701"/>
                    <a:pt x="13395" y="280415"/>
                  </a:cubicBezTo>
                  <a:lnTo>
                    <a:pt x="13395" y="280415"/>
                  </a:lnTo>
                  <a:close/>
                </a:path>
              </a:pathLst>
            </a:custGeom>
            <a:solidFill>
              <a:srgbClr val="908F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7609376" y="6263687"/>
              <a:ext cx="114290" cy="51430"/>
            </a:xfrm>
            <a:custGeom>
              <a:rect b="b" l="l" r="r" t="t"/>
              <a:pathLst>
                <a:path extrusionOk="0" h="51430" w="114290">
                  <a:moveTo>
                    <a:pt x="0" y="42288"/>
                  </a:moveTo>
                  <a:cubicBezTo>
                    <a:pt x="36573" y="28001"/>
                    <a:pt x="73718" y="14286"/>
                    <a:pt x="110862" y="0"/>
                  </a:cubicBezTo>
                  <a:cubicBezTo>
                    <a:pt x="112005" y="3429"/>
                    <a:pt x="113148" y="6286"/>
                    <a:pt x="114291" y="9143"/>
                  </a:cubicBezTo>
                  <a:cubicBezTo>
                    <a:pt x="77718" y="23429"/>
                    <a:pt x="40573" y="37145"/>
                    <a:pt x="3429" y="51431"/>
                  </a:cubicBezTo>
                  <a:cubicBezTo>
                    <a:pt x="2286" y="48574"/>
                    <a:pt x="1143" y="45145"/>
                    <a:pt x="0" y="42288"/>
                  </a:cubicBezTo>
                  <a:lnTo>
                    <a:pt x="0" y="42288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Google Shape;357;p16"/>
          <p:cNvGrpSpPr/>
          <p:nvPr/>
        </p:nvGrpSpPr>
        <p:grpSpPr>
          <a:xfrm>
            <a:off x="6411872" y="1736497"/>
            <a:ext cx="1354484" cy="1923181"/>
            <a:chOff x="4160927" y="2978939"/>
            <a:chExt cx="1013906" cy="1439607"/>
          </a:xfrm>
        </p:grpSpPr>
        <p:grpSp>
          <p:nvGrpSpPr>
            <p:cNvPr id="358" name="Google Shape;358;p16"/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</p:grpSpPr>
          <p:sp>
            <p:nvSpPr>
              <p:cNvPr id="359" name="Google Shape;359;p16"/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rect b="b" l="l" r="r" t="t"/>
                <a:pathLst>
                  <a:path extrusionOk="0" h="606268" w="1156465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6"/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rect b="b" l="l" r="r" t="t"/>
                <a:pathLst>
                  <a:path extrusionOk="0" h="606268" w="1156465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6"/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rect b="b" l="l" r="r" t="t"/>
                <a:pathLst>
                  <a:path extrusionOk="0" h="606268" w="1156465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6"/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rect b="b" l="l" r="r" t="t"/>
                <a:pathLst>
                  <a:path extrusionOk="0" h="245310" w="1156465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6"/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rect b="b" l="l" r="r" t="t"/>
                <a:pathLst>
                  <a:path extrusionOk="0" h="175221" w="1156465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6"/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rect b="b" l="l" r="r" t="t"/>
                <a:pathLst>
                  <a:path extrusionOk="0" h="175221" w="1156465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5" name="Google Shape;365;p16"/>
            <p:cNvGrpSpPr/>
            <p:nvPr/>
          </p:nvGrpSpPr>
          <p:grpSpPr>
            <a:xfrm flipH="1" rot="10800000">
              <a:off x="4432813" y="3299472"/>
              <a:ext cx="527928" cy="58693"/>
              <a:chOff x="3058239" y="2911633"/>
              <a:chExt cx="1213216" cy="134881"/>
            </a:xfrm>
          </p:grpSpPr>
          <p:sp>
            <p:nvSpPr>
              <p:cNvPr id="366" name="Google Shape;366;p16"/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9" name="Google Shape;369;p16"/>
            <p:cNvGrpSpPr/>
            <p:nvPr/>
          </p:nvGrpSpPr>
          <p:grpSpPr>
            <a:xfrm flipH="1" rot="10800000">
              <a:off x="4432813" y="3755468"/>
              <a:ext cx="527928" cy="58693"/>
              <a:chOff x="3058239" y="2911633"/>
              <a:chExt cx="1213216" cy="134881"/>
            </a:xfrm>
          </p:grpSpPr>
          <p:sp>
            <p:nvSpPr>
              <p:cNvPr id="370" name="Google Shape;370;p16"/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73" name="Google Shape;373;p16"/>
            <p:cNvGrpSpPr/>
            <p:nvPr/>
          </p:nvGrpSpPr>
          <p:grpSpPr>
            <a:xfrm flipH="1" rot="10800000">
              <a:off x="4432813" y="4211464"/>
              <a:ext cx="527928" cy="58693"/>
              <a:chOff x="3058239" y="2911633"/>
              <a:chExt cx="1213216" cy="134881"/>
            </a:xfrm>
          </p:grpSpPr>
          <p:sp>
            <p:nvSpPr>
              <p:cNvPr id="374" name="Google Shape;374;p16"/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7" name="Google Shape;377;p16"/>
          <p:cNvGrpSpPr/>
          <p:nvPr/>
        </p:nvGrpSpPr>
        <p:grpSpPr>
          <a:xfrm>
            <a:off x="4774159" y="1875616"/>
            <a:ext cx="1914233" cy="1051822"/>
            <a:chOff x="3767143" y="2916389"/>
            <a:chExt cx="1029430" cy="565645"/>
          </a:xfrm>
        </p:grpSpPr>
        <p:sp>
          <p:nvSpPr>
            <p:cNvPr id="378" name="Google Shape;378;p16"/>
            <p:cNvSpPr/>
            <p:nvPr/>
          </p:nvSpPr>
          <p:spPr>
            <a:xfrm>
              <a:off x="3813737" y="2969274"/>
              <a:ext cx="942959" cy="464494"/>
            </a:xfrm>
            <a:custGeom>
              <a:rect b="b" l="l" r="r" t="t"/>
              <a:pathLst>
                <a:path extrusionOk="0" h="464494" w="942959">
                  <a:moveTo>
                    <a:pt x="0" y="464494"/>
                  </a:moveTo>
                  <a:lnTo>
                    <a:pt x="195274" y="248507"/>
                  </a:lnTo>
                  <a:lnTo>
                    <a:pt x="480336" y="261770"/>
                  </a:lnTo>
                  <a:lnTo>
                    <a:pt x="704310" y="151182"/>
                  </a:lnTo>
                  <a:lnTo>
                    <a:pt x="942959" y="0"/>
                  </a:lnTo>
                </a:path>
              </a:pathLst>
            </a:custGeom>
            <a:noFill/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3767143" y="3389488"/>
              <a:ext cx="92546" cy="92546"/>
            </a:xfrm>
            <a:prstGeom prst="ellipse">
              <a:avLst/>
            </a:prstGeom>
            <a:solidFill>
              <a:schemeClr val="accent2"/>
            </a:solidFill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3955029" y="3180022"/>
              <a:ext cx="92546" cy="92546"/>
            </a:xfrm>
            <a:prstGeom prst="ellipse">
              <a:avLst/>
            </a:prstGeom>
            <a:solidFill>
              <a:schemeClr val="accent2"/>
            </a:solidFill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4238282" y="3178466"/>
              <a:ext cx="92546" cy="92546"/>
            </a:xfrm>
            <a:prstGeom prst="ellipse">
              <a:avLst/>
            </a:prstGeom>
            <a:solidFill>
              <a:schemeClr val="accent2"/>
            </a:solidFill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4458316" y="3064666"/>
              <a:ext cx="92546" cy="92546"/>
            </a:xfrm>
            <a:prstGeom prst="ellipse">
              <a:avLst/>
            </a:prstGeom>
            <a:solidFill>
              <a:schemeClr val="accent2"/>
            </a:solidFill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4704027" y="2916389"/>
              <a:ext cx="92546" cy="92546"/>
            </a:xfrm>
            <a:prstGeom prst="ellipse">
              <a:avLst/>
            </a:prstGeom>
            <a:solidFill>
              <a:schemeClr val="accent2"/>
            </a:solidFill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62cd2322b4_0_7"/>
          <p:cNvSpPr txBox="1"/>
          <p:nvPr>
            <p:ph idx="1" type="body"/>
          </p:nvPr>
        </p:nvSpPr>
        <p:spPr>
          <a:xfrm>
            <a:off x="148825" y="2768368"/>
            <a:ext cx="11573100" cy="13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 sz="9000">
                <a:solidFill>
                  <a:schemeClr val="lt1"/>
                </a:solidFill>
              </a:rPr>
              <a:t>Gracias</a:t>
            </a:r>
            <a:endParaRPr sz="9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None/>
            </a:pPr>
            <a:r>
              <a:t/>
            </a:r>
            <a:endParaRPr sz="4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4800"/>
              <a:buNone/>
            </a:pPr>
            <a:r>
              <a:t/>
            </a:r>
            <a:endParaRPr sz="4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4800"/>
              <a:buNone/>
            </a:pPr>
            <a:r>
              <a:rPr lang="en-US" sz="4800"/>
              <a:t>¿Qué es una subconsulta en el FROM?</a:t>
            </a:r>
            <a:endParaRPr sz="4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/>
          </a:p>
        </p:txBody>
      </p:sp>
      <p:grpSp>
        <p:nvGrpSpPr>
          <p:cNvPr id="121" name="Google Shape;121;p2"/>
          <p:cNvGrpSpPr/>
          <p:nvPr/>
        </p:nvGrpSpPr>
        <p:grpSpPr>
          <a:xfrm rot="5400000">
            <a:off x="1801836" y="1938049"/>
            <a:ext cx="4068198" cy="4062931"/>
            <a:chOff x="3782394" y="2006190"/>
            <a:chExt cx="4597121" cy="4591166"/>
          </a:xfrm>
        </p:grpSpPr>
        <p:sp>
          <p:nvSpPr>
            <p:cNvPr id="122" name="Google Shape;122;p2"/>
            <p:cNvSpPr/>
            <p:nvPr/>
          </p:nvSpPr>
          <p:spPr>
            <a:xfrm>
              <a:off x="3884865" y="2145510"/>
              <a:ext cx="4451847" cy="4451846"/>
            </a:xfrm>
            <a:prstGeom prst="blockArc">
              <a:avLst>
                <a:gd fmla="val 10800000" name="adj1"/>
                <a:gd fmla="val 21568928" name="adj2"/>
                <a:gd fmla="val 1093" name="adj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570216" y="2006190"/>
              <a:ext cx="713346" cy="740528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4964391" y="2013768"/>
              <a:ext cx="713346" cy="687008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7666169" y="2945632"/>
              <a:ext cx="713346" cy="740528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782394" y="2988365"/>
              <a:ext cx="713346" cy="687008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2"/>
          <p:cNvSpPr/>
          <p:nvPr/>
        </p:nvSpPr>
        <p:spPr>
          <a:xfrm>
            <a:off x="5450648" y="4594430"/>
            <a:ext cx="212128" cy="304708"/>
          </a:xfrm>
          <a:custGeom>
            <a:rect b="b" l="l" r="r" t="t"/>
            <a:pathLst>
              <a:path extrusionOk="0" h="3930092" w="2736000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 rot="-1800000">
            <a:off x="5432573" y="3147942"/>
            <a:ext cx="298273" cy="298221"/>
          </a:xfrm>
          <a:custGeom>
            <a:rect b="b" l="l" r="r" t="t"/>
            <a:pathLst>
              <a:path extrusionOk="0" h="3947711" w="3948369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4560896" y="2102916"/>
            <a:ext cx="296262" cy="296262"/>
          </a:xfrm>
          <a:custGeom>
            <a:rect b="b" l="l" r="r" t="t"/>
            <a:pathLst>
              <a:path extrusionOk="0" h="3960000" w="396044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 rot="8580000">
            <a:off x="4560501" y="5539841"/>
            <a:ext cx="297051" cy="296262"/>
          </a:xfrm>
          <a:custGeom>
            <a:rect b="b" l="l" r="r" t="t"/>
            <a:pathLst>
              <a:path extrusionOk="0" h="3862045" w="387236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6378575" y="1766570"/>
            <a:ext cx="4451985" cy="1463040"/>
          </a:xfrm>
          <a:custGeom>
            <a:rect b="b" l="l" r="r" t="t"/>
            <a:pathLst>
              <a:path extrusionOk="0" h="800100" w="409575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7084695" y="4148455"/>
            <a:ext cx="4451985" cy="1818005"/>
          </a:xfrm>
          <a:custGeom>
            <a:rect b="b" l="l" r="r" t="t"/>
            <a:pathLst>
              <a:path extrusionOk="0" h="800100" w="409575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6770370" y="2009140"/>
            <a:ext cx="4060825" cy="119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Es una consulta anidada que se escribe dentro de la cláusula FROM de una consulta principal.</a:t>
            </a:r>
            <a:endParaRPr b="0" i="0" sz="18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7309485" y="4438650"/>
            <a:ext cx="4060825" cy="147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Esta subconsulta se ejecuta primero y el resultado que produce se usa como si fuera una tabla temporal (también se le llama tabla derivada).</a:t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2"/>
          <p:cNvGrpSpPr/>
          <p:nvPr/>
        </p:nvGrpSpPr>
        <p:grpSpPr>
          <a:xfrm>
            <a:off x="903382" y="3271851"/>
            <a:ext cx="2717471" cy="1806485"/>
            <a:chOff x="6917382" y="4652701"/>
            <a:chExt cx="2983072" cy="1983048"/>
          </a:xfrm>
        </p:grpSpPr>
        <p:sp>
          <p:nvSpPr>
            <p:cNvPr id="136" name="Google Shape;136;p2"/>
            <p:cNvSpPr/>
            <p:nvPr/>
          </p:nvSpPr>
          <p:spPr>
            <a:xfrm>
              <a:off x="6917382" y="4652701"/>
              <a:ext cx="2983072" cy="1983048"/>
            </a:xfrm>
            <a:custGeom>
              <a:rect b="b" l="l" r="r" t="t"/>
              <a:pathLst>
                <a:path extrusionOk="0" h="1983048" w="2983072">
                  <a:moveTo>
                    <a:pt x="2977241" y="1404120"/>
                  </a:moveTo>
                  <a:cubicBezTo>
                    <a:pt x="2934953" y="1378976"/>
                    <a:pt x="1826903" y="1330402"/>
                    <a:pt x="1664038" y="1312116"/>
                  </a:cubicBezTo>
                  <a:cubicBezTo>
                    <a:pt x="1645752" y="1310401"/>
                    <a:pt x="1638895" y="1303544"/>
                    <a:pt x="1634323" y="1288114"/>
                  </a:cubicBezTo>
                  <a:cubicBezTo>
                    <a:pt x="1595464" y="1168680"/>
                    <a:pt x="1325737" y="356644"/>
                    <a:pt x="1230305" y="69774"/>
                  </a:cubicBezTo>
                  <a:cubicBezTo>
                    <a:pt x="1212018" y="14914"/>
                    <a:pt x="1189160" y="-1087"/>
                    <a:pt x="1130872" y="56"/>
                  </a:cubicBezTo>
                  <a:cubicBezTo>
                    <a:pt x="1060011" y="1199"/>
                    <a:pt x="140541" y="14914"/>
                    <a:pt x="68538" y="15486"/>
                  </a:cubicBezTo>
                  <a:cubicBezTo>
                    <a:pt x="17678" y="16057"/>
                    <a:pt x="-6894" y="48059"/>
                    <a:pt x="1678" y="98918"/>
                  </a:cubicBezTo>
                  <a:cubicBezTo>
                    <a:pt x="6249" y="125776"/>
                    <a:pt x="422840" y="1433835"/>
                    <a:pt x="437126" y="1469265"/>
                  </a:cubicBezTo>
                  <a:cubicBezTo>
                    <a:pt x="467413" y="1548126"/>
                    <a:pt x="471413" y="1637273"/>
                    <a:pt x="531416" y="1703562"/>
                  </a:cubicBezTo>
                  <a:cubicBezTo>
                    <a:pt x="458270" y="1744707"/>
                    <a:pt x="455413" y="1751564"/>
                    <a:pt x="478271" y="1825853"/>
                  </a:cubicBezTo>
                  <a:cubicBezTo>
                    <a:pt x="489700" y="1863569"/>
                    <a:pt x="514272" y="1885284"/>
                    <a:pt x="554274" y="1888141"/>
                  </a:cubicBezTo>
                  <a:cubicBezTo>
                    <a:pt x="729711" y="1900713"/>
                    <a:pt x="1952051" y="1985289"/>
                    <a:pt x="2109201" y="1983003"/>
                  </a:cubicBezTo>
                  <a:cubicBezTo>
                    <a:pt x="2188062" y="1981288"/>
                    <a:pt x="2226350" y="1983574"/>
                    <a:pt x="2322354" y="1912714"/>
                  </a:cubicBezTo>
                  <a:cubicBezTo>
                    <a:pt x="2388643" y="1865283"/>
                    <a:pt x="2905809" y="1512125"/>
                    <a:pt x="2959525" y="1470408"/>
                  </a:cubicBezTo>
                  <a:cubicBezTo>
                    <a:pt x="2984670" y="1449836"/>
                    <a:pt x="2988098" y="1430978"/>
                    <a:pt x="2977241" y="1404120"/>
                  </a:cubicBezTo>
                  <a:lnTo>
                    <a:pt x="2977241" y="1404120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7049409" y="4778370"/>
              <a:ext cx="1445617" cy="1416648"/>
            </a:xfrm>
            <a:custGeom>
              <a:rect b="b" l="l" r="r" t="t"/>
              <a:pathLst>
                <a:path extrusionOk="0" h="1416648" w="1445617">
                  <a:moveTo>
                    <a:pt x="1442293" y="1036725"/>
                  </a:moveTo>
                  <a:cubicBezTo>
                    <a:pt x="1410292" y="948150"/>
                    <a:pt x="1380005" y="859003"/>
                    <a:pt x="1349718" y="770427"/>
                  </a:cubicBezTo>
                  <a:cubicBezTo>
                    <a:pt x="1263999" y="521845"/>
                    <a:pt x="1178853" y="273833"/>
                    <a:pt x="1094277" y="25251"/>
                  </a:cubicBezTo>
                  <a:cubicBezTo>
                    <a:pt x="1087991" y="6964"/>
                    <a:pt x="1080563" y="-1036"/>
                    <a:pt x="1059419" y="107"/>
                  </a:cubicBezTo>
                  <a:cubicBezTo>
                    <a:pt x="1013131" y="2964"/>
                    <a:pt x="181093" y="35537"/>
                    <a:pt x="62802" y="41251"/>
                  </a:cubicBezTo>
                  <a:cubicBezTo>
                    <a:pt x="-9201" y="44680"/>
                    <a:pt x="-9201" y="41823"/>
                    <a:pt x="13086" y="109255"/>
                  </a:cubicBezTo>
                  <a:cubicBezTo>
                    <a:pt x="64517" y="264690"/>
                    <a:pt x="115948" y="420126"/>
                    <a:pt x="166807" y="575561"/>
                  </a:cubicBezTo>
                  <a:cubicBezTo>
                    <a:pt x="254811" y="845288"/>
                    <a:pt x="342243" y="1115586"/>
                    <a:pt x="430247" y="1385312"/>
                  </a:cubicBezTo>
                  <a:cubicBezTo>
                    <a:pt x="442248" y="1422457"/>
                    <a:pt x="442819" y="1421314"/>
                    <a:pt x="478250" y="1408742"/>
                  </a:cubicBezTo>
                  <a:cubicBezTo>
                    <a:pt x="687973" y="1333881"/>
                    <a:pt x="897126" y="1259592"/>
                    <a:pt x="1106278" y="1184160"/>
                  </a:cubicBezTo>
                  <a:cubicBezTo>
                    <a:pt x="1152566" y="1167588"/>
                    <a:pt x="1201139" y="1155016"/>
                    <a:pt x="1245141" y="1132729"/>
                  </a:cubicBezTo>
                  <a:lnTo>
                    <a:pt x="1245141" y="1132729"/>
                  </a:lnTo>
                  <a:lnTo>
                    <a:pt x="1245141" y="1132729"/>
                  </a:lnTo>
                  <a:cubicBezTo>
                    <a:pt x="1304573" y="1112157"/>
                    <a:pt x="1364004" y="1090442"/>
                    <a:pt x="1424007" y="1071012"/>
                  </a:cubicBezTo>
                  <a:cubicBezTo>
                    <a:pt x="1445150" y="1065298"/>
                    <a:pt x="1449722" y="1057869"/>
                    <a:pt x="1442293" y="1036725"/>
                  </a:cubicBezTo>
                  <a:lnTo>
                    <a:pt x="1442293" y="10367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7048837" y="4800764"/>
              <a:ext cx="1251998" cy="1394255"/>
            </a:xfrm>
            <a:custGeom>
              <a:rect b="b" l="l" r="r" t="t"/>
              <a:pathLst>
                <a:path extrusionOk="0" h="1394255" w="1251998">
                  <a:moveTo>
                    <a:pt x="1251999" y="1108050"/>
                  </a:moveTo>
                  <a:lnTo>
                    <a:pt x="413104" y="0"/>
                  </a:lnTo>
                  <a:cubicBezTo>
                    <a:pt x="296527" y="10858"/>
                    <a:pt x="179379" y="10286"/>
                    <a:pt x="62802" y="16001"/>
                  </a:cubicBezTo>
                  <a:cubicBezTo>
                    <a:pt x="-9201" y="19429"/>
                    <a:pt x="-9201" y="16572"/>
                    <a:pt x="13086" y="84575"/>
                  </a:cubicBezTo>
                  <a:cubicBezTo>
                    <a:pt x="64517" y="240011"/>
                    <a:pt x="115948" y="396018"/>
                    <a:pt x="166807" y="551453"/>
                  </a:cubicBezTo>
                  <a:cubicBezTo>
                    <a:pt x="254811" y="821751"/>
                    <a:pt x="342243" y="1092049"/>
                    <a:pt x="429676" y="1362919"/>
                  </a:cubicBezTo>
                  <a:cubicBezTo>
                    <a:pt x="441677" y="1400063"/>
                    <a:pt x="442248" y="1398920"/>
                    <a:pt x="477678" y="1386348"/>
                  </a:cubicBezTo>
                  <a:cubicBezTo>
                    <a:pt x="686830" y="1311488"/>
                    <a:pt x="896554" y="1237199"/>
                    <a:pt x="1105706" y="1161195"/>
                  </a:cubicBezTo>
                  <a:cubicBezTo>
                    <a:pt x="1151994" y="1144623"/>
                    <a:pt x="1200568" y="1132051"/>
                    <a:pt x="1244570" y="1109764"/>
                  </a:cubicBezTo>
                  <a:lnTo>
                    <a:pt x="1244570" y="1109764"/>
                  </a:lnTo>
                  <a:lnTo>
                    <a:pt x="1244570" y="1109764"/>
                  </a:lnTo>
                  <a:cubicBezTo>
                    <a:pt x="1247427" y="1109764"/>
                    <a:pt x="1249713" y="1108621"/>
                    <a:pt x="1251999" y="1108050"/>
                  </a:cubicBezTo>
                  <a:lnTo>
                    <a:pt x="1251999" y="1108050"/>
                  </a:ln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7409336" y="6400982"/>
              <a:ext cx="1760252" cy="217078"/>
            </a:xfrm>
            <a:custGeom>
              <a:rect b="b" l="l" r="r" t="t"/>
              <a:pathLst>
                <a:path extrusionOk="0" h="217078" w="1760252">
                  <a:moveTo>
                    <a:pt x="1634963" y="216435"/>
                  </a:moveTo>
                  <a:cubicBezTo>
                    <a:pt x="1518386" y="208435"/>
                    <a:pt x="207470" y="130145"/>
                    <a:pt x="84035" y="121574"/>
                  </a:cubicBezTo>
                  <a:cubicBezTo>
                    <a:pt x="30319" y="118145"/>
                    <a:pt x="-5111" y="77572"/>
                    <a:pt x="603" y="29570"/>
                  </a:cubicBezTo>
                  <a:cubicBezTo>
                    <a:pt x="3460" y="7854"/>
                    <a:pt x="13175" y="-3575"/>
                    <a:pt x="37748" y="997"/>
                  </a:cubicBezTo>
                  <a:cubicBezTo>
                    <a:pt x="112608" y="13569"/>
                    <a:pt x="1641820" y="147289"/>
                    <a:pt x="1735539" y="162718"/>
                  </a:cubicBezTo>
                  <a:cubicBezTo>
                    <a:pt x="1746968" y="164433"/>
                    <a:pt x="1758397" y="167290"/>
                    <a:pt x="1760111" y="178719"/>
                  </a:cubicBezTo>
                  <a:cubicBezTo>
                    <a:pt x="1761825" y="192434"/>
                    <a:pt x="1747539" y="194148"/>
                    <a:pt x="1737824" y="197577"/>
                  </a:cubicBezTo>
                  <a:cubicBezTo>
                    <a:pt x="1704109" y="209006"/>
                    <a:pt x="1670964" y="219864"/>
                    <a:pt x="1634963" y="216435"/>
                  </a:cubicBezTo>
                  <a:lnTo>
                    <a:pt x="1634963" y="216435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952507" y="4726584"/>
              <a:ext cx="531234" cy="1611633"/>
            </a:xfrm>
            <a:custGeom>
              <a:rect b="b" l="l" r="r" t="t"/>
              <a:pathLst>
                <a:path extrusionOk="0" h="1611633" w="531234">
                  <a:moveTo>
                    <a:pt x="531149" y="1599963"/>
                  </a:moveTo>
                  <a:cubicBezTo>
                    <a:pt x="531720" y="1604535"/>
                    <a:pt x="529434" y="1608535"/>
                    <a:pt x="524291" y="1610821"/>
                  </a:cubicBezTo>
                  <a:cubicBezTo>
                    <a:pt x="518577" y="1613107"/>
                    <a:pt x="514005" y="1610249"/>
                    <a:pt x="511719" y="1606249"/>
                  </a:cubicBezTo>
                  <a:cubicBezTo>
                    <a:pt x="507148" y="1595392"/>
                    <a:pt x="503719" y="1584534"/>
                    <a:pt x="500290" y="1573105"/>
                  </a:cubicBezTo>
                  <a:cubicBezTo>
                    <a:pt x="431716" y="1359953"/>
                    <a:pt x="363141" y="1146800"/>
                    <a:pt x="294567" y="933648"/>
                  </a:cubicBezTo>
                  <a:cubicBezTo>
                    <a:pt x="199134" y="634777"/>
                    <a:pt x="103701" y="335335"/>
                    <a:pt x="8840" y="36464"/>
                  </a:cubicBezTo>
                  <a:cubicBezTo>
                    <a:pt x="5411" y="25607"/>
                    <a:pt x="-8876" y="6749"/>
                    <a:pt x="8268" y="1034"/>
                  </a:cubicBezTo>
                  <a:cubicBezTo>
                    <a:pt x="27126" y="-5252"/>
                    <a:pt x="24840" y="18749"/>
                    <a:pt x="28269" y="29035"/>
                  </a:cubicBezTo>
                  <a:cubicBezTo>
                    <a:pt x="115702" y="299905"/>
                    <a:pt x="201420" y="571917"/>
                    <a:pt x="288281" y="843358"/>
                  </a:cubicBezTo>
                  <a:cubicBezTo>
                    <a:pt x="366570" y="1089083"/>
                    <a:pt x="446002" y="1334237"/>
                    <a:pt x="524863" y="1579962"/>
                  </a:cubicBezTo>
                  <a:cubicBezTo>
                    <a:pt x="526577" y="1585677"/>
                    <a:pt x="528292" y="1592535"/>
                    <a:pt x="531149" y="1599963"/>
                  </a:cubicBezTo>
                  <a:lnTo>
                    <a:pt x="531149" y="1599963"/>
                  </a:ln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7729130" y="6057561"/>
              <a:ext cx="662402" cy="280414"/>
            </a:xfrm>
            <a:custGeom>
              <a:rect b="b" l="l" r="r" t="t"/>
              <a:pathLst>
                <a:path extrusionOk="0" h="280414" w="662402">
                  <a:moveTo>
                    <a:pt x="13395" y="280415"/>
                  </a:moveTo>
                  <a:cubicBezTo>
                    <a:pt x="6537" y="280415"/>
                    <a:pt x="1394" y="279844"/>
                    <a:pt x="251" y="273557"/>
                  </a:cubicBezTo>
                  <a:cubicBezTo>
                    <a:pt x="-1463" y="264414"/>
                    <a:pt x="5966" y="261557"/>
                    <a:pt x="11109" y="259271"/>
                  </a:cubicBezTo>
                  <a:cubicBezTo>
                    <a:pt x="48825" y="243270"/>
                    <a:pt x="460272" y="77549"/>
                    <a:pt x="628280" y="10117"/>
                  </a:cubicBezTo>
                  <a:cubicBezTo>
                    <a:pt x="638566" y="6117"/>
                    <a:pt x="653995" y="-8741"/>
                    <a:pt x="660853" y="7260"/>
                  </a:cubicBezTo>
                  <a:cubicBezTo>
                    <a:pt x="668282" y="23832"/>
                    <a:pt x="647138" y="24403"/>
                    <a:pt x="636852" y="28975"/>
                  </a:cubicBezTo>
                  <a:cubicBezTo>
                    <a:pt x="435700" y="111265"/>
                    <a:pt x="18538" y="278701"/>
                    <a:pt x="13395" y="280415"/>
                  </a:cubicBezTo>
                  <a:lnTo>
                    <a:pt x="13395" y="280415"/>
                  </a:lnTo>
                  <a:close/>
                </a:path>
              </a:pathLst>
            </a:custGeom>
            <a:solidFill>
              <a:srgbClr val="908F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7609376" y="6263687"/>
              <a:ext cx="114290" cy="51430"/>
            </a:xfrm>
            <a:custGeom>
              <a:rect b="b" l="l" r="r" t="t"/>
              <a:pathLst>
                <a:path extrusionOk="0" h="51430" w="114290">
                  <a:moveTo>
                    <a:pt x="0" y="42288"/>
                  </a:moveTo>
                  <a:cubicBezTo>
                    <a:pt x="36573" y="28001"/>
                    <a:pt x="73718" y="14286"/>
                    <a:pt x="110862" y="0"/>
                  </a:cubicBezTo>
                  <a:cubicBezTo>
                    <a:pt x="112005" y="3429"/>
                    <a:pt x="113148" y="6286"/>
                    <a:pt x="114291" y="9143"/>
                  </a:cubicBezTo>
                  <a:cubicBezTo>
                    <a:pt x="77718" y="23429"/>
                    <a:pt x="40573" y="37145"/>
                    <a:pt x="3429" y="51431"/>
                  </a:cubicBezTo>
                  <a:cubicBezTo>
                    <a:pt x="2286" y="48574"/>
                    <a:pt x="1143" y="45145"/>
                    <a:pt x="0" y="42288"/>
                  </a:cubicBezTo>
                  <a:lnTo>
                    <a:pt x="0" y="42288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" name="Google Shape;143;p2"/>
          <p:cNvGrpSpPr/>
          <p:nvPr/>
        </p:nvGrpSpPr>
        <p:grpSpPr>
          <a:xfrm>
            <a:off x="3245127" y="2991892"/>
            <a:ext cx="1354484" cy="1923181"/>
            <a:chOff x="4160927" y="2978939"/>
            <a:chExt cx="1013906" cy="1439607"/>
          </a:xfrm>
        </p:grpSpPr>
        <p:grpSp>
          <p:nvGrpSpPr>
            <p:cNvPr id="144" name="Google Shape;144;p2"/>
            <p:cNvGrpSpPr/>
            <p:nvPr/>
          </p:nvGrpSpPr>
          <p:grpSpPr>
            <a:xfrm>
              <a:off x="4160927" y="2978939"/>
              <a:ext cx="1013906" cy="1439607"/>
              <a:chOff x="5537539" y="2335977"/>
              <a:chExt cx="1157120" cy="2061311"/>
            </a:xfrm>
          </p:grpSpPr>
          <p:sp>
            <p:nvSpPr>
              <p:cNvPr id="145" name="Google Shape;145;p2"/>
              <p:cNvSpPr/>
              <p:nvPr/>
            </p:nvSpPr>
            <p:spPr>
              <a:xfrm>
                <a:off x="5537852" y="2496480"/>
                <a:ext cx="1156465" cy="606268"/>
              </a:xfrm>
              <a:custGeom>
                <a:rect b="b" l="l" r="r" t="t"/>
                <a:pathLst>
                  <a:path extrusionOk="0" h="606268" w="1156465">
                    <a:moveTo>
                      <a:pt x="701" y="0"/>
                    </a:moveTo>
                    <a:cubicBezTo>
                      <a:pt x="43805" y="34344"/>
                      <a:pt x="93568" y="48712"/>
                      <a:pt x="143682" y="60977"/>
                    </a:cubicBezTo>
                    <a:cubicBezTo>
                      <a:pt x="226036" y="80953"/>
                      <a:pt x="309442" y="92517"/>
                      <a:pt x="393899" y="96723"/>
                    </a:cubicBezTo>
                    <a:cubicBezTo>
                      <a:pt x="469244" y="100577"/>
                      <a:pt x="544590" y="104432"/>
                      <a:pt x="619935" y="103381"/>
                    </a:cubicBezTo>
                    <a:cubicBezTo>
                      <a:pt x="759762" y="101278"/>
                      <a:pt x="899239" y="91466"/>
                      <a:pt x="1035562" y="55721"/>
                    </a:cubicBezTo>
                    <a:cubicBezTo>
                      <a:pt x="1078667" y="44506"/>
                      <a:pt x="1120369" y="30138"/>
                      <a:pt x="1157867" y="350"/>
                    </a:cubicBezTo>
                    <a:cubicBezTo>
                      <a:pt x="1157867" y="6308"/>
                      <a:pt x="1157867" y="10864"/>
                      <a:pt x="1157867" y="15069"/>
                    </a:cubicBezTo>
                    <a:cubicBezTo>
                      <a:pt x="1157867" y="169264"/>
                      <a:pt x="1157516" y="323109"/>
                      <a:pt x="1158217" y="477305"/>
                    </a:cubicBezTo>
                    <a:cubicBezTo>
                      <a:pt x="1158217" y="496579"/>
                      <a:pt x="1150858" y="508845"/>
                      <a:pt x="1136490" y="519007"/>
                    </a:cubicBezTo>
                    <a:cubicBezTo>
                      <a:pt x="1109856" y="537581"/>
                      <a:pt x="1079718" y="548094"/>
                      <a:pt x="1049229" y="557206"/>
                    </a:cubicBezTo>
                    <a:cubicBezTo>
                      <a:pt x="974234" y="579284"/>
                      <a:pt x="897137" y="590148"/>
                      <a:pt x="819338" y="598558"/>
                    </a:cubicBezTo>
                    <a:cubicBezTo>
                      <a:pt x="721214" y="609072"/>
                      <a:pt x="622739" y="610824"/>
                      <a:pt x="524264" y="609072"/>
                    </a:cubicBezTo>
                    <a:cubicBezTo>
                      <a:pt x="391095" y="606618"/>
                      <a:pt x="258628" y="596806"/>
                      <a:pt x="129314" y="562112"/>
                    </a:cubicBezTo>
                    <a:cubicBezTo>
                      <a:pt x="96022" y="553001"/>
                      <a:pt x="63781" y="538632"/>
                      <a:pt x="31890" y="524264"/>
                    </a:cubicBezTo>
                    <a:cubicBezTo>
                      <a:pt x="9462" y="514452"/>
                      <a:pt x="0" y="496579"/>
                      <a:pt x="0" y="469945"/>
                    </a:cubicBezTo>
                    <a:cubicBezTo>
                      <a:pt x="1051" y="318554"/>
                      <a:pt x="701" y="166811"/>
                      <a:pt x="701" y="15420"/>
                    </a:cubicBezTo>
                    <a:cubicBezTo>
                      <a:pt x="701" y="11214"/>
                      <a:pt x="701" y="6658"/>
                      <a:pt x="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5538194" y="3144451"/>
                <a:ext cx="1156465" cy="606268"/>
              </a:xfrm>
              <a:custGeom>
                <a:rect b="b" l="l" r="r" t="t"/>
                <a:pathLst>
                  <a:path extrusionOk="0" h="606268" w="1156465">
                    <a:moveTo>
                      <a:pt x="1157875" y="3154"/>
                    </a:moveTo>
                    <a:cubicBezTo>
                      <a:pt x="1157875" y="4906"/>
                      <a:pt x="1157875" y="8761"/>
                      <a:pt x="1157875" y="12616"/>
                    </a:cubicBezTo>
                    <a:cubicBezTo>
                      <a:pt x="1157875" y="167863"/>
                      <a:pt x="1157875" y="323460"/>
                      <a:pt x="1158226" y="478706"/>
                    </a:cubicBezTo>
                    <a:cubicBezTo>
                      <a:pt x="1158226" y="493776"/>
                      <a:pt x="1152619" y="504990"/>
                      <a:pt x="1141404" y="513751"/>
                    </a:cubicBezTo>
                    <a:cubicBezTo>
                      <a:pt x="1112668" y="536530"/>
                      <a:pt x="1078675" y="547393"/>
                      <a:pt x="1043981" y="557556"/>
                    </a:cubicBezTo>
                    <a:cubicBezTo>
                      <a:pt x="965131" y="580335"/>
                      <a:pt x="884178" y="591199"/>
                      <a:pt x="802525" y="598909"/>
                    </a:cubicBezTo>
                    <a:cubicBezTo>
                      <a:pt x="710358" y="607670"/>
                      <a:pt x="617841" y="610473"/>
                      <a:pt x="525324" y="608371"/>
                    </a:cubicBezTo>
                    <a:cubicBezTo>
                      <a:pt x="393206" y="605217"/>
                      <a:pt x="261089" y="596105"/>
                      <a:pt x="132827" y="562112"/>
                    </a:cubicBezTo>
                    <a:cubicBezTo>
                      <a:pt x="98833" y="553351"/>
                      <a:pt x="66242" y="538632"/>
                      <a:pt x="34001" y="524615"/>
                    </a:cubicBezTo>
                    <a:cubicBezTo>
                      <a:pt x="10522" y="514101"/>
                      <a:pt x="-342" y="495878"/>
                      <a:pt x="8" y="467843"/>
                    </a:cubicBezTo>
                    <a:cubicBezTo>
                      <a:pt x="1410" y="316801"/>
                      <a:pt x="709" y="165760"/>
                      <a:pt x="709" y="14368"/>
                    </a:cubicBezTo>
                    <a:cubicBezTo>
                      <a:pt x="709" y="9812"/>
                      <a:pt x="709" y="5257"/>
                      <a:pt x="709" y="0"/>
                    </a:cubicBezTo>
                    <a:cubicBezTo>
                      <a:pt x="69046" y="48712"/>
                      <a:pt x="147545" y="62729"/>
                      <a:pt x="225694" y="76046"/>
                    </a:cubicBezTo>
                    <a:cubicBezTo>
                      <a:pt x="369026" y="100928"/>
                      <a:pt x="514110" y="105484"/>
                      <a:pt x="659193" y="101278"/>
                    </a:cubicBezTo>
                    <a:cubicBezTo>
                      <a:pt x="780797" y="97774"/>
                      <a:pt x="901700" y="87261"/>
                      <a:pt x="1020151" y="58174"/>
                    </a:cubicBezTo>
                    <a:cubicBezTo>
                      <a:pt x="1041177" y="52917"/>
                      <a:pt x="1062554" y="47660"/>
                      <a:pt x="1082530" y="39250"/>
                    </a:cubicBezTo>
                    <a:cubicBezTo>
                      <a:pt x="1107762" y="29087"/>
                      <a:pt x="1132293" y="15770"/>
                      <a:pt x="1157875" y="31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5538187" y="3791020"/>
                <a:ext cx="1156465" cy="606268"/>
              </a:xfrm>
              <a:custGeom>
                <a:rect b="b" l="l" r="r" t="t"/>
                <a:pathLst>
                  <a:path extrusionOk="0" h="606268" w="1156465">
                    <a:moveTo>
                      <a:pt x="365" y="0"/>
                    </a:moveTo>
                    <a:cubicBezTo>
                      <a:pt x="57838" y="42404"/>
                      <a:pt x="123020" y="56421"/>
                      <a:pt x="188554" y="69738"/>
                    </a:cubicBezTo>
                    <a:cubicBezTo>
                      <a:pt x="272660" y="86560"/>
                      <a:pt x="357818" y="95671"/>
                      <a:pt x="443677" y="98825"/>
                    </a:cubicBezTo>
                    <a:cubicBezTo>
                      <a:pt x="499047" y="100928"/>
                      <a:pt x="554417" y="103381"/>
                      <a:pt x="609787" y="102680"/>
                    </a:cubicBezTo>
                    <a:cubicBezTo>
                      <a:pt x="745759" y="100227"/>
                      <a:pt x="881381" y="92167"/>
                      <a:pt x="1014199" y="59575"/>
                    </a:cubicBezTo>
                    <a:cubicBezTo>
                      <a:pt x="1049945" y="50814"/>
                      <a:pt x="1084639" y="36797"/>
                      <a:pt x="1118982" y="23480"/>
                    </a:cubicBezTo>
                    <a:cubicBezTo>
                      <a:pt x="1131949" y="18573"/>
                      <a:pt x="1142813" y="9462"/>
                      <a:pt x="1155779" y="1402"/>
                    </a:cubicBezTo>
                    <a:cubicBezTo>
                      <a:pt x="1156129" y="5957"/>
                      <a:pt x="1156480" y="10163"/>
                      <a:pt x="1156480" y="14719"/>
                    </a:cubicBezTo>
                    <a:cubicBezTo>
                      <a:pt x="1156480" y="169615"/>
                      <a:pt x="1156480" y="324511"/>
                      <a:pt x="1156830" y="479407"/>
                    </a:cubicBezTo>
                    <a:cubicBezTo>
                      <a:pt x="1156830" y="494126"/>
                      <a:pt x="1152625" y="506392"/>
                      <a:pt x="1140359" y="513400"/>
                    </a:cubicBezTo>
                    <a:cubicBezTo>
                      <a:pt x="1117931" y="526367"/>
                      <a:pt x="1095503" y="539684"/>
                      <a:pt x="1071322" y="548445"/>
                    </a:cubicBezTo>
                    <a:cubicBezTo>
                      <a:pt x="1004387" y="572625"/>
                      <a:pt x="934649" y="583489"/>
                      <a:pt x="864210" y="592601"/>
                    </a:cubicBezTo>
                    <a:cubicBezTo>
                      <a:pt x="751016" y="606969"/>
                      <a:pt x="637472" y="610473"/>
                      <a:pt x="523227" y="608371"/>
                    </a:cubicBezTo>
                    <a:cubicBezTo>
                      <a:pt x="396717" y="606268"/>
                      <a:pt x="271258" y="596806"/>
                      <a:pt x="147902" y="566668"/>
                    </a:cubicBezTo>
                    <a:cubicBezTo>
                      <a:pt x="112157" y="557907"/>
                      <a:pt x="77813" y="543539"/>
                      <a:pt x="43119" y="530923"/>
                    </a:cubicBezTo>
                    <a:cubicBezTo>
                      <a:pt x="34008" y="527769"/>
                      <a:pt x="25948" y="521461"/>
                      <a:pt x="18238" y="515503"/>
                    </a:cubicBezTo>
                    <a:cubicBezTo>
                      <a:pt x="5622" y="506392"/>
                      <a:pt x="-336" y="494827"/>
                      <a:pt x="15" y="478356"/>
                    </a:cubicBezTo>
                    <a:cubicBezTo>
                      <a:pt x="365" y="324161"/>
                      <a:pt x="365" y="170316"/>
                      <a:pt x="365" y="16120"/>
                    </a:cubicBezTo>
                    <a:cubicBezTo>
                      <a:pt x="365" y="11565"/>
                      <a:pt x="365" y="7009"/>
                      <a:pt x="3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5537539" y="2335977"/>
                <a:ext cx="1156465" cy="245311"/>
              </a:xfrm>
              <a:custGeom>
                <a:rect b="b" l="l" r="r" t="t"/>
                <a:pathLst>
                  <a:path extrusionOk="0" h="245310" w="1156465">
                    <a:moveTo>
                      <a:pt x="576442" y="3504"/>
                    </a:moveTo>
                    <a:cubicBezTo>
                      <a:pt x="689636" y="3855"/>
                      <a:pt x="802128" y="9812"/>
                      <a:pt x="913920" y="26984"/>
                    </a:cubicBezTo>
                    <a:cubicBezTo>
                      <a:pt x="978401" y="36797"/>
                      <a:pt x="1042182" y="49062"/>
                      <a:pt x="1101758" y="75696"/>
                    </a:cubicBezTo>
                    <a:cubicBezTo>
                      <a:pt x="1118228" y="83055"/>
                      <a:pt x="1133648" y="93569"/>
                      <a:pt x="1147666" y="105133"/>
                    </a:cubicBezTo>
                    <a:cubicBezTo>
                      <a:pt x="1162735" y="117749"/>
                      <a:pt x="1162735" y="134570"/>
                      <a:pt x="1147666" y="147186"/>
                    </a:cubicBezTo>
                    <a:cubicBezTo>
                      <a:pt x="1133648" y="159102"/>
                      <a:pt x="1117528" y="169615"/>
                      <a:pt x="1100706" y="176974"/>
                    </a:cubicBezTo>
                    <a:cubicBezTo>
                      <a:pt x="1044986" y="201856"/>
                      <a:pt x="986111" y="213771"/>
                      <a:pt x="926536" y="223233"/>
                    </a:cubicBezTo>
                    <a:cubicBezTo>
                      <a:pt x="835070" y="237951"/>
                      <a:pt x="742903" y="244960"/>
                      <a:pt x="650386" y="247413"/>
                    </a:cubicBezTo>
                    <a:cubicBezTo>
                      <a:pt x="509858" y="251268"/>
                      <a:pt x="370031" y="244960"/>
                      <a:pt x="230904" y="223233"/>
                    </a:cubicBezTo>
                    <a:cubicBezTo>
                      <a:pt x="176585" y="214472"/>
                      <a:pt x="122267" y="203257"/>
                      <a:pt x="70401" y="182231"/>
                    </a:cubicBezTo>
                    <a:cubicBezTo>
                      <a:pt x="52879" y="175222"/>
                      <a:pt x="35357" y="166110"/>
                      <a:pt x="19937" y="155247"/>
                    </a:cubicBezTo>
                    <a:cubicBezTo>
                      <a:pt x="-5996" y="137024"/>
                      <a:pt x="-7047" y="114946"/>
                      <a:pt x="19236" y="98124"/>
                    </a:cubicBezTo>
                    <a:cubicBezTo>
                      <a:pt x="43767" y="82354"/>
                      <a:pt x="70751" y="69738"/>
                      <a:pt x="98437" y="60276"/>
                    </a:cubicBezTo>
                    <a:cubicBezTo>
                      <a:pt x="170278" y="35745"/>
                      <a:pt x="244922" y="24181"/>
                      <a:pt x="319917" y="17172"/>
                    </a:cubicBezTo>
                    <a:cubicBezTo>
                      <a:pt x="405075" y="9462"/>
                      <a:pt x="490934" y="5607"/>
                      <a:pt x="576092" y="0"/>
                    </a:cubicBezTo>
                    <a:cubicBezTo>
                      <a:pt x="576442" y="1051"/>
                      <a:pt x="576442" y="2103"/>
                      <a:pt x="576442" y="35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5537671" y="3699734"/>
                <a:ext cx="1156465" cy="175222"/>
              </a:xfrm>
              <a:custGeom>
                <a:rect b="b" l="l" r="r" t="t"/>
                <a:pathLst>
                  <a:path extrusionOk="0" h="175221" w="1156465">
                    <a:moveTo>
                      <a:pt x="574909" y="177146"/>
                    </a:moveTo>
                    <a:cubicBezTo>
                      <a:pt x="450852" y="178197"/>
                      <a:pt x="327145" y="170837"/>
                      <a:pt x="204490" y="148409"/>
                    </a:cubicBezTo>
                    <a:cubicBezTo>
                      <a:pt x="154026" y="139297"/>
                      <a:pt x="104263" y="128083"/>
                      <a:pt x="57303" y="106706"/>
                    </a:cubicBezTo>
                    <a:cubicBezTo>
                      <a:pt x="41533" y="99697"/>
                      <a:pt x="26464" y="90235"/>
                      <a:pt x="13147" y="79372"/>
                    </a:cubicBezTo>
                    <a:cubicBezTo>
                      <a:pt x="-4025" y="65354"/>
                      <a:pt x="-4375" y="47832"/>
                      <a:pt x="12096" y="33463"/>
                    </a:cubicBezTo>
                    <a:cubicBezTo>
                      <a:pt x="24011" y="22950"/>
                      <a:pt x="38730" y="15591"/>
                      <a:pt x="52747" y="7180"/>
                    </a:cubicBezTo>
                    <a:cubicBezTo>
                      <a:pt x="55551" y="5428"/>
                      <a:pt x="60107" y="6129"/>
                      <a:pt x="63261" y="7180"/>
                    </a:cubicBezTo>
                    <a:cubicBezTo>
                      <a:pt x="144914" y="34515"/>
                      <a:pt x="229371" y="47481"/>
                      <a:pt x="314529" y="56593"/>
                    </a:cubicBezTo>
                    <a:cubicBezTo>
                      <a:pt x="410200" y="66756"/>
                      <a:pt x="505871" y="70610"/>
                      <a:pt x="601893" y="68858"/>
                    </a:cubicBezTo>
                    <a:cubicBezTo>
                      <a:pt x="729455" y="66405"/>
                      <a:pt x="856315" y="58345"/>
                      <a:pt x="981424" y="30309"/>
                    </a:cubicBezTo>
                    <a:cubicBezTo>
                      <a:pt x="1014716" y="22950"/>
                      <a:pt x="1046957" y="11385"/>
                      <a:pt x="1079548" y="1924"/>
                    </a:cubicBezTo>
                    <a:cubicBezTo>
                      <a:pt x="1083053" y="872"/>
                      <a:pt x="1087959" y="-880"/>
                      <a:pt x="1090412" y="522"/>
                    </a:cubicBezTo>
                    <a:cubicBezTo>
                      <a:pt x="1109686" y="11385"/>
                      <a:pt x="1129662" y="21198"/>
                      <a:pt x="1146833" y="34515"/>
                    </a:cubicBezTo>
                    <a:cubicBezTo>
                      <a:pt x="1162253" y="46430"/>
                      <a:pt x="1161903" y="63952"/>
                      <a:pt x="1147184" y="76568"/>
                    </a:cubicBezTo>
                    <a:cubicBezTo>
                      <a:pt x="1133166" y="88483"/>
                      <a:pt x="1117046" y="98996"/>
                      <a:pt x="1100224" y="106356"/>
                    </a:cubicBezTo>
                    <a:cubicBezTo>
                      <a:pt x="1043803" y="131588"/>
                      <a:pt x="983526" y="143152"/>
                      <a:pt x="922900" y="152965"/>
                    </a:cubicBezTo>
                    <a:cubicBezTo>
                      <a:pt x="830733" y="167683"/>
                      <a:pt x="737515" y="175393"/>
                      <a:pt x="644297" y="176445"/>
                    </a:cubicBezTo>
                    <a:cubicBezTo>
                      <a:pt x="621168" y="177146"/>
                      <a:pt x="598038" y="177146"/>
                      <a:pt x="574909" y="17714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5537669" y="3055216"/>
                <a:ext cx="1156465" cy="175222"/>
              </a:xfrm>
              <a:custGeom>
                <a:rect b="b" l="l" r="r" t="t"/>
                <a:pathLst>
                  <a:path extrusionOk="0" h="175221" w="1156465">
                    <a:moveTo>
                      <a:pt x="587526" y="175794"/>
                    </a:moveTo>
                    <a:cubicBezTo>
                      <a:pt x="461366" y="176495"/>
                      <a:pt x="343617" y="169486"/>
                      <a:pt x="226919" y="149862"/>
                    </a:cubicBezTo>
                    <a:cubicBezTo>
                      <a:pt x="163489" y="139348"/>
                      <a:pt x="100059" y="126732"/>
                      <a:pt x="42235" y="96944"/>
                    </a:cubicBezTo>
                    <a:cubicBezTo>
                      <a:pt x="30671" y="90987"/>
                      <a:pt x="19807" y="82927"/>
                      <a:pt x="10345" y="73815"/>
                    </a:cubicBezTo>
                    <a:cubicBezTo>
                      <a:pt x="-2972" y="61199"/>
                      <a:pt x="-3673" y="46831"/>
                      <a:pt x="9644" y="34566"/>
                    </a:cubicBezTo>
                    <a:cubicBezTo>
                      <a:pt x="22961" y="22650"/>
                      <a:pt x="39432" y="13889"/>
                      <a:pt x="54851" y="4427"/>
                    </a:cubicBezTo>
                    <a:cubicBezTo>
                      <a:pt x="57305" y="3026"/>
                      <a:pt x="62211" y="3726"/>
                      <a:pt x="65715" y="5128"/>
                    </a:cubicBezTo>
                    <a:cubicBezTo>
                      <a:pt x="143163" y="32112"/>
                      <a:pt x="223415" y="44378"/>
                      <a:pt x="304368" y="53489"/>
                    </a:cubicBezTo>
                    <a:cubicBezTo>
                      <a:pt x="405295" y="65054"/>
                      <a:pt x="506924" y="68909"/>
                      <a:pt x="608202" y="67157"/>
                    </a:cubicBezTo>
                    <a:cubicBezTo>
                      <a:pt x="739969" y="65054"/>
                      <a:pt x="871386" y="55592"/>
                      <a:pt x="1000349" y="25103"/>
                    </a:cubicBezTo>
                    <a:cubicBezTo>
                      <a:pt x="1027333" y="18796"/>
                      <a:pt x="1053266" y="8983"/>
                      <a:pt x="1079900" y="1273"/>
                    </a:cubicBezTo>
                    <a:cubicBezTo>
                      <a:pt x="1085157" y="-128"/>
                      <a:pt x="1091815" y="-829"/>
                      <a:pt x="1096371" y="1624"/>
                    </a:cubicBezTo>
                    <a:cubicBezTo>
                      <a:pt x="1111791" y="9334"/>
                      <a:pt x="1127911" y="17043"/>
                      <a:pt x="1141578" y="27557"/>
                    </a:cubicBezTo>
                    <a:cubicBezTo>
                      <a:pt x="1164007" y="44378"/>
                      <a:pt x="1163656" y="63652"/>
                      <a:pt x="1141578" y="81525"/>
                    </a:cubicBezTo>
                    <a:cubicBezTo>
                      <a:pt x="1113192" y="104304"/>
                      <a:pt x="1079550" y="115168"/>
                      <a:pt x="1045556" y="125330"/>
                    </a:cubicBezTo>
                    <a:cubicBezTo>
                      <a:pt x="978972" y="144955"/>
                      <a:pt x="910986" y="155469"/>
                      <a:pt x="842299" y="163178"/>
                    </a:cubicBezTo>
                    <a:cubicBezTo>
                      <a:pt x="755389" y="171940"/>
                      <a:pt x="667778" y="176846"/>
                      <a:pt x="587526" y="17579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1" name="Google Shape;151;p2"/>
            <p:cNvGrpSpPr/>
            <p:nvPr/>
          </p:nvGrpSpPr>
          <p:grpSpPr>
            <a:xfrm flipH="1" rot="10800000">
              <a:off x="4432813" y="3299472"/>
              <a:ext cx="527928" cy="58693"/>
              <a:chOff x="3058239" y="2911633"/>
              <a:chExt cx="1213216" cy="134881"/>
            </a:xfrm>
          </p:grpSpPr>
          <p:sp>
            <p:nvSpPr>
              <p:cNvPr id="152" name="Google Shape;152;p2"/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5" name="Google Shape;155;p2"/>
            <p:cNvGrpSpPr/>
            <p:nvPr/>
          </p:nvGrpSpPr>
          <p:grpSpPr>
            <a:xfrm flipH="1" rot="10800000">
              <a:off x="4432813" y="3755468"/>
              <a:ext cx="527928" cy="58693"/>
              <a:chOff x="3058239" y="2911633"/>
              <a:chExt cx="1213216" cy="134881"/>
            </a:xfrm>
          </p:grpSpPr>
          <p:sp>
            <p:nvSpPr>
              <p:cNvPr id="156" name="Google Shape;156;p2"/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2"/>
            <p:cNvGrpSpPr/>
            <p:nvPr/>
          </p:nvGrpSpPr>
          <p:grpSpPr>
            <a:xfrm flipH="1" rot="10800000">
              <a:off x="4432813" y="4211464"/>
              <a:ext cx="527928" cy="58693"/>
              <a:chOff x="3058239" y="2911633"/>
              <a:chExt cx="1213216" cy="134881"/>
            </a:xfrm>
          </p:grpSpPr>
          <p:sp>
            <p:nvSpPr>
              <p:cNvPr id="160" name="Google Shape;160;p2"/>
              <p:cNvSpPr/>
              <p:nvPr/>
            </p:nvSpPr>
            <p:spPr>
              <a:xfrm>
                <a:off x="3058239" y="2911633"/>
                <a:ext cx="710482" cy="134881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3804088" y="2911633"/>
                <a:ext cx="216000" cy="134881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4055455" y="2911633"/>
                <a:ext cx="216000" cy="134881"/>
              </a:xfrm>
              <a:prstGeom prst="roundRect">
                <a:avLst>
                  <a:gd fmla="val 50000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3" name="Google Shape;163;p2"/>
          <p:cNvGrpSpPr/>
          <p:nvPr/>
        </p:nvGrpSpPr>
        <p:grpSpPr>
          <a:xfrm>
            <a:off x="1478466" y="2469941"/>
            <a:ext cx="1959619" cy="1180979"/>
            <a:chOff x="3767143" y="2846931"/>
            <a:chExt cx="1053838" cy="635103"/>
          </a:xfrm>
        </p:grpSpPr>
        <p:sp>
          <p:nvSpPr>
            <p:cNvPr id="164" name="Google Shape;164;p2"/>
            <p:cNvSpPr/>
            <p:nvPr/>
          </p:nvSpPr>
          <p:spPr>
            <a:xfrm>
              <a:off x="3813737" y="2889799"/>
              <a:ext cx="967795" cy="543968"/>
            </a:xfrm>
            <a:custGeom>
              <a:rect b="b" l="l" r="r" t="t"/>
              <a:pathLst>
                <a:path extrusionOk="0" h="543968" w="967795">
                  <a:moveTo>
                    <a:pt x="0" y="543968"/>
                  </a:moveTo>
                  <a:lnTo>
                    <a:pt x="230044" y="233606"/>
                  </a:lnTo>
                  <a:lnTo>
                    <a:pt x="480336" y="430652"/>
                  </a:lnTo>
                  <a:lnTo>
                    <a:pt x="724178" y="280327"/>
                  </a:lnTo>
                  <a:lnTo>
                    <a:pt x="967795" y="0"/>
                  </a:lnTo>
                </a:path>
              </a:pathLst>
            </a:custGeom>
            <a:noFill/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3767143" y="3389488"/>
              <a:ext cx="92546" cy="92546"/>
            </a:xfrm>
            <a:prstGeom prst="ellipse">
              <a:avLst/>
            </a:prstGeom>
            <a:solidFill>
              <a:schemeClr val="accent2"/>
            </a:solidFill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000642" y="3081351"/>
              <a:ext cx="92546" cy="92546"/>
            </a:xfrm>
            <a:prstGeom prst="ellipse">
              <a:avLst/>
            </a:prstGeom>
            <a:solidFill>
              <a:schemeClr val="accent2"/>
            </a:solidFill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4247789" y="3267775"/>
              <a:ext cx="92546" cy="92546"/>
            </a:xfrm>
            <a:prstGeom prst="ellipse">
              <a:avLst/>
            </a:prstGeom>
            <a:solidFill>
              <a:schemeClr val="accent2"/>
            </a:solidFill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4488112" y="3127624"/>
              <a:ext cx="92546" cy="92546"/>
            </a:xfrm>
            <a:prstGeom prst="ellipse">
              <a:avLst/>
            </a:prstGeom>
            <a:solidFill>
              <a:schemeClr val="accent2"/>
            </a:solidFill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4728435" y="2846931"/>
              <a:ext cx="92546" cy="92546"/>
            </a:xfrm>
            <a:prstGeom prst="ellipse">
              <a:avLst/>
            </a:prstGeom>
            <a:solidFill>
              <a:schemeClr val="accent2"/>
            </a:solidFill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2"/>
          <p:cNvGrpSpPr/>
          <p:nvPr/>
        </p:nvGrpSpPr>
        <p:grpSpPr>
          <a:xfrm>
            <a:off x="1607414" y="3131011"/>
            <a:ext cx="1914233" cy="1051822"/>
            <a:chOff x="3767143" y="2916389"/>
            <a:chExt cx="1029430" cy="565645"/>
          </a:xfrm>
        </p:grpSpPr>
        <p:sp>
          <p:nvSpPr>
            <p:cNvPr id="171" name="Google Shape;171;p2"/>
            <p:cNvSpPr/>
            <p:nvPr/>
          </p:nvSpPr>
          <p:spPr>
            <a:xfrm>
              <a:off x="3813737" y="2969274"/>
              <a:ext cx="942959" cy="464494"/>
            </a:xfrm>
            <a:custGeom>
              <a:rect b="b" l="l" r="r" t="t"/>
              <a:pathLst>
                <a:path extrusionOk="0" h="464494" w="942959">
                  <a:moveTo>
                    <a:pt x="0" y="464494"/>
                  </a:moveTo>
                  <a:lnTo>
                    <a:pt x="195274" y="248507"/>
                  </a:lnTo>
                  <a:lnTo>
                    <a:pt x="480336" y="261770"/>
                  </a:lnTo>
                  <a:lnTo>
                    <a:pt x="704310" y="151182"/>
                  </a:lnTo>
                  <a:lnTo>
                    <a:pt x="942959" y="0"/>
                  </a:lnTo>
                </a:path>
              </a:pathLst>
            </a:custGeom>
            <a:noFill/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3767143" y="3389488"/>
              <a:ext cx="92546" cy="92546"/>
            </a:xfrm>
            <a:prstGeom prst="ellipse">
              <a:avLst/>
            </a:prstGeom>
            <a:solidFill>
              <a:schemeClr val="accent2"/>
            </a:solidFill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3955029" y="3180022"/>
              <a:ext cx="92546" cy="92546"/>
            </a:xfrm>
            <a:prstGeom prst="ellipse">
              <a:avLst/>
            </a:prstGeom>
            <a:solidFill>
              <a:schemeClr val="accent2"/>
            </a:solidFill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4238282" y="3178466"/>
              <a:ext cx="92546" cy="92546"/>
            </a:xfrm>
            <a:prstGeom prst="ellipse">
              <a:avLst/>
            </a:prstGeom>
            <a:solidFill>
              <a:schemeClr val="accent2"/>
            </a:solidFill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4458316" y="3064666"/>
              <a:ext cx="92546" cy="92546"/>
            </a:xfrm>
            <a:prstGeom prst="ellipse">
              <a:avLst/>
            </a:prstGeom>
            <a:solidFill>
              <a:schemeClr val="accent2"/>
            </a:solidFill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704027" y="2916389"/>
              <a:ext cx="92546" cy="92546"/>
            </a:xfrm>
            <a:prstGeom prst="ellipse">
              <a:avLst/>
            </a:prstGeom>
            <a:solidFill>
              <a:schemeClr val="accent2"/>
            </a:solidFill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None/>
            </a:pPr>
            <a:r>
              <a:rPr lang="en-US" sz="4800"/>
              <a:t>¿Qué es una tabla derivada?</a:t>
            </a:r>
            <a:endParaRPr sz="4800"/>
          </a:p>
        </p:txBody>
      </p:sp>
      <p:sp>
        <p:nvSpPr>
          <p:cNvPr id="182" name="Google Shape;182;p3"/>
          <p:cNvSpPr/>
          <p:nvPr/>
        </p:nvSpPr>
        <p:spPr>
          <a:xfrm>
            <a:off x="5611836" y="2854919"/>
            <a:ext cx="985195" cy="985195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3896699" y="3477113"/>
            <a:ext cx="985195" cy="985195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/>
          <p:cNvSpPr/>
          <p:nvPr/>
        </p:nvSpPr>
        <p:spPr>
          <a:xfrm>
            <a:off x="3017631" y="5035715"/>
            <a:ext cx="985195" cy="985195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"/>
          <p:cNvSpPr/>
          <p:nvPr/>
        </p:nvSpPr>
        <p:spPr>
          <a:xfrm>
            <a:off x="8206041" y="5035715"/>
            <a:ext cx="985195" cy="985195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7316857" y="3477113"/>
            <a:ext cx="985195" cy="985195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"/>
          <p:cNvSpPr/>
          <p:nvPr/>
        </p:nvSpPr>
        <p:spPr>
          <a:xfrm>
            <a:off x="3299674" y="5295144"/>
            <a:ext cx="421108" cy="501178"/>
          </a:xfrm>
          <a:custGeom>
            <a:rect b="b" l="l" r="r" t="t"/>
            <a:pathLst>
              <a:path extrusionOk="0" h="995706" w="836628">
                <a:moveTo>
                  <a:pt x="836241" y="119841"/>
                </a:moveTo>
                <a:cubicBezTo>
                  <a:pt x="835063" y="80366"/>
                  <a:pt x="830939" y="77420"/>
                  <a:pt x="792642" y="83312"/>
                </a:cubicBezTo>
                <a:cubicBezTo>
                  <a:pt x="663613" y="102165"/>
                  <a:pt x="541654" y="87436"/>
                  <a:pt x="435013" y="6130"/>
                </a:cubicBezTo>
                <a:cubicBezTo>
                  <a:pt x="423229" y="-2708"/>
                  <a:pt x="414392" y="-1530"/>
                  <a:pt x="403198" y="6719"/>
                </a:cubicBezTo>
                <a:cubicBezTo>
                  <a:pt x="296557" y="87436"/>
                  <a:pt x="175776" y="102165"/>
                  <a:pt x="47925" y="83901"/>
                </a:cubicBezTo>
                <a:cubicBezTo>
                  <a:pt x="6683" y="78009"/>
                  <a:pt x="3737" y="79777"/>
                  <a:pt x="1969" y="121019"/>
                </a:cubicBezTo>
                <a:cubicBezTo>
                  <a:pt x="-2744" y="240032"/>
                  <a:pt x="202" y="358457"/>
                  <a:pt x="19644" y="476292"/>
                </a:cubicBezTo>
                <a:cubicBezTo>
                  <a:pt x="33785" y="561133"/>
                  <a:pt x="52638" y="645385"/>
                  <a:pt x="103896" y="716086"/>
                </a:cubicBezTo>
                <a:cubicBezTo>
                  <a:pt x="182257" y="823905"/>
                  <a:pt x="277114" y="916406"/>
                  <a:pt x="391414" y="987107"/>
                </a:cubicBezTo>
                <a:cubicBezTo>
                  <a:pt x="411446" y="999479"/>
                  <a:pt x="427943" y="998890"/>
                  <a:pt x="447975" y="987107"/>
                </a:cubicBezTo>
                <a:cubicBezTo>
                  <a:pt x="548724" y="926422"/>
                  <a:pt x="630030" y="845115"/>
                  <a:pt x="705445" y="756150"/>
                </a:cubicBezTo>
                <a:cubicBezTo>
                  <a:pt x="742562" y="711962"/>
                  <a:pt x="769075" y="661882"/>
                  <a:pt x="786751" y="607089"/>
                </a:cubicBezTo>
                <a:cubicBezTo>
                  <a:pt x="827404" y="481594"/>
                  <a:pt x="836831" y="351386"/>
                  <a:pt x="836831" y="220589"/>
                </a:cubicBezTo>
                <a:cubicBezTo>
                  <a:pt x="836831" y="186417"/>
                  <a:pt x="837420" y="153424"/>
                  <a:pt x="836241" y="119841"/>
                </a:cubicBezTo>
                <a:close/>
                <a:moveTo>
                  <a:pt x="637100" y="405002"/>
                </a:moveTo>
                <a:cubicBezTo>
                  <a:pt x="556972" y="493967"/>
                  <a:pt x="476844" y="582932"/>
                  <a:pt x="396127" y="671898"/>
                </a:cubicBezTo>
                <a:cubicBezTo>
                  <a:pt x="373739" y="696643"/>
                  <a:pt x="350172" y="699000"/>
                  <a:pt x="323070" y="679557"/>
                </a:cubicBezTo>
                <a:cubicBezTo>
                  <a:pt x="292433" y="658347"/>
                  <a:pt x="262385" y="635958"/>
                  <a:pt x="232926" y="612980"/>
                </a:cubicBezTo>
                <a:cubicBezTo>
                  <a:pt x="208770" y="594127"/>
                  <a:pt x="204056" y="564668"/>
                  <a:pt x="219964" y="542868"/>
                </a:cubicBezTo>
                <a:cubicBezTo>
                  <a:pt x="236461" y="519301"/>
                  <a:pt x="265331" y="515177"/>
                  <a:pt x="293022" y="532852"/>
                </a:cubicBezTo>
                <a:cubicBezTo>
                  <a:pt x="293611" y="533442"/>
                  <a:pt x="294789" y="534031"/>
                  <a:pt x="295378" y="534620"/>
                </a:cubicBezTo>
                <a:cubicBezTo>
                  <a:pt x="351939" y="572327"/>
                  <a:pt x="351939" y="571738"/>
                  <a:pt x="396717" y="522247"/>
                </a:cubicBezTo>
                <a:cubicBezTo>
                  <a:pt x="452688" y="460384"/>
                  <a:pt x="508660" y="398520"/>
                  <a:pt x="564632" y="336657"/>
                </a:cubicBezTo>
                <a:cubicBezTo>
                  <a:pt x="580539" y="318982"/>
                  <a:pt x="599393" y="311323"/>
                  <a:pt x="622960" y="320749"/>
                </a:cubicBezTo>
                <a:cubicBezTo>
                  <a:pt x="642992" y="328998"/>
                  <a:pt x="653597" y="344316"/>
                  <a:pt x="654775" y="360224"/>
                </a:cubicBezTo>
                <a:cubicBezTo>
                  <a:pt x="654775" y="381435"/>
                  <a:pt x="647116" y="393807"/>
                  <a:pt x="637100" y="40500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"/>
          <p:cNvSpPr/>
          <p:nvPr/>
        </p:nvSpPr>
        <p:spPr>
          <a:xfrm>
            <a:off x="4218526" y="3722999"/>
            <a:ext cx="341539" cy="493422"/>
          </a:xfrm>
          <a:custGeom>
            <a:rect b="b" l="l" r="r" t="t"/>
            <a:pathLst>
              <a:path extrusionOk="0" h="3200962" w="2215656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8541384" y="5274509"/>
            <a:ext cx="341539" cy="549801"/>
          </a:xfrm>
          <a:custGeom>
            <a:rect b="b" l="l" r="r" t="t"/>
            <a:pathLst>
              <a:path extrusionOk="0" h="781991" w="485776">
                <a:moveTo>
                  <a:pt x="196850" y="554978"/>
                </a:moveTo>
                <a:lnTo>
                  <a:pt x="205332" y="554978"/>
                </a:lnTo>
                <a:lnTo>
                  <a:pt x="241572" y="554978"/>
                </a:lnTo>
                <a:lnTo>
                  <a:pt x="250825" y="554978"/>
                </a:lnTo>
                <a:lnTo>
                  <a:pt x="250825" y="564089"/>
                </a:lnTo>
                <a:lnTo>
                  <a:pt x="250825" y="750862"/>
                </a:lnTo>
                <a:cubicBezTo>
                  <a:pt x="250825" y="758455"/>
                  <a:pt x="248512" y="765288"/>
                  <a:pt x="243886" y="771362"/>
                </a:cubicBezTo>
                <a:cubicBezTo>
                  <a:pt x="239259" y="777436"/>
                  <a:pt x="232320" y="781991"/>
                  <a:pt x="223838" y="781991"/>
                </a:cubicBezTo>
                <a:cubicBezTo>
                  <a:pt x="216127" y="781991"/>
                  <a:pt x="208416" y="777436"/>
                  <a:pt x="203790" y="771362"/>
                </a:cubicBezTo>
                <a:cubicBezTo>
                  <a:pt x="199163" y="765288"/>
                  <a:pt x="196850" y="758455"/>
                  <a:pt x="196850" y="750862"/>
                </a:cubicBezTo>
                <a:lnTo>
                  <a:pt x="196850" y="564089"/>
                </a:lnTo>
                <a:close/>
                <a:moveTo>
                  <a:pt x="88546" y="366066"/>
                </a:moveTo>
                <a:lnTo>
                  <a:pt x="469975" y="366066"/>
                </a:lnTo>
                <a:lnTo>
                  <a:pt x="471488" y="366066"/>
                </a:lnTo>
                <a:lnTo>
                  <a:pt x="471488" y="367592"/>
                </a:lnTo>
                <a:lnTo>
                  <a:pt x="383699" y="455348"/>
                </a:lnTo>
                <a:lnTo>
                  <a:pt x="471488" y="542340"/>
                </a:lnTo>
                <a:lnTo>
                  <a:pt x="471488" y="543866"/>
                </a:lnTo>
                <a:lnTo>
                  <a:pt x="88546" y="543866"/>
                </a:lnTo>
                <a:lnTo>
                  <a:pt x="0" y="455348"/>
                </a:lnTo>
                <a:close/>
                <a:moveTo>
                  <a:pt x="196850" y="277166"/>
                </a:moveTo>
                <a:lnTo>
                  <a:pt x="205332" y="277166"/>
                </a:lnTo>
                <a:lnTo>
                  <a:pt x="241572" y="277166"/>
                </a:lnTo>
                <a:lnTo>
                  <a:pt x="250825" y="277166"/>
                </a:lnTo>
                <a:lnTo>
                  <a:pt x="250825" y="285394"/>
                </a:lnTo>
                <a:lnTo>
                  <a:pt x="250825" y="345231"/>
                </a:lnTo>
                <a:lnTo>
                  <a:pt x="250825" y="354954"/>
                </a:lnTo>
                <a:lnTo>
                  <a:pt x="241572" y="354954"/>
                </a:lnTo>
                <a:lnTo>
                  <a:pt x="205332" y="354954"/>
                </a:lnTo>
                <a:lnTo>
                  <a:pt x="196850" y="354954"/>
                </a:lnTo>
                <a:lnTo>
                  <a:pt x="196850" y="345231"/>
                </a:lnTo>
                <a:lnTo>
                  <a:pt x="196850" y="285394"/>
                </a:lnTo>
                <a:close/>
                <a:moveTo>
                  <a:pt x="14288" y="86666"/>
                </a:moveTo>
                <a:lnTo>
                  <a:pt x="397846" y="86666"/>
                </a:lnTo>
                <a:lnTo>
                  <a:pt x="485776" y="173979"/>
                </a:lnTo>
                <a:lnTo>
                  <a:pt x="397846" y="261291"/>
                </a:lnTo>
                <a:lnTo>
                  <a:pt x="15804" y="261291"/>
                </a:lnTo>
                <a:lnTo>
                  <a:pt x="14288" y="261291"/>
                </a:lnTo>
                <a:lnTo>
                  <a:pt x="14288" y="260539"/>
                </a:lnTo>
                <a:lnTo>
                  <a:pt x="102218" y="173979"/>
                </a:lnTo>
                <a:lnTo>
                  <a:pt x="14288" y="88172"/>
                </a:lnTo>
                <a:close/>
                <a:moveTo>
                  <a:pt x="223838" y="115"/>
                </a:moveTo>
                <a:cubicBezTo>
                  <a:pt x="232320" y="-647"/>
                  <a:pt x="239259" y="2401"/>
                  <a:pt x="243886" y="9259"/>
                </a:cubicBezTo>
                <a:cubicBezTo>
                  <a:pt x="248512" y="15355"/>
                  <a:pt x="250825" y="22213"/>
                  <a:pt x="250825" y="30595"/>
                </a:cubicBezTo>
                <a:lnTo>
                  <a:pt x="250825" y="67933"/>
                </a:lnTo>
                <a:lnTo>
                  <a:pt x="250825" y="75553"/>
                </a:lnTo>
                <a:lnTo>
                  <a:pt x="241572" y="75553"/>
                </a:lnTo>
                <a:lnTo>
                  <a:pt x="205332" y="75553"/>
                </a:lnTo>
                <a:lnTo>
                  <a:pt x="196850" y="75553"/>
                </a:lnTo>
                <a:lnTo>
                  <a:pt x="196850" y="67933"/>
                </a:lnTo>
                <a:lnTo>
                  <a:pt x="196850" y="30595"/>
                </a:lnTo>
                <a:cubicBezTo>
                  <a:pt x="196850" y="22213"/>
                  <a:pt x="199163" y="15355"/>
                  <a:pt x="203790" y="9259"/>
                </a:cubicBezTo>
                <a:cubicBezTo>
                  <a:pt x="208416" y="2401"/>
                  <a:pt x="216127" y="115"/>
                  <a:pt x="223838" y="1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"/>
          <p:cNvSpPr txBox="1"/>
          <p:nvPr/>
        </p:nvSpPr>
        <p:spPr>
          <a:xfrm>
            <a:off x="4953635" y="1895475"/>
            <a:ext cx="2285365" cy="953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Sólo existe durante la ejecución de la consulta principal.</a:t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"/>
          <p:cNvSpPr txBox="1"/>
          <p:nvPr/>
        </p:nvSpPr>
        <p:spPr>
          <a:xfrm>
            <a:off x="8419465" y="2458085"/>
            <a:ext cx="3188970" cy="1383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Las tablas derivadas NO se almacenan permanentemente en la base de datos. Son temporales y existen solo durante la ejecución de la consulta que las contiene.</a:t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"/>
          <p:cNvSpPr txBox="1"/>
          <p:nvPr/>
        </p:nvSpPr>
        <p:spPr>
          <a:xfrm>
            <a:off x="9218295" y="4994275"/>
            <a:ext cx="2591435" cy="181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Una tabla derivada es como una vista temporal o un resultado intermedio que la base de datos calcula en el momento.</a:t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"/>
          <p:cNvSpPr txBox="1"/>
          <p:nvPr/>
        </p:nvSpPr>
        <p:spPr>
          <a:xfrm>
            <a:off x="1611630" y="3318510"/>
            <a:ext cx="2285365" cy="737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Funciona como una tabla real, con filas y columnas.</a:t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"/>
          <p:cNvSpPr txBox="1"/>
          <p:nvPr/>
        </p:nvSpPr>
        <p:spPr>
          <a:xfrm>
            <a:off x="578485" y="5236845"/>
            <a:ext cx="2285365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Tabla derivada es el resultado de una subconsulta dentro del FROM.</a:t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3"/>
          <p:cNvCxnSpPr>
            <a:stCxn id="184" idx="6"/>
          </p:cNvCxnSpPr>
          <p:nvPr/>
        </p:nvCxnSpPr>
        <p:spPr>
          <a:xfrm flipH="1" rot="10800000">
            <a:off x="4002826" y="5516613"/>
            <a:ext cx="998700" cy="117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6" name="Google Shape;196;p3"/>
          <p:cNvCxnSpPr>
            <a:stCxn id="182" idx="4"/>
          </p:cNvCxnSpPr>
          <p:nvPr/>
        </p:nvCxnSpPr>
        <p:spPr>
          <a:xfrm flipH="1">
            <a:off x="6096634" y="3840114"/>
            <a:ext cx="7800" cy="6183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7" name="Google Shape;197;p3"/>
          <p:cNvCxnSpPr>
            <a:stCxn id="185" idx="2"/>
          </p:cNvCxnSpPr>
          <p:nvPr/>
        </p:nvCxnSpPr>
        <p:spPr>
          <a:xfrm flipH="1">
            <a:off x="7218741" y="5528313"/>
            <a:ext cx="987300" cy="13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8" name="Google Shape;198;p3"/>
          <p:cNvCxnSpPr>
            <a:stCxn id="183" idx="5"/>
          </p:cNvCxnSpPr>
          <p:nvPr/>
        </p:nvCxnSpPr>
        <p:spPr>
          <a:xfrm>
            <a:off x="4737616" y="4318030"/>
            <a:ext cx="745200" cy="526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9" name="Google Shape;199;p3"/>
          <p:cNvCxnSpPr>
            <a:stCxn id="186" idx="3"/>
          </p:cNvCxnSpPr>
          <p:nvPr/>
        </p:nvCxnSpPr>
        <p:spPr>
          <a:xfrm flipH="1">
            <a:off x="6792135" y="4318030"/>
            <a:ext cx="669000" cy="6024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00" name="Google Shape;200;p3"/>
          <p:cNvGrpSpPr/>
          <p:nvPr/>
        </p:nvGrpSpPr>
        <p:grpSpPr>
          <a:xfrm>
            <a:off x="5231722" y="4581481"/>
            <a:ext cx="2258930" cy="1697597"/>
            <a:chOff x="5328029" y="4574338"/>
            <a:chExt cx="1958195" cy="1471592"/>
          </a:xfrm>
        </p:grpSpPr>
        <p:sp>
          <p:nvSpPr>
            <p:cNvPr id="201" name="Google Shape;201;p3"/>
            <p:cNvSpPr/>
            <p:nvPr/>
          </p:nvSpPr>
          <p:spPr>
            <a:xfrm>
              <a:off x="5763867" y="4823689"/>
              <a:ext cx="376550" cy="570653"/>
            </a:xfrm>
            <a:custGeom>
              <a:rect b="b" l="l" r="r" t="t"/>
              <a:pathLst>
                <a:path extrusionOk="0" h="1110244" w="732602">
                  <a:moveTo>
                    <a:pt x="732044" y="364363"/>
                  </a:moveTo>
                  <a:cubicBezTo>
                    <a:pt x="718709" y="351981"/>
                    <a:pt x="725377" y="143383"/>
                    <a:pt x="725377" y="53848"/>
                  </a:cubicBezTo>
                  <a:cubicBezTo>
                    <a:pt x="725377" y="-6159"/>
                    <a:pt x="724424" y="-6159"/>
                    <a:pt x="664416" y="7176"/>
                  </a:cubicBezTo>
                  <a:cubicBezTo>
                    <a:pt x="573929" y="26226"/>
                    <a:pt x="117681" y="219583"/>
                    <a:pt x="81486" y="220536"/>
                  </a:cubicBezTo>
                  <a:cubicBezTo>
                    <a:pt x="42434" y="221488"/>
                    <a:pt x="18621" y="241491"/>
                    <a:pt x="8144" y="278638"/>
                  </a:cubicBezTo>
                  <a:cubicBezTo>
                    <a:pt x="-12811" y="350076"/>
                    <a:pt x="5286" y="387223"/>
                    <a:pt x="78629" y="410083"/>
                  </a:cubicBezTo>
                  <a:cubicBezTo>
                    <a:pt x="81486" y="588201"/>
                    <a:pt x="78629" y="767271"/>
                    <a:pt x="80534" y="944436"/>
                  </a:cubicBezTo>
                  <a:cubicBezTo>
                    <a:pt x="80534" y="961581"/>
                    <a:pt x="74819" y="999681"/>
                    <a:pt x="86249" y="1015873"/>
                  </a:cubicBezTo>
                  <a:cubicBezTo>
                    <a:pt x="103394" y="1061593"/>
                    <a:pt x="138636" y="1080643"/>
                    <a:pt x="182452" y="1098741"/>
                  </a:cubicBezTo>
                  <a:cubicBezTo>
                    <a:pt x="228171" y="1116838"/>
                    <a:pt x="274844" y="1112076"/>
                    <a:pt x="322469" y="1094931"/>
                  </a:cubicBezTo>
                  <a:cubicBezTo>
                    <a:pt x="322469" y="1094931"/>
                    <a:pt x="322469" y="1093978"/>
                    <a:pt x="321516" y="1092073"/>
                  </a:cubicBezTo>
                  <a:cubicBezTo>
                    <a:pt x="322469" y="1092073"/>
                    <a:pt x="322469" y="1092073"/>
                    <a:pt x="323421" y="1092073"/>
                  </a:cubicBezTo>
                  <a:cubicBezTo>
                    <a:pt x="412004" y="1069213"/>
                    <a:pt x="452009" y="1020636"/>
                    <a:pt x="459629" y="926338"/>
                  </a:cubicBezTo>
                  <a:cubicBezTo>
                    <a:pt x="458677" y="875856"/>
                    <a:pt x="462486" y="825373"/>
                    <a:pt x="456771" y="775843"/>
                  </a:cubicBezTo>
                  <a:cubicBezTo>
                    <a:pt x="452009" y="731076"/>
                    <a:pt x="472011" y="716788"/>
                    <a:pt x="511064" y="709168"/>
                  </a:cubicBezTo>
                  <a:cubicBezTo>
                    <a:pt x="605361" y="691071"/>
                    <a:pt x="672989" y="634873"/>
                    <a:pt x="709184" y="546291"/>
                  </a:cubicBezTo>
                  <a:cubicBezTo>
                    <a:pt x="732044" y="489141"/>
                    <a:pt x="733949" y="426276"/>
                    <a:pt x="732044" y="364363"/>
                  </a:cubicBezTo>
                  <a:close/>
                </a:path>
              </a:pathLst>
            </a:custGeom>
            <a:solidFill>
              <a:srgbClr val="F9D6B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5328029" y="5298839"/>
              <a:ext cx="1027605" cy="733873"/>
            </a:xfrm>
            <a:custGeom>
              <a:rect b="b" l="l" r="r" t="t"/>
              <a:pathLst>
                <a:path extrusionOk="0" h="733873" w="1027605">
                  <a:moveTo>
                    <a:pt x="284829" y="356411"/>
                  </a:moveTo>
                  <a:cubicBezTo>
                    <a:pt x="276995" y="374035"/>
                    <a:pt x="221673" y="523845"/>
                    <a:pt x="202580" y="570355"/>
                  </a:cubicBezTo>
                  <a:cubicBezTo>
                    <a:pt x="196215" y="586511"/>
                    <a:pt x="200132" y="589448"/>
                    <a:pt x="216288" y="591896"/>
                  </a:cubicBezTo>
                  <a:cubicBezTo>
                    <a:pt x="246642" y="595813"/>
                    <a:pt x="265246" y="601198"/>
                    <a:pt x="288745" y="599730"/>
                  </a:cubicBezTo>
                  <a:cubicBezTo>
                    <a:pt x="311266" y="598261"/>
                    <a:pt x="316161" y="598261"/>
                    <a:pt x="312734" y="575740"/>
                  </a:cubicBezTo>
                  <a:cubicBezTo>
                    <a:pt x="304901" y="515523"/>
                    <a:pt x="287766" y="372567"/>
                    <a:pt x="284829" y="356411"/>
                  </a:cubicBezTo>
                  <a:close/>
                  <a:moveTo>
                    <a:pt x="449815" y="0"/>
                  </a:moveTo>
                  <a:cubicBezTo>
                    <a:pt x="456180" y="3917"/>
                    <a:pt x="460096" y="8323"/>
                    <a:pt x="477231" y="37208"/>
                  </a:cubicBezTo>
                  <a:cubicBezTo>
                    <a:pt x="504158" y="88614"/>
                    <a:pt x="557032" y="94978"/>
                    <a:pt x="599136" y="87145"/>
                  </a:cubicBezTo>
                  <a:cubicBezTo>
                    <a:pt x="630958" y="78332"/>
                    <a:pt x="656416" y="66093"/>
                    <a:pt x="665228" y="33291"/>
                  </a:cubicBezTo>
                  <a:cubicBezTo>
                    <a:pt x="667186" y="26437"/>
                    <a:pt x="671103" y="12729"/>
                    <a:pt x="672572" y="1469"/>
                  </a:cubicBezTo>
                  <a:cubicBezTo>
                    <a:pt x="700967" y="1959"/>
                    <a:pt x="729363" y="979"/>
                    <a:pt x="757758" y="2448"/>
                  </a:cubicBezTo>
                  <a:cubicBezTo>
                    <a:pt x="835111" y="7344"/>
                    <a:pt x="894839" y="46999"/>
                    <a:pt x="942328" y="106238"/>
                  </a:cubicBezTo>
                  <a:cubicBezTo>
                    <a:pt x="971702" y="142956"/>
                    <a:pt x="999118" y="181143"/>
                    <a:pt x="1027514" y="218351"/>
                  </a:cubicBezTo>
                  <a:cubicBezTo>
                    <a:pt x="1029472" y="227163"/>
                    <a:pt x="999608" y="413201"/>
                    <a:pt x="977578" y="462159"/>
                  </a:cubicBezTo>
                  <a:cubicBezTo>
                    <a:pt x="947713" y="424462"/>
                    <a:pt x="917849" y="387743"/>
                    <a:pt x="886027" y="347108"/>
                  </a:cubicBezTo>
                  <a:cubicBezTo>
                    <a:pt x="866933" y="450654"/>
                    <a:pt x="853225" y="545876"/>
                    <a:pt x="845637" y="638039"/>
                  </a:cubicBezTo>
                  <a:lnTo>
                    <a:pt x="840936" y="733873"/>
                  </a:lnTo>
                  <a:lnTo>
                    <a:pt x="50122" y="733873"/>
                  </a:lnTo>
                  <a:lnTo>
                    <a:pt x="25537" y="716799"/>
                  </a:lnTo>
                  <a:cubicBezTo>
                    <a:pt x="13237" y="702540"/>
                    <a:pt x="7974" y="682223"/>
                    <a:pt x="875" y="652603"/>
                  </a:cubicBezTo>
                  <a:cubicBezTo>
                    <a:pt x="-6959" y="606094"/>
                    <a:pt x="40041" y="449430"/>
                    <a:pt x="53259" y="415160"/>
                  </a:cubicBezTo>
                  <a:cubicBezTo>
                    <a:pt x="82634" y="339276"/>
                    <a:pt x="113967" y="263881"/>
                    <a:pt x="135508" y="185549"/>
                  </a:cubicBezTo>
                  <a:cubicBezTo>
                    <a:pt x="154112" y="117498"/>
                    <a:pt x="184955" y="65114"/>
                    <a:pt x="248600" y="27906"/>
                  </a:cubicBezTo>
                  <a:cubicBezTo>
                    <a:pt x="278464" y="10771"/>
                    <a:pt x="428274" y="1469"/>
                    <a:pt x="449815" y="0"/>
                  </a:cubicBezTo>
                  <a:close/>
                </a:path>
              </a:pathLst>
            </a:custGeom>
            <a:solidFill>
              <a:srgbClr val="305EB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5960338" y="5374723"/>
              <a:ext cx="1325886" cy="671207"/>
            </a:xfrm>
            <a:custGeom>
              <a:rect b="b" l="l" r="r" t="t"/>
              <a:pathLst>
                <a:path extrusionOk="0" h="1305877" w="2579597">
                  <a:moveTo>
                    <a:pt x="2506255" y="0"/>
                  </a:moveTo>
                  <a:lnTo>
                    <a:pt x="885100" y="0"/>
                  </a:lnTo>
                  <a:cubicBezTo>
                    <a:pt x="845095" y="0"/>
                    <a:pt x="811758" y="32385"/>
                    <a:pt x="811758" y="73342"/>
                  </a:cubicBezTo>
                  <a:lnTo>
                    <a:pt x="580300" y="1156335"/>
                  </a:lnTo>
                  <a:cubicBezTo>
                    <a:pt x="563155" y="1156335"/>
                    <a:pt x="550773" y="1156335"/>
                    <a:pt x="548868" y="1156335"/>
                  </a:cubicBezTo>
                  <a:cubicBezTo>
                    <a:pt x="500290" y="1155382"/>
                    <a:pt x="421233" y="1155382"/>
                    <a:pt x="351700" y="1156335"/>
                  </a:cubicBezTo>
                  <a:cubicBezTo>
                    <a:pt x="311695" y="1166813"/>
                    <a:pt x="270738" y="1164907"/>
                    <a:pt x="230733" y="1162050"/>
                  </a:cubicBezTo>
                  <a:cubicBezTo>
                    <a:pt x="145008" y="1155382"/>
                    <a:pt x="85000" y="1193482"/>
                    <a:pt x="24993" y="1250632"/>
                  </a:cubicBezTo>
                  <a:cubicBezTo>
                    <a:pt x="11658" y="1263968"/>
                    <a:pt x="-4535" y="1271588"/>
                    <a:pt x="1180" y="1289685"/>
                  </a:cubicBezTo>
                  <a:cubicBezTo>
                    <a:pt x="4990" y="1302068"/>
                    <a:pt x="13563" y="1304925"/>
                    <a:pt x="30708" y="1304925"/>
                  </a:cubicBezTo>
                  <a:cubicBezTo>
                    <a:pt x="212635" y="1305878"/>
                    <a:pt x="448855" y="1305878"/>
                    <a:pt x="628878" y="1304925"/>
                  </a:cubicBezTo>
                  <a:cubicBezTo>
                    <a:pt x="631735" y="1304925"/>
                    <a:pt x="635545" y="1305878"/>
                    <a:pt x="638403" y="1305878"/>
                  </a:cubicBezTo>
                  <a:lnTo>
                    <a:pt x="2277655" y="1305878"/>
                  </a:lnTo>
                  <a:cubicBezTo>
                    <a:pt x="2317660" y="1305878"/>
                    <a:pt x="2350998" y="1273493"/>
                    <a:pt x="2350998" y="1232535"/>
                  </a:cubicBezTo>
                  <a:lnTo>
                    <a:pt x="2579598" y="74295"/>
                  </a:lnTo>
                  <a:cubicBezTo>
                    <a:pt x="2578646" y="32385"/>
                    <a:pt x="2546260" y="0"/>
                    <a:pt x="2506255" y="0"/>
                  </a:cubicBezTo>
                  <a:close/>
                </a:path>
              </a:pathLst>
            </a:custGeom>
            <a:solidFill>
              <a:srgbClr val="47455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5823374" y="5911014"/>
              <a:ext cx="324098" cy="131564"/>
            </a:xfrm>
            <a:custGeom>
              <a:rect b="b" l="l" r="r" t="t"/>
              <a:pathLst>
                <a:path extrusionOk="0" h="255965" w="630554">
                  <a:moveTo>
                    <a:pt x="0" y="254866"/>
                  </a:moveTo>
                  <a:cubicBezTo>
                    <a:pt x="0" y="252009"/>
                    <a:pt x="952" y="198669"/>
                    <a:pt x="952" y="195811"/>
                  </a:cubicBezTo>
                  <a:cubicBezTo>
                    <a:pt x="26670" y="40553"/>
                    <a:pt x="27622" y="43411"/>
                    <a:pt x="180022" y="9121"/>
                  </a:cubicBezTo>
                  <a:cubicBezTo>
                    <a:pt x="273367" y="-12786"/>
                    <a:pt x="363855" y="10074"/>
                    <a:pt x="455295" y="22456"/>
                  </a:cubicBezTo>
                  <a:cubicBezTo>
                    <a:pt x="493395" y="27219"/>
                    <a:pt x="532447" y="31028"/>
                    <a:pt x="568642" y="46269"/>
                  </a:cubicBezTo>
                  <a:cubicBezTo>
                    <a:pt x="601027" y="59603"/>
                    <a:pt x="623888" y="80559"/>
                    <a:pt x="630555" y="115801"/>
                  </a:cubicBezTo>
                  <a:cubicBezTo>
                    <a:pt x="627697" y="140566"/>
                    <a:pt x="608647" y="135803"/>
                    <a:pt x="593407" y="135803"/>
                  </a:cubicBezTo>
                  <a:cubicBezTo>
                    <a:pt x="549592" y="136756"/>
                    <a:pt x="505777" y="139614"/>
                    <a:pt x="461010" y="135803"/>
                  </a:cubicBezTo>
                  <a:cubicBezTo>
                    <a:pt x="406717" y="131041"/>
                    <a:pt x="366713" y="151044"/>
                    <a:pt x="331470" y="189144"/>
                  </a:cubicBezTo>
                  <a:cubicBezTo>
                    <a:pt x="324802" y="196764"/>
                    <a:pt x="302895" y="222481"/>
                    <a:pt x="294322" y="254866"/>
                  </a:cubicBezTo>
                  <a:cubicBezTo>
                    <a:pt x="207645" y="256771"/>
                    <a:pt x="48577" y="255819"/>
                    <a:pt x="0" y="254866"/>
                  </a:cubicBezTo>
                  <a:close/>
                </a:path>
              </a:pathLst>
            </a:custGeom>
            <a:solidFill>
              <a:srgbClr val="F9D6B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722698" y="5661115"/>
              <a:ext cx="102841" cy="122402"/>
            </a:xfrm>
            <a:custGeom>
              <a:rect b="b" l="l" r="r" t="t"/>
              <a:pathLst>
                <a:path extrusionOk="0" h="238141" w="200085">
                  <a:moveTo>
                    <a:pt x="200073" y="99076"/>
                  </a:moveTo>
                  <a:cubicBezTo>
                    <a:pt x="201025" y="171466"/>
                    <a:pt x="145781" y="238141"/>
                    <a:pt x="85773" y="238141"/>
                  </a:cubicBezTo>
                  <a:cubicBezTo>
                    <a:pt x="37195" y="238141"/>
                    <a:pt x="2906" y="198136"/>
                    <a:pt x="48" y="140986"/>
                  </a:cubicBezTo>
                  <a:cubicBezTo>
                    <a:pt x="-1857" y="70501"/>
                    <a:pt x="53388" y="969"/>
                    <a:pt x="112443" y="16"/>
                  </a:cubicBezTo>
                  <a:cubicBezTo>
                    <a:pt x="163878" y="-936"/>
                    <a:pt x="200073" y="40021"/>
                    <a:pt x="200073" y="99076"/>
                  </a:cubicBezTo>
                  <a:lnTo>
                    <a:pt x="200073" y="99076"/>
                  </a:lnTo>
                  <a:close/>
                </a:path>
              </a:pathLst>
            </a:custGeom>
            <a:solidFill>
              <a:srgbClr val="E8EC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5763377" y="4932146"/>
              <a:ext cx="165255" cy="457790"/>
            </a:xfrm>
            <a:custGeom>
              <a:rect b="b" l="l" r="r" t="t"/>
              <a:pathLst>
                <a:path extrusionOk="0" h="890661" w="321516">
                  <a:moveTo>
                    <a:pt x="78629" y="190500"/>
                  </a:moveTo>
                  <a:cubicBezTo>
                    <a:pt x="5286" y="167640"/>
                    <a:pt x="-12811" y="130493"/>
                    <a:pt x="8144" y="59055"/>
                  </a:cubicBezTo>
                  <a:cubicBezTo>
                    <a:pt x="19574" y="20955"/>
                    <a:pt x="43386" y="1905"/>
                    <a:pt x="81486" y="952"/>
                  </a:cubicBezTo>
                  <a:cubicBezTo>
                    <a:pt x="118634" y="0"/>
                    <a:pt x="155781" y="0"/>
                    <a:pt x="192929" y="0"/>
                  </a:cubicBezTo>
                  <a:cubicBezTo>
                    <a:pt x="239602" y="23813"/>
                    <a:pt x="314849" y="872490"/>
                    <a:pt x="321517" y="875348"/>
                  </a:cubicBezTo>
                  <a:cubicBezTo>
                    <a:pt x="273892" y="892493"/>
                    <a:pt x="227219" y="897255"/>
                    <a:pt x="181499" y="879157"/>
                  </a:cubicBezTo>
                  <a:cubicBezTo>
                    <a:pt x="137684" y="862013"/>
                    <a:pt x="102442" y="842010"/>
                    <a:pt x="85296" y="796290"/>
                  </a:cubicBezTo>
                  <a:cubicBezTo>
                    <a:pt x="73867" y="780098"/>
                    <a:pt x="79581" y="741998"/>
                    <a:pt x="79581" y="724853"/>
                  </a:cubicBezTo>
                  <a:cubicBezTo>
                    <a:pt x="78629" y="546735"/>
                    <a:pt x="82439" y="368618"/>
                    <a:pt x="78629" y="190500"/>
                  </a:cubicBezTo>
                  <a:lnTo>
                    <a:pt x="78629" y="190500"/>
                  </a:lnTo>
                  <a:close/>
                </a:path>
              </a:pathLst>
            </a:custGeom>
            <a:solidFill>
              <a:srgbClr val="E2C2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5637510" y="4574338"/>
              <a:ext cx="556873" cy="910932"/>
            </a:xfrm>
            <a:custGeom>
              <a:rect b="b" l="l" r="r" t="t"/>
              <a:pathLst>
                <a:path extrusionOk="0" h="1772278" w="1083432">
                  <a:moveTo>
                    <a:pt x="1056935" y="321808"/>
                  </a:moveTo>
                  <a:cubicBezTo>
                    <a:pt x="1030264" y="220843"/>
                    <a:pt x="970257" y="139880"/>
                    <a:pt x="881674" y="81778"/>
                  </a:cubicBezTo>
                  <a:cubicBezTo>
                    <a:pt x="601639" y="-103007"/>
                    <a:pt x="174919" y="39868"/>
                    <a:pt x="38712" y="364670"/>
                  </a:cubicBezTo>
                  <a:cubicBezTo>
                    <a:pt x="27282" y="385625"/>
                    <a:pt x="11089" y="463730"/>
                    <a:pt x="11089" y="463730"/>
                  </a:cubicBezTo>
                  <a:lnTo>
                    <a:pt x="11089" y="463730"/>
                  </a:lnTo>
                  <a:cubicBezTo>
                    <a:pt x="9184" y="488495"/>
                    <a:pt x="6327" y="512308"/>
                    <a:pt x="6327" y="537073"/>
                  </a:cubicBezTo>
                  <a:cubicBezTo>
                    <a:pt x="5374" y="817108"/>
                    <a:pt x="5374" y="1097143"/>
                    <a:pt x="5374" y="1377178"/>
                  </a:cubicBezTo>
                  <a:cubicBezTo>
                    <a:pt x="5374" y="1396228"/>
                    <a:pt x="-6056" y="1496240"/>
                    <a:pt x="4422" y="1521958"/>
                  </a:cubicBezTo>
                  <a:cubicBezTo>
                    <a:pt x="55857" y="1641020"/>
                    <a:pt x="143487" y="1725793"/>
                    <a:pt x="267312" y="1766750"/>
                  </a:cubicBezTo>
                  <a:cubicBezTo>
                    <a:pt x="313032" y="1781990"/>
                    <a:pt x="330177" y="1765798"/>
                    <a:pt x="331129" y="1717220"/>
                  </a:cubicBezTo>
                  <a:cubicBezTo>
                    <a:pt x="332082" y="1657213"/>
                    <a:pt x="341607" y="1088570"/>
                    <a:pt x="334939" y="905690"/>
                  </a:cubicBezTo>
                  <a:cubicBezTo>
                    <a:pt x="331129" y="894260"/>
                    <a:pt x="321604" y="887593"/>
                    <a:pt x="313032" y="879973"/>
                  </a:cubicBezTo>
                  <a:cubicBezTo>
                    <a:pt x="265407" y="844730"/>
                    <a:pt x="257787" y="823775"/>
                    <a:pt x="272074" y="779008"/>
                  </a:cubicBezTo>
                  <a:cubicBezTo>
                    <a:pt x="286362" y="732335"/>
                    <a:pt x="321604" y="724715"/>
                    <a:pt x="363514" y="724715"/>
                  </a:cubicBezTo>
                  <a:cubicBezTo>
                    <a:pt x="390185" y="723763"/>
                    <a:pt x="406377" y="728525"/>
                    <a:pt x="425427" y="720905"/>
                  </a:cubicBezTo>
                  <a:cubicBezTo>
                    <a:pt x="463527" y="705665"/>
                    <a:pt x="584494" y="683758"/>
                    <a:pt x="674982" y="627560"/>
                  </a:cubicBezTo>
                  <a:cubicBezTo>
                    <a:pt x="744514" y="584698"/>
                    <a:pt x="812142" y="540883"/>
                    <a:pt x="892152" y="520880"/>
                  </a:cubicBezTo>
                  <a:cubicBezTo>
                    <a:pt x="945492" y="507545"/>
                    <a:pt x="952160" y="512308"/>
                    <a:pt x="952160" y="566600"/>
                  </a:cubicBezTo>
                  <a:cubicBezTo>
                    <a:pt x="953112" y="644705"/>
                    <a:pt x="971210" y="715190"/>
                    <a:pt x="974067" y="793295"/>
                  </a:cubicBezTo>
                  <a:cubicBezTo>
                    <a:pt x="975019" y="813298"/>
                    <a:pt x="978829" y="831395"/>
                    <a:pt x="979782" y="854255"/>
                  </a:cubicBezTo>
                  <a:cubicBezTo>
                    <a:pt x="980735" y="900928"/>
                    <a:pt x="1033122" y="780913"/>
                    <a:pt x="1048362" y="737098"/>
                  </a:cubicBezTo>
                  <a:cubicBezTo>
                    <a:pt x="1094082" y="598985"/>
                    <a:pt x="1093129" y="459920"/>
                    <a:pt x="1056935" y="321808"/>
                  </a:cubicBezTo>
                  <a:lnTo>
                    <a:pt x="1056935" y="321808"/>
                  </a:lnTo>
                  <a:close/>
                </a:path>
              </a:pathLst>
            </a:custGeom>
            <a:solidFill>
              <a:srgbClr val="41497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p3"/>
          <p:cNvSpPr/>
          <p:nvPr/>
        </p:nvSpPr>
        <p:spPr>
          <a:xfrm rot="9900000">
            <a:off x="7645325" y="3772884"/>
            <a:ext cx="434013" cy="368609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"/>
          <p:cNvSpPr/>
          <p:nvPr/>
        </p:nvSpPr>
        <p:spPr>
          <a:xfrm>
            <a:off x="5866546" y="3111454"/>
            <a:ext cx="458907" cy="462739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¿Qué es una tabla derivada?</a:t>
            </a:r>
            <a:endParaRPr/>
          </a:p>
        </p:txBody>
      </p:sp>
      <p:sp>
        <p:nvSpPr>
          <p:cNvPr id="215" name="Google Shape;215;p4"/>
          <p:cNvSpPr/>
          <p:nvPr/>
        </p:nvSpPr>
        <p:spPr>
          <a:xfrm>
            <a:off x="3785201" y="1826614"/>
            <a:ext cx="4609776" cy="4222957"/>
          </a:xfrm>
          <a:custGeom>
            <a:rect b="b" l="l" r="r" t="t"/>
            <a:pathLst>
              <a:path extrusionOk="0" h="4346537" w="474467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cap="flat" cmpd="sng" w="476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"/>
          <p:cNvSpPr txBox="1"/>
          <p:nvPr/>
        </p:nvSpPr>
        <p:spPr>
          <a:xfrm>
            <a:off x="8916670" y="2065020"/>
            <a:ext cx="253111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Cuando la consulta termina, la tabla derivada desaparece.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"/>
          <p:cNvSpPr txBox="1"/>
          <p:nvPr/>
        </p:nvSpPr>
        <p:spPr>
          <a:xfrm>
            <a:off x="3372485" y="1651000"/>
            <a:ext cx="3121025" cy="1599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Permite usar los resultados intermedios para hacer operaciones adicionales (como filtros, joins, agrupamientos, entre otros.).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"/>
          <p:cNvSpPr txBox="1"/>
          <p:nvPr/>
        </p:nvSpPr>
        <p:spPr>
          <a:xfrm>
            <a:off x="655955" y="3540125"/>
            <a:ext cx="2611120" cy="953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Es útil para dividir consultas complejas en pasos más manejables.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"/>
          <p:cNvSpPr txBox="1"/>
          <p:nvPr/>
        </p:nvSpPr>
        <p:spPr>
          <a:xfrm>
            <a:off x="7719060" y="5300345"/>
            <a:ext cx="305562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No queda guardada ni ocupan espacio a largo plazo.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"/>
          <p:cNvSpPr/>
          <p:nvPr/>
        </p:nvSpPr>
        <p:spPr>
          <a:xfrm rot="-3600000">
            <a:off x="5544380" y="2963398"/>
            <a:ext cx="1458703" cy="1458703"/>
          </a:xfrm>
          <a:prstGeom prst="arc">
            <a:avLst>
              <a:gd fmla="val 16137445" name="adj1"/>
              <a:gd fmla="val 74939" name="adj2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oval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"/>
          <p:cNvSpPr/>
          <p:nvPr/>
        </p:nvSpPr>
        <p:spPr>
          <a:xfrm flipH="1" rot="8100000">
            <a:off x="7475633" y="1791482"/>
            <a:ext cx="1272465" cy="1272465"/>
          </a:xfrm>
          <a:prstGeom prst="arc">
            <a:avLst>
              <a:gd fmla="val 16137445" name="adj1"/>
              <a:gd fmla="val 74939" name="adj2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oval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"/>
          <p:cNvSpPr/>
          <p:nvPr/>
        </p:nvSpPr>
        <p:spPr>
          <a:xfrm flipH="1" rot="-2700000">
            <a:off x="3456838" y="3257066"/>
            <a:ext cx="1272465" cy="1272465"/>
          </a:xfrm>
          <a:prstGeom prst="arc">
            <a:avLst>
              <a:gd fmla="val 16137445" name="adj1"/>
              <a:gd fmla="val 74939" name="adj2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med" w="med" type="oval"/>
            <a:tailEnd len="med" w="med" type="oval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"/>
          <p:cNvSpPr/>
          <p:nvPr/>
        </p:nvSpPr>
        <p:spPr>
          <a:xfrm>
            <a:off x="6090089" y="3582726"/>
            <a:ext cx="596412" cy="710732"/>
          </a:xfrm>
          <a:custGeom>
            <a:rect b="b" l="l" r="r" t="t"/>
            <a:pathLst>
              <a:path extrusionOk="0" h="3947283" w="3312367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"/>
          <p:cNvSpPr/>
          <p:nvPr/>
        </p:nvSpPr>
        <p:spPr>
          <a:xfrm>
            <a:off x="7607284" y="2195401"/>
            <a:ext cx="437473" cy="437424"/>
          </a:xfrm>
          <a:custGeom>
            <a:rect b="b" l="l" r="r" t="t"/>
            <a:pathLst>
              <a:path extrusionOk="0" h="3960000" w="396044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"/>
          <p:cNvSpPr/>
          <p:nvPr/>
        </p:nvSpPr>
        <p:spPr>
          <a:xfrm>
            <a:off x="4147312" y="3674562"/>
            <a:ext cx="383997" cy="437472"/>
          </a:xfrm>
          <a:custGeom>
            <a:rect b="b" l="l" r="r" t="t"/>
            <a:pathLst>
              <a:path extrusionOk="0" h="3938119" w="3456727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4"/>
          <p:cNvSpPr/>
          <p:nvPr/>
        </p:nvSpPr>
        <p:spPr>
          <a:xfrm rot="2648398">
            <a:off x="6629637" y="5335368"/>
            <a:ext cx="206476" cy="528069"/>
          </a:xfrm>
          <a:custGeom>
            <a:rect b="b" l="l" r="r" t="t"/>
            <a:pathLst>
              <a:path extrusionOk="0" h="4764557" w="1862952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5"/>
          <p:cNvCxnSpPr>
            <a:stCxn id="232" idx="6"/>
            <a:endCxn id="233" idx="3"/>
          </p:cNvCxnSpPr>
          <p:nvPr/>
        </p:nvCxnSpPr>
        <p:spPr>
          <a:xfrm flipH="1" rot="10800000">
            <a:off x="2644831" y="2503261"/>
            <a:ext cx="1990800" cy="14394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234" name="Google Shape;234;p5"/>
          <p:cNvCxnSpPr>
            <a:stCxn id="232" idx="6"/>
            <a:endCxn id="235" idx="2"/>
          </p:cNvCxnSpPr>
          <p:nvPr/>
        </p:nvCxnSpPr>
        <p:spPr>
          <a:xfrm>
            <a:off x="2644831" y="3942661"/>
            <a:ext cx="3039000" cy="324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dot"/>
            <a:miter lim="800000"/>
            <a:headEnd len="sm" w="sm" type="none"/>
            <a:tailEnd len="med" w="med" type="triangle"/>
          </a:ln>
        </p:spPr>
      </p:cxnSp>
      <p:cxnSp>
        <p:nvCxnSpPr>
          <p:cNvPr id="236" name="Google Shape;236;p5"/>
          <p:cNvCxnSpPr>
            <a:stCxn id="232" idx="6"/>
            <a:endCxn id="237" idx="1"/>
          </p:cNvCxnSpPr>
          <p:nvPr/>
        </p:nvCxnSpPr>
        <p:spPr>
          <a:xfrm>
            <a:off x="2644831" y="3942661"/>
            <a:ext cx="1990800" cy="14262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dot"/>
            <a:miter lim="800000"/>
            <a:headEnd len="sm" w="sm" type="none"/>
            <a:tailEnd len="med" w="med" type="triangle"/>
          </a:ln>
        </p:spPr>
      </p:cxnSp>
      <p:sp>
        <p:nvSpPr>
          <p:cNvPr id="232" name="Google Shape;232;p5"/>
          <p:cNvSpPr/>
          <p:nvPr/>
        </p:nvSpPr>
        <p:spPr>
          <a:xfrm>
            <a:off x="1322641" y="3281566"/>
            <a:ext cx="1322190" cy="132219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"/>
          <p:cNvSpPr/>
          <p:nvPr/>
        </p:nvSpPr>
        <p:spPr>
          <a:xfrm>
            <a:off x="4507998" y="1760270"/>
            <a:ext cx="870564" cy="87056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4507998" y="5241405"/>
            <a:ext cx="870564" cy="87056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5"/>
          <p:cNvSpPr/>
          <p:nvPr/>
        </p:nvSpPr>
        <p:spPr>
          <a:xfrm>
            <a:off x="5683710" y="3539773"/>
            <a:ext cx="870564" cy="87056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"/>
          <p:cNvSpPr/>
          <p:nvPr/>
        </p:nvSpPr>
        <p:spPr>
          <a:xfrm rot="-5400000">
            <a:off x="1691278" y="3640525"/>
            <a:ext cx="603871" cy="604268"/>
          </a:xfrm>
          <a:custGeom>
            <a:rect b="b" l="l" r="r" t="t"/>
            <a:pathLst>
              <a:path extrusionOk="0" h="3187558" w="3185463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5"/>
          <p:cNvSpPr/>
          <p:nvPr/>
        </p:nvSpPr>
        <p:spPr>
          <a:xfrm>
            <a:off x="4760121" y="2070704"/>
            <a:ext cx="333042" cy="244221"/>
          </a:xfrm>
          <a:custGeom>
            <a:rect b="b" l="l" r="r" t="t"/>
            <a:pathLst>
              <a:path extrusionOk="0" h="2375905" w="3240001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5"/>
          <p:cNvSpPr/>
          <p:nvPr/>
        </p:nvSpPr>
        <p:spPr>
          <a:xfrm>
            <a:off x="5961237" y="3782392"/>
            <a:ext cx="345998" cy="351772"/>
          </a:xfrm>
          <a:custGeom>
            <a:rect b="b" l="l" r="r" t="t"/>
            <a:pathLst>
              <a:path extrusionOk="0" h="3060919" w="3186824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"/>
          <p:cNvSpPr/>
          <p:nvPr/>
        </p:nvSpPr>
        <p:spPr>
          <a:xfrm>
            <a:off x="4770082" y="5543648"/>
            <a:ext cx="346396" cy="266079"/>
          </a:xfrm>
          <a:custGeom>
            <a:rect b="b" l="l" r="r" t="t"/>
            <a:pathLst>
              <a:path extrusionOk="0" h="2447912" w="3186824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¿Qué es una tabla derivada?</a:t>
            </a:r>
            <a:endParaRPr/>
          </a:p>
        </p:txBody>
      </p:sp>
      <p:sp>
        <p:nvSpPr>
          <p:cNvPr id="243" name="Google Shape;243;p5"/>
          <p:cNvSpPr txBox="1"/>
          <p:nvPr/>
        </p:nvSpPr>
        <p:spPr>
          <a:xfrm>
            <a:off x="7125970" y="3640455"/>
            <a:ext cx="3611245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Cuando la consulta termina, la tabla derivada desaparece.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"/>
          <p:cNvSpPr txBox="1"/>
          <p:nvPr/>
        </p:nvSpPr>
        <p:spPr>
          <a:xfrm>
            <a:off x="6075045" y="5368925"/>
            <a:ext cx="3611245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Cuando la consulta termina, la tabla derivada desaparece.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"/>
          <p:cNvSpPr txBox="1"/>
          <p:nvPr/>
        </p:nvSpPr>
        <p:spPr>
          <a:xfrm>
            <a:off x="5683885" y="1591310"/>
            <a:ext cx="3611245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08000" spcFirstLastPara="1" rIns="1080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Cuando la consulta termina, la tabla derivada desaparece.</a:t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2725" y="2100580"/>
            <a:ext cx="8612505" cy="364109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6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¿Qué es una tabla derivada?</a:t>
            </a:r>
            <a:endParaRPr/>
          </a:p>
        </p:txBody>
      </p:sp>
      <p:sp>
        <p:nvSpPr>
          <p:cNvPr id="252" name="Google Shape;252;p6"/>
          <p:cNvSpPr/>
          <p:nvPr/>
        </p:nvSpPr>
        <p:spPr>
          <a:xfrm>
            <a:off x="2168525" y="3150870"/>
            <a:ext cx="6580505" cy="1958975"/>
          </a:xfrm>
          <a:prstGeom prst="flowChartAlternateProcess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"/>
          <p:cNvSpPr txBox="1"/>
          <p:nvPr/>
        </p:nvSpPr>
        <p:spPr>
          <a:xfrm>
            <a:off x="9150350" y="3836670"/>
            <a:ext cx="4064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Subconsulta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p6"/>
          <p:cNvCxnSpPr/>
          <p:nvPr/>
        </p:nvCxnSpPr>
        <p:spPr>
          <a:xfrm>
            <a:off x="6008370" y="4854575"/>
            <a:ext cx="3174365" cy="16510"/>
          </a:xfrm>
          <a:prstGeom prst="straightConnector1">
            <a:avLst/>
          </a:prstGeom>
          <a:noFill/>
          <a:ln cap="flat" cmpd="sng" w="57150">
            <a:solidFill>
              <a:srgbClr val="92D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55" name="Google Shape;255;p6"/>
          <p:cNvSpPr txBox="1"/>
          <p:nvPr/>
        </p:nvSpPr>
        <p:spPr>
          <a:xfrm>
            <a:off x="9182735" y="4678680"/>
            <a:ext cx="4064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Tabla derivada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644525" y="2291080"/>
            <a:ext cx="763905" cy="314071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6"/>
          <p:cNvSpPr txBox="1"/>
          <p:nvPr/>
        </p:nvSpPr>
        <p:spPr>
          <a:xfrm rot="-5400000">
            <a:off x="-1645920" y="3215640"/>
            <a:ext cx="4064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Consulta principal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215" y="1138555"/>
            <a:ext cx="6918960" cy="306641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7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¿Qué es una tabla derivada?</a:t>
            </a:r>
            <a:endParaRPr/>
          </a:p>
        </p:txBody>
      </p:sp>
      <p:sp>
        <p:nvSpPr>
          <p:cNvPr id="264" name="Google Shape;264;p7"/>
          <p:cNvSpPr/>
          <p:nvPr/>
        </p:nvSpPr>
        <p:spPr>
          <a:xfrm>
            <a:off x="929650" y="1946675"/>
            <a:ext cx="5166300" cy="1686000"/>
          </a:xfrm>
          <a:prstGeom prst="flowChartAlternateProcess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7"/>
          <p:cNvCxnSpPr/>
          <p:nvPr/>
        </p:nvCxnSpPr>
        <p:spPr>
          <a:xfrm>
            <a:off x="6236970" y="2861945"/>
            <a:ext cx="1597660" cy="909320"/>
          </a:xfrm>
          <a:prstGeom prst="straightConnector1">
            <a:avLst/>
          </a:prstGeom>
          <a:noFill/>
          <a:ln cap="flat" cmpd="sng" w="57150">
            <a:solidFill>
              <a:srgbClr val="92D050"/>
            </a:solidFill>
            <a:prstDash val="solid"/>
            <a:miter lim="800000"/>
            <a:headEnd len="sm" w="sm" type="none"/>
            <a:tailEnd len="med" w="med" type="stealth"/>
          </a:ln>
        </p:spPr>
      </p:cxnSp>
      <p:pic>
        <p:nvPicPr>
          <p:cNvPr id="266" name="Google Shape;26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3810" y="3771265"/>
            <a:ext cx="4273550" cy="27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"/>
          <p:cNvSpPr txBox="1"/>
          <p:nvPr>
            <p:ph idx="1" type="body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Consultar una tabla derivada</a:t>
            </a:r>
            <a:endParaRPr/>
          </a:p>
        </p:txBody>
      </p:sp>
      <p:cxnSp>
        <p:nvCxnSpPr>
          <p:cNvPr id="272" name="Google Shape;272;p8"/>
          <p:cNvCxnSpPr>
            <a:endCxn id="273" idx="2"/>
          </p:cNvCxnSpPr>
          <p:nvPr/>
        </p:nvCxnSpPr>
        <p:spPr>
          <a:xfrm>
            <a:off x="2367510" y="5876007"/>
            <a:ext cx="798300" cy="250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4" name="Google Shape;274;p8"/>
          <p:cNvCxnSpPr>
            <a:endCxn id="275" idx="2"/>
          </p:cNvCxnSpPr>
          <p:nvPr/>
        </p:nvCxnSpPr>
        <p:spPr>
          <a:xfrm flipH="1" rot="10800000">
            <a:off x="2282010" y="5013973"/>
            <a:ext cx="883800" cy="3537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5" name="Google Shape;275;p8"/>
          <p:cNvSpPr/>
          <p:nvPr/>
        </p:nvSpPr>
        <p:spPr>
          <a:xfrm>
            <a:off x="3165810" y="4660127"/>
            <a:ext cx="707692" cy="707692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8"/>
          <p:cNvSpPr/>
          <p:nvPr/>
        </p:nvSpPr>
        <p:spPr>
          <a:xfrm>
            <a:off x="3165810" y="5772361"/>
            <a:ext cx="707692" cy="707692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8"/>
          <p:cNvSpPr txBox="1"/>
          <p:nvPr/>
        </p:nvSpPr>
        <p:spPr>
          <a:xfrm>
            <a:off x="3951605" y="4884420"/>
            <a:ext cx="7891780" cy="706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Las tablas derivadas no tienen nombre permanente, se usan dentro de la misma consulta con un alias.</a:t>
            </a:r>
            <a:endParaRPr sz="2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8"/>
          <p:cNvSpPr/>
          <p:nvPr/>
        </p:nvSpPr>
        <p:spPr>
          <a:xfrm rot="9900000">
            <a:off x="3366390" y="4845809"/>
            <a:ext cx="396000" cy="336326"/>
          </a:xfrm>
          <a:custGeom>
            <a:rect b="b" l="l" r="r" t="t"/>
            <a:pathLst>
              <a:path extrusionOk="0" h="2472345" w="2911009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8"/>
          <p:cNvSpPr/>
          <p:nvPr/>
        </p:nvSpPr>
        <p:spPr>
          <a:xfrm>
            <a:off x="3331759" y="5936383"/>
            <a:ext cx="381905" cy="385094"/>
          </a:xfrm>
          <a:custGeom>
            <a:rect b="b" l="l" r="r" t="t"/>
            <a:pathLst>
              <a:path extrusionOk="0" h="1665940" w="1652142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8"/>
          <p:cNvSpPr txBox="1"/>
          <p:nvPr/>
        </p:nvSpPr>
        <p:spPr>
          <a:xfrm>
            <a:off x="4065270" y="5936615"/>
            <a:ext cx="7842250" cy="706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puedes consultarla fuera de esa query porque no existe después de que termina.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7915" y="1449070"/>
            <a:ext cx="9123045" cy="2985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"/>
          <p:cNvSpPr txBox="1"/>
          <p:nvPr>
            <p:ph idx="1" type="body"/>
          </p:nvPr>
        </p:nvSpPr>
        <p:spPr>
          <a:xfrm>
            <a:off x="323215" y="774700"/>
            <a:ext cx="11573510" cy="3177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Si quiero almacenar el resultado para usarlo después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None/>
            </a:pPr>
            <a:r>
              <a:rPr lang="en-US"/>
              <a:t>¿Qué opciones tengo?</a:t>
            </a:r>
            <a:endParaRPr/>
          </a:p>
        </p:txBody>
      </p:sp>
      <p:pic>
        <p:nvPicPr>
          <p:cNvPr id="286" name="Google Shape;2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2390" y="3952240"/>
            <a:ext cx="2272030" cy="269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ction Break Slide Master">
  <a:themeElements>
    <a:clrScheme name="ALLPPT-60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ALLPPT-616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2020-01-20T05:08:00Z</dcterms:created>
  <dc:creator>Allppt.com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2AA983DD6CE64DA7B0D2F747295E8C02_13</vt:lpwstr>
  </property>
  <property fmtid="{D5CDD505-2E9C-101B-9397-08002B2CF9AE}" pid="3" name="KSOProductBuildVer">
    <vt:lpwstr>2058-12.2.0.21546</vt:lpwstr>
  </property>
</Properties>
</file>