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DM Sans" pitchFamily="2" charset="0"/>
      <p:regular r:id="rId18"/>
    </p:embeddedFont>
    <p:embeddedFont>
      <p:font typeface="DM Sans Bold" panose="020B0604020202020204" charset="0"/>
      <p:regular r:id="rId19"/>
    </p:embeddedFont>
    <p:embeddedFont>
      <p:font typeface="Glacial Indifference Bold" panose="020B0604020202020204" charset="0"/>
      <p:regular r:id="rId20"/>
    </p:embeddedFont>
    <p:embeddedFont>
      <p:font typeface="Nunito Bold" panose="020B0604020202020204" charset="0"/>
      <p:regular r:id="rId21"/>
    </p:embeddedFont>
    <p:embeddedFont>
      <p:font typeface="Nunito Sans Bold" panose="020B0604020202020204" charset="0"/>
      <p:regular r:id="rId22"/>
    </p:embeddedFont>
    <p:embeddedFont>
      <p:font typeface="Open Sans Bold" panose="020B0604020202020204" charset="0"/>
      <p:regular r:id="rId23"/>
    </p:embeddedFont>
    <p:embeddedFont>
      <p:font typeface="Open Sans Light" panose="020B0306030504020204" pitchFamily="34" charset="0"/>
      <p:regular r:id="rId24"/>
    </p:embeddedFont>
    <p:embeddedFont>
      <p:font typeface="Oswald Bold" panose="020B0604020202020204" charset="0"/>
      <p:regular r:id="rId25"/>
    </p:embeddedFont>
    <p:embeddedFont>
      <p:font typeface="Roboto" panose="02000000000000000000" pitchFamily="2" charset="0"/>
      <p:regular r:id="rId26"/>
    </p:embeddedFont>
    <p:embeddedFont>
      <p:font typeface="Source Serif Pro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8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37492" y="1379805"/>
            <a:ext cx="15666589" cy="7569653"/>
          </a:xfrm>
          <a:prstGeom prst="rect">
            <a:avLst/>
          </a:prstGeom>
          <a:solidFill>
            <a:srgbClr val="2B3425"/>
          </a:solidFill>
        </p:spPr>
      </p:sp>
      <p:sp>
        <p:nvSpPr>
          <p:cNvPr id="3" name="TextBox 3"/>
          <p:cNvSpPr txBox="1"/>
          <p:nvPr/>
        </p:nvSpPr>
        <p:spPr>
          <a:xfrm>
            <a:off x="7842606" y="2051556"/>
            <a:ext cx="8846679" cy="3223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3"/>
              </a:lnSpc>
            </a:pPr>
            <a:r>
              <a:rPr lang="en-US" sz="5901" b="1" spc="413">
                <a:solidFill>
                  <a:srgbClr val="FFF9F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RecycLink: Smart Waste-to-Energy and E-Waste Recovery Hubs</a:t>
            </a:r>
          </a:p>
        </p:txBody>
      </p:sp>
      <p:sp>
        <p:nvSpPr>
          <p:cNvPr id="4" name="AutoShape 4"/>
          <p:cNvSpPr/>
          <p:nvPr/>
        </p:nvSpPr>
        <p:spPr>
          <a:xfrm>
            <a:off x="8075302" y="6578907"/>
            <a:ext cx="6854091" cy="0"/>
          </a:xfrm>
          <a:prstGeom prst="line">
            <a:avLst/>
          </a:prstGeom>
          <a:ln w="47625" cap="flat">
            <a:solidFill>
              <a:srgbClr val="FFF9F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2530765" y="2162143"/>
            <a:ext cx="5127516" cy="5778963"/>
          </a:xfrm>
          <a:custGeom>
            <a:avLst/>
            <a:gdLst/>
            <a:ahLst/>
            <a:cxnLst/>
            <a:rect l="l" t="t" r="r" b="b"/>
            <a:pathLst>
              <a:path w="5127516" h="5778963">
                <a:moveTo>
                  <a:pt x="0" y="0"/>
                </a:moveTo>
                <a:lnTo>
                  <a:pt x="5127516" y="0"/>
                </a:lnTo>
                <a:lnTo>
                  <a:pt x="5127516" y="5778963"/>
                </a:lnTo>
                <a:lnTo>
                  <a:pt x="0" y="57789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-577439" y="6949906"/>
            <a:ext cx="3872575" cy="38725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449799" y="-886456"/>
            <a:ext cx="3872575" cy="387257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070217" y="7227382"/>
            <a:ext cx="4611861" cy="461186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717835" y="7941106"/>
            <a:ext cx="1748282" cy="174828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23607" y="590683"/>
            <a:ext cx="1748282" cy="17482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98159" y="6075765"/>
            <a:ext cx="1748282" cy="17482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5997338" y="1881766"/>
            <a:ext cx="1748282" cy="174828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8075302" y="5760487"/>
            <a:ext cx="3711846" cy="56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 spc="230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 NatureNinjas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075302" y="6758816"/>
            <a:ext cx="9028778" cy="1065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86"/>
              </a:lnSpc>
            </a:pPr>
            <a:r>
              <a:rPr lang="en-US" sz="3061" spc="214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Jaidev M V</a:t>
            </a:r>
          </a:p>
          <a:p>
            <a:pPr algn="just">
              <a:lnSpc>
                <a:spcPts val="4286"/>
              </a:lnSpc>
            </a:pPr>
            <a:r>
              <a:rPr lang="en-US" sz="3061" spc="214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jaidev2006murali@gmail.com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10706" y="1028700"/>
            <a:ext cx="15666589" cy="8229600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id="3" name="Group 3"/>
          <p:cNvGrpSpPr/>
          <p:nvPr/>
        </p:nvGrpSpPr>
        <p:grpSpPr>
          <a:xfrm>
            <a:off x="-704225" y="6928775"/>
            <a:ext cx="3872575" cy="38725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323013" y="-907587"/>
            <a:ext cx="3872575" cy="38725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671364" y="7082715"/>
            <a:ext cx="4611861" cy="461186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122270" y="8384159"/>
            <a:ext cx="1748282" cy="17482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96821" y="569552"/>
            <a:ext cx="1748282" cy="174828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71373" y="6054634"/>
            <a:ext cx="1748282" cy="17482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870552" y="1860635"/>
            <a:ext cx="1748282" cy="17482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AutoShape 24"/>
          <p:cNvSpPr/>
          <p:nvPr/>
        </p:nvSpPr>
        <p:spPr>
          <a:xfrm>
            <a:off x="4614178" y="3257727"/>
            <a:ext cx="9905741" cy="0"/>
          </a:xfrm>
          <a:prstGeom prst="line">
            <a:avLst/>
          </a:prstGeom>
          <a:ln w="47625" cap="flat">
            <a:solidFill>
              <a:srgbClr val="414B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Freeform 25"/>
          <p:cNvSpPr/>
          <p:nvPr/>
        </p:nvSpPr>
        <p:spPr>
          <a:xfrm>
            <a:off x="15256640" y="5313634"/>
            <a:ext cx="2685383" cy="4429498"/>
          </a:xfrm>
          <a:custGeom>
            <a:avLst/>
            <a:gdLst/>
            <a:ahLst/>
            <a:cxnLst/>
            <a:rect l="l" t="t" r="r" b="b"/>
            <a:pathLst>
              <a:path w="2685383" h="4429498">
                <a:moveTo>
                  <a:pt x="0" y="0"/>
                </a:moveTo>
                <a:lnTo>
                  <a:pt x="2685384" y="0"/>
                </a:lnTo>
                <a:lnTo>
                  <a:pt x="2685384" y="4429499"/>
                </a:lnTo>
                <a:lnTo>
                  <a:pt x="0" y="4429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298686" y="1461114"/>
            <a:ext cx="3150973" cy="3007747"/>
          </a:xfrm>
          <a:custGeom>
            <a:avLst/>
            <a:gdLst/>
            <a:ahLst/>
            <a:cxnLst/>
            <a:rect l="l" t="t" r="r" b="b"/>
            <a:pathLst>
              <a:path w="3150973" h="3007747">
                <a:moveTo>
                  <a:pt x="0" y="0"/>
                </a:moveTo>
                <a:lnTo>
                  <a:pt x="3150973" y="0"/>
                </a:lnTo>
                <a:lnTo>
                  <a:pt x="3150973" y="3007747"/>
                </a:lnTo>
                <a:lnTo>
                  <a:pt x="0" y="30077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3186805" y="3492790"/>
            <a:ext cx="12051379" cy="5009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15"/>
              </a:lnSpc>
            </a:pPr>
            <a:r>
              <a:rPr lang="en-US" sz="3299" spc="230">
                <a:solidFill>
                  <a:srgbClr val="2B3425"/>
                </a:solidFill>
                <a:latin typeface="Roboto"/>
                <a:ea typeface="Roboto"/>
                <a:cs typeface="Roboto"/>
                <a:sym typeface="Roboto"/>
              </a:rPr>
              <a:t>✅Smart integration of IoT, AI, and clean energy.</a:t>
            </a:r>
          </a:p>
          <a:p>
            <a:pPr algn="just">
              <a:lnSpc>
                <a:spcPts val="5015"/>
              </a:lnSpc>
            </a:pPr>
            <a:r>
              <a:rPr lang="en-US" sz="3299" spc="230">
                <a:solidFill>
                  <a:srgbClr val="2B3425"/>
                </a:solidFill>
                <a:latin typeface="Roboto"/>
                <a:ea typeface="Roboto"/>
                <a:cs typeface="Roboto"/>
                <a:sym typeface="Roboto"/>
              </a:rPr>
              <a:t>✅Handles multiple waste streams in one system.</a:t>
            </a:r>
          </a:p>
          <a:p>
            <a:pPr algn="just">
              <a:lnSpc>
                <a:spcPts val="5015"/>
              </a:lnSpc>
            </a:pPr>
            <a:r>
              <a:rPr lang="en-US" sz="3299" spc="230">
                <a:solidFill>
                  <a:srgbClr val="2B3425"/>
                </a:solidFill>
                <a:latin typeface="Roboto"/>
                <a:ea typeface="Roboto"/>
                <a:cs typeface="Roboto"/>
                <a:sym typeface="Roboto"/>
              </a:rPr>
              <a:t>✅Generates clean energy locally from organic        waste.</a:t>
            </a:r>
          </a:p>
          <a:p>
            <a:pPr algn="just">
              <a:lnSpc>
                <a:spcPts val="5015"/>
              </a:lnSpc>
            </a:pPr>
            <a:r>
              <a:rPr lang="en-US" sz="3299" spc="230">
                <a:solidFill>
                  <a:srgbClr val="2B3425"/>
                </a:solidFill>
                <a:latin typeface="Roboto"/>
                <a:ea typeface="Roboto"/>
                <a:cs typeface="Roboto"/>
                <a:sym typeface="Roboto"/>
              </a:rPr>
              <a:t>✅Rewards community participation and tracks real impact.</a:t>
            </a:r>
          </a:p>
          <a:p>
            <a:pPr algn="just">
              <a:lnSpc>
                <a:spcPts val="5015"/>
              </a:lnSpc>
            </a:pPr>
            <a:r>
              <a:rPr lang="en-US" sz="3299" spc="230">
                <a:solidFill>
                  <a:srgbClr val="2B3425"/>
                </a:solidFill>
                <a:latin typeface="Roboto"/>
                <a:ea typeface="Roboto"/>
                <a:cs typeface="Roboto"/>
                <a:sym typeface="Roboto"/>
              </a:rPr>
              <a:t>✅ Modular, scalable, and replicable for any community.</a:t>
            </a:r>
          </a:p>
          <a:p>
            <a:pPr algn="just">
              <a:lnSpc>
                <a:spcPts val="5015"/>
              </a:lnSpc>
            </a:pPr>
            <a:endParaRPr lang="en-US" sz="3299" spc="230">
              <a:solidFill>
                <a:srgbClr val="2B34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031360" y="1672767"/>
            <a:ext cx="12225281" cy="331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b="1" spc="560">
                <a:solidFill>
                  <a:srgbClr val="2B3425"/>
                </a:solidFill>
                <a:latin typeface="Oswald Bold"/>
                <a:ea typeface="Oswald Bold"/>
                <a:cs typeface="Oswald Bold"/>
                <a:sym typeface="Oswald Bold"/>
              </a:rPr>
              <a:t>WHY WE STAND OUT</a:t>
            </a:r>
          </a:p>
          <a:p>
            <a:pPr algn="ctr">
              <a:lnSpc>
                <a:spcPts val="8640"/>
              </a:lnSpc>
            </a:pPr>
            <a:endParaRPr lang="en-US" sz="8000" b="1" spc="560">
              <a:solidFill>
                <a:srgbClr val="2B3425"/>
              </a:solidFill>
              <a:latin typeface="Oswald Bold"/>
              <a:ea typeface="Oswald Bold"/>
              <a:cs typeface="Oswald Bold"/>
              <a:sym typeface="Oswald Bold"/>
            </a:endParaRPr>
          </a:p>
          <a:p>
            <a:pPr algn="ctr">
              <a:lnSpc>
                <a:spcPts val="8640"/>
              </a:lnSpc>
            </a:pPr>
            <a:endParaRPr lang="en-US" sz="8000" b="1" spc="560">
              <a:solidFill>
                <a:srgbClr val="2B3425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" y="1028700"/>
            <a:ext cx="15666589" cy="8229600"/>
          </a:xfrm>
          <a:prstGeom prst="rect">
            <a:avLst/>
          </a:prstGeom>
          <a:solidFill>
            <a:srgbClr val="8CA87C"/>
          </a:solidFill>
        </p:spPr>
        <p:txBody>
          <a:bodyPr/>
          <a:lstStyle/>
          <a:p>
            <a:r>
              <a:rPr lang="en-IN" dirty="0"/>
              <a:t>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641501" y="6599801"/>
            <a:ext cx="3872575" cy="38725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17F5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884933" y="-1004120"/>
            <a:ext cx="3872575" cy="38725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233284" y="6986182"/>
            <a:ext cx="4611861" cy="461186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1050923">
            <a:off x="16306613" y="5015345"/>
            <a:ext cx="1748282" cy="17482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6A35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1516" y="4851519"/>
            <a:ext cx="1748282" cy="174828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432472" y="1764102"/>
            <a:ext cx="1748282" cy="17482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4176098" y="3161194"/>
            <a:ext cx="9905741" cy="0"/>
          </a:xfrm>
          <a:prstGeom prst="line">
            <a:avLst/>
          </a:prstGeom>
          <a:ln w="47625" cap="flat">
            <a:solidFill>
              <a:srgbClr val="414B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Freeform 22"/>
          <p:cNvSpPr/>
          <p:nvPr/>
        </p:nvSpPr>
        <p:spPr>
          <a:xfrm>
            <a:off x="14963921" y="5760969"/>
            <a:ext cx="2685383" cy="4429498"/>
          </a:xfrm>
          <a:custGeom>
            <a:avLst/>
            <a:gdLst/>
            <a:ahLst/>
            <a:cxnLst/>
            <a:rect l="l" t="t" r="r" b="b"/>
            <a:pathLst>
              <a:path w="2685383" h="4429498">
                <a:moveTo>
                  <a:pt x="0" y="0"/>
                </a:moveTo>
                <a:lnTo>
                  <a:pt x="2685384" y="0"/>
                </a:lnTo>
                <a:lnTo>
                  <a:pt x="2685384" y="4429498"/>
                </a:lnTo>
                <a:lnTo>
                  <a:pt x="0" y="4429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1051956">
            <a:off x="-1003917" y="71887"/>
            <a:ext cx="3150973" cy="3007747"/>
          </a:xfrm>
          <a:custGeom>
            <a:avLst/>
            <a:gdLst/>
            <a:ahLst/>
            <a:cxnLst/>
            <a:rect l="l" t="t" r="r" b="b"/>
            <a:pathLst>
              <a:path w="3150973" h="3007747">
                <a:moveTo>
                  <a:pt x="0" y="0"/>
                </a:moveTo>
                <a:lnTo>
                  <a:pt x="3150973" y="0"/>
                </a:lnTo>
                <a:lnTo>
                  <a:pt x="3150973" y="3007747"/>
                </a:lnTo>
                <a:lnTo>
                  <a:pt x="0" y="30077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898862" y="276095"/>
            <a:ext cx="13200793" cy="656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00"/>
              </a:lnSpc>
            </a:pPr>
            <a:r>
              <a:rPr lang="en-US" sz="4160" b="1" spc="291">
                <a:solidFill>
                  <a:srgbClr val="2B3425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Comparative Table: Why RecycLink is the Best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898862" y="9114142"/>
            <a:ext cx="12568206" cy="711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20"/>
              </a:lnSpc>
              <a:spcBef>
                <a:spcPct val="0"/>
              </a:spcBef>
            </a:pPr>
            <a:r>
              <a:rPr lang="en-US" sz="2014" b="1">
                <a:solidFill>
                  <a:srgbClr val="2B342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“RecycLink is the only solution that combines smart tech, energy generation, and community empowerment in one integrated system.”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E8D571F-D6B3-6BCC-2B3F-FCD537A5F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12157"/>
              </p:ext>
            </p:extLst>
          </p:nvPr>
        </p:nvGraphicFramePr>
        <p:xfrm>
          <a:off x="2663437" y="1541128"/>
          <a:ext cx="12101910" cy="7012424"/>
        </p:xfrm>
        <a:graphic>
          <a:graphicData uri="http://schemas.openxmlformats.org/drawingml/2006/table">
            <a:tbl>
              <a:tblPr/>
              <a:tblGrid>
                <a:gridCol w="1553750">
                  <a:extLst>
                    <a:ext uri="{9D8B030D-6E8A-4147-A177-3AD203B41FA5}">
                      <a16:colId xmlns:a16="http://schemas.microsoft.com/office/drawing/2014/main" val="4267850461"/>
                    </a:ext>
                  </a:extLst>
                </a:gridCol>
                <a:gridCol w="2109632">
                  <a:extLst>
                    <a:ext uri="{9D8B030D-6E8A-4147-A177-3AD203B41FA5}">
                      <a16:colId xmlns:a16="http://schemas.microsoft.com/office/drawing/2014/main" val="2265304478"/>
                    </a:ext>
                  </a:extLst>
                </a:gridCol>
                <a:gridCol w="2109632">
                  <a:extLst>
                    <a:ext uri="{9D8B030D-6E8A-4147-A177-3AD203B41FA5}">
                      <a16:colId xmlns:a16="http://schemas.microsoft.com/office/drawing/2014/main" val="1486801610"/>
                    </a:ext>
                  </a:extLst>
                </a:gridCol>
                <a:gridCol w="2109632">
                  <a:extLst>
                    <a:ext uri="{9D8B030D-6E8A-4147-A177-3AD203B41FA5}">
                      <a16:colId xmlns:a16="http://schemas.microsoft.com/office/drawing/2014/main" val="3833908934"/>
                    </a:ext>
                  </a:extLst>
                </a:gridCol>
                <a:gridCol w="2109632">
                  <a:extLst>
                    <a:ext uri="{9D8B030D-6E8A-4147-A177-3AD203B41FA5}">
                      <a16:colId xmlns:a16="http://schemas.microsoft.com/office/drawing/2014/main" val="3687657345"/>
                    </a:ext>
                  </a:extLst>
                </a:gridCol>
                <a:gridCol w="2109632">
                  <a:extLst>
                    <a:ext uri="{9D8B030D-6E8A-4147-A177-3AD203B41FA5}">
                      <a16:colId xmlns:a16="http://schemas.microsoft.com/office/drawing/2014/main" val="3617103644"/>
                    </a:ext>
                  </a:extLst>
                </a:gridCol>
              </a:tblGrid>
              <a:tr h="900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effectLst/>
                        </a:rPr>
                        <a:t>Aspect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Conventional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effectLst/>
                        </a:rPr>
                        <a:t>Smart Bin Only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AI Waste Segregation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Waste-to-Energy Only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RecycLink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271334"/>
                  </a:ext>
                </a:extLst>
              </a:tr>
              <a:tr h="900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effectLst/>
                        </a:rPr>
                        <a:t>Segregation Accuracy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effectLst/>
                        </a:rPr>
                        <a:t>Low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Medium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High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Low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High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912863"/>
                  </a:ext>
                </a:extLst>
              </a:tr>
              <a:tr h="9971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Handles Multiple Waste Streams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No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Sometimes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Yes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81997"/>
                  </a:ext>
                </a:extLst>
              </a:tr>
              <a:tr h="900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Generates Clean Energy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Yes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Yes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84935"/>
                  </a:ext>
                </a:extLst>
              </a:tr>
              <a:tr h="900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Converts Plastic Waste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Yes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616531"/>
                  </a:ext>
                </a:extLst>
              </a:tr>
              <a:tr h="900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Safe E-Waste Recovery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No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No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effectLst/>
                        </a:rPr>
                        <a:t>No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effectLst/>
                        </a:rPr>
                        <a:t>Yes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191907"/>
                  </a:ext>
                </a:extLst>
              </a:tr>
              <a:tr h="900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Community Engagement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No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Low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Low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effectLst/>
                        </a:rPr>
                        <a:t>Low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High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797899"/>
                  </a:ext>
                </a:extLst>
              </a:tr>
              <a:tr h="6002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Scalable &amp; Modular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Low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Medium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Medium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effectLst/>
                        </a:rPr>
                        <a:t>Medium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effectLst/>
                        </a:rPr>
                        <a:t>High</a:t>
                      </a:r>
                    </a:p>
                  </a:txBody>
                  <a:tcPr marL="60887" marR="60887" marT="30444" marB="30444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703670"/>
                  </a:ext>
                </a:extLst>
              </a:tr>
            </a:tbl>
          </a:graphicData>
        </a:graphic>
      </p:graphicFrame>
      <p:sp>
        <p:nvSpPr>
          <p:cNvPr id="29" name="Rectangle 1">
            <a:extLst>
              <a:ext uri="{FF2B5EF4-FFF2-40B4-BE49-F238E27FC236}">
                <a16:creationId xmlns:a16="http://schemas.microsoft.com/office/drawing/2014/main" id="{EBC977D5-C1A5-195B-5D42-7C1435391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95" y="150208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10706" y="1028700"/>
            <a:ext cx="15666589" cy="8229600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id="3" name="Group 3"/>
          <p:cNvGrpSpPr/>
          <p:nvPr/>
        </p:nvGrpSpPr>
        <p:grpSpPr>
          <a:xfrm>
            <a:off x="-704225" y="6928775"/>
            <a:ext cx="3872575" cy="38725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323013" y="-907587"/>
            <a:ext cx="3872575" cy="38725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671364" y="7082715"/>
            <a:ext cx="4611861" cy="461186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122270" y="8384159"/>
            <a:ext cx="1748282" cy="17482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96821" y="569552"/>
            <a:ext cx="1748282" cy="174828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71373" y="6054634"/>
            <a:ext cx="1748282" cy="17482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870552" y="1860635"/>
            <a:ext cx="1748282" cy="17482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3320691" y="3830494"/>
            <a:ext cx="11646618" cy="571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Diverts waste away from landfills, reducing pollution.</a:t>
            </a:r>
          </a:p>
          <a:p>
            <a:pPr marL="647700" lvl="1" indent="-323850" algn="just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Generates clean, local energy and compost for communities.</a:t>
            </a:r>
          </a:p>
          <a:p>
            <a:pPr marL="647700" lvl="1" indent="-323850" algn="just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Produces eco-bricks for affordable housing or infrastructure.</a:t>
            </a:r>
          </a:p>
          <a:p>
            <a:pPr marL="647700" lvl="1" indent="-323850" algn="just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Prevents hazardous e-waste from polluting land and water.</a:t>
            </a:r>
          </a:p>
          <a:p>
            <a:pPr marL="647700" lvl="1" indent="-323850" algn="just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Creates local green jobs and supports the circular economy.</a:t>
            </a:r>
          </a:p>
          <a:p>
            <a:pPr marL="647700" lvl="1" indent="-323850" algn="just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Empowers communities to achieve zero-waste, energy-positive living.</a:t>
            </a:r>
          </a:p>
          <a:p>
            <a:pPr algn="just">
              <a:lnSpc>
                <a:spcPts val="3750"/>
              </a:lnSpc>
            </a:pPr>
            <a:endParaRPr lang="en-US" sz="3000" spc="210">
              <a:solidFill>
                <a:srgbClr val="2B342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" name="AutoShape 25"/>
          <p:cNvSpPr/>
          <p:nvPr/>
        </p:nvSpPr>
        <p:spPr>
          <a:xfrm>
            <a:off x="3931188" y="3540090"/>
            <a:ext cx="9905741" cy="0"/>
          </a:xfrm>
          <a:prstGeom prst="line">
            <a:avLst/>
          </a:prstGeom>
          <a:ln w="47625" cap="flat">
            <a:solidFill>
              <a:srgbClr val="414B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TextBox 26"/>
          <p:cNvSpPr txBox="1"/>
          <p:nvPr/>
        </p:nvSpPr>
        <p:spPr>
          <a:xfrm>
            <a:off x="3168350" y="1308183"/>
            <a:ext cx="12225281" cy="2095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7500" b="1" spc="525">
                <a:solidFill>
                  <a:srgbClr val="2B3425"/>
                </a:solidFill>
                <a:latin typeface="Oswald Bold"/>
                <a:ea typeface="Oswald Bold"/>
                <a:cs typeface="Oswald Bold"/>
                <a:sym typeface="Oswald Bold"/>
              </a:rPr>
              <a:t>REAL IMPACT FOR PEOPLE &amp; PLANET</a:t>
            </a:r>
          </a:p>
        </p:txBody>
      </p:sp>
      <p:sp>
        <p:nvSpPr>
          <p:cNvPr id="27" name="Freeform 27"/>
          <p:cNvSpPr/>
          <p:nvPr/>
        </p:nvSpPr>
        <p:spPr>
          <a:xfrm>
            <a:off x="15256640" y="5479288"/>
            <a:ext cx="2685383" cy="4429498"/>
          </a:xfrm>
          <a:custGeom>
            <a:avLst/>
            <a:gdLst/>
            <a:ahLst/>
            <a:cxnLst/>
            <a:rect l="l" t="t" r="r" b="b"/>
            <a:pathLst>
              <a:path w="2685383" h="4429498">
                <a:moveTo>
                  <a:pt x="0" y="0"/>
                </a:moveTo>
                <a:lnTo>
                  <a:pt x="2685384" y="0"/>
                </a:lnTo>
                <a:lnTo>
                  <a:pt x="2685384" y="4429498"/>
                </a:lnTo>
                <a:lnTo>
                  <a:pt x="0" y="4429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298686" y="1585054"/>
            <a:ext cx="3150973" cy="3007747"/>
          </a:xfrm>
          <a:custGeom>
            <a:avLst/>
            <a:gdLst/>
            <a:ahLst/>
            <a:cxnLst/>
            <a:rect l="l" t="t" r="r" b="b"/>
            <a:pathLst>
              <a:path w="3150973" h="3007747">
                <a:moveTo>
                  <a:pt x="0" y="0"/>
                </a:moveTo>
                <a:lnTo>
                  <a:pt x="3150973" y="0"/>
                </a:lnTo>
                <a:lnTo>
                  <a:pt x="3150973" y="3007747"/>
                </a:lnTo>
                <a:lnTo>
                  <a:pt x="0" y="30077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10706" y="1028700"/>
            <a:ext cx="15666589" cy="8229600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id="3" name="Group 3"/>
          <p:cNvGrpSpPr/>
          <p:nvPr/>
        </p:nvGrpSpPr>
        <p:grpSpPr>
          <a:xfrm>
            <a:off x="-704225" y="6928775"/>
            <a:ext cx="3872575" cy="38725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323013" y="-907587"/>
            <a:ext cx="3872575" cy="38725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671364" y="7082715"/>
            <a:ext cx="4611861" cy="461186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122270" y="8384159"/>
            <a:ext cx="1748282" cy="17482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96821" y="569552"/>
            <a:ext cx="1748282" cy="174828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71373" y="6054634"/>
            <a:ext cx="1748282" cy="17482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870552" y="1860635"/>
            <a:ext cx="1748282" cy="17482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3646515" y="4776125"/>
            <a:ext cx="10994969" cy="428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Launch a pilot hub in one community or campus.</a:t>
            </a:r>
          </a:p>
          <a:p>
            <a:pPr marL="647700" lvl="1" indent="-323850" algn="just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Partner with local governments, NGOs, and waste pickers.</a:t>
            </a:r>
          </a:p>
          <a:p>
            <a:pPr marL="647700" lvl="1" indent="-323850" algn="just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Develop and release the community rewards app.</a:t>
            </a:r>
          </a:p>
          <a:p>
            <a:pPr marL="647700" lvl="1" indent="-323850" algn="just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Expand to more schools, neighborhoods, and industries.</a:t>
            </a:r>
          </a:p>
          <a:p>
            <a:pPr marL="647700" lvl="1" indent="-323850" algn="just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Build self-sustaining, zero-waste, energy-positive communities across regions.</a:t>
            </a:r>
          </a:p>
          <a:p>
            <a:pPr algn="just">
              <a:lnSpc>
                <a:spcPts val="3750"/>
              </a:lnSpc>
            </a:pPr>
            <a:endParaRPr lang="en-US" sz="3000" spc="210">
              <a:solidFill>
                <a:srgbClr val="2B342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" name="AutoShape 25"/>
          <p:cNvSpPr/>
          <p:nvPr/>
        </p:nvSpPr>
        <p:spPr>
          <a:xfrm>
            <a:off x="4259624" y="4568989"/>
            <a:ext cx="9905741" cy="0"/>
          </a:xfrm>
          <a:prstGeom prst="line">
            <a:avLst/>
          </a:prstGeom>
          <a:ln w="47625" cap="flat">
            <a:solidFill>
              <a:srgbClr val="414B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TextBox 26"/>
          <p:cNvSpPr txBox="1"/>
          <p:nvPr/>
        </p:nvSpPr>
        <p:spPr>
          <a:xfrm>
            <a:off x="3168350" y="2079277"/>
            <a:ext cx="12225281" cy="2095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7500" b="1" spc="525">
                <a:solidFill>
                  <a:srgbClr val="2B3425"/>
                </a:solidFill>
                <a:latin typeface="Oswald Bold"/>
                <a:ea typeface="Oswald Bold"/>
                <a:cs typeface="Oswald Bold"/>
                <a:sym typeface="Oswald Bold"/>
              </a:rPr>
              <a:t>SCALABILITY &amp; FUTURE VISION</a:t>
            </a:r>
          </a:p>
        </p:txBody>
      </p:sp>
      <p:sp>
        <p:nvSpPr>
          <p:cNvPr id="27" name="Freeform 27"/>
          <p:cNvSpPr/>
          <p:nvPr/>
        </p:nvSpPr>
        <p:spPr>
          <a:xfrm>
            <a:off x="15256640" y="5479288"/>
            <a:ext cx="2685383" cy="4429498"/>
          </a:xfrm>
          <a:custGeom>
            <a:avLst/>
            <a:gdLst/>
            <a:ahLst/>
            <a:cxnLst/>
            <a:rect l="l" t="t" r="r" b="b"/>
            <a:pathLst>
              <a:path w="2685383" h="4429498">
                <a:moveTo>
                  <a:pt x="0" y="0"/>
                </a:moveTo>
                <a:lnTo>
                  <a:pt x="2685384" y="0"/>
                </a:lnTo>
                <a:lnTo>
                  <a:pt x="2685384" y="4429498"/>
                </a:lnTo>
                <a:lnTo>
                  <a:pt x="0" y="4429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298686" y="1585054"/>
            <a:ext cx="3150973" cy="3007747"/>
          </a:xfrm>
          <a:custGeom>
            <a:avLst/>
            <a:gdLst/>
            <a:ahLst/>
            <a:cxnLst/>
            <a:rect l="l" t="t" r="r" b="b"/>
            <a:pathLst>
              <a:path w="3150973" h="3007747">
                <a:moveTo>
                  <a:pt x="0" y="0"/>
                </a:moveTo>
                <a:lnTo>
                  <a:pt x="3150973" y="0"/>
                </a:lnTo>
                <a:lnTo>
                  <a:pt x="3150973" y="3007747"/>
                </a:lnTo>
                <a:lnTo>
                  <a:pt x="0" y="30077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10706" y="1028700"/>
            <a:ext cx="15666589" cy="8229600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id="3" name="Group 3"/>
          <p:cNvGrpSpPr/>
          <p:nvPr/>
        </p:nvGrpSpPr>
        <p:grpSpPr>
          <a:xfrm>
            <a:off x="-704225" y="6928775"/>
            <a:ext cx="3872575" cy="38725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323013" y="-907587"/>
            <a:ext cx="3872575" cy="38725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671364" y="7082715"/>
            <a:ext cx="4611861" cy="461186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122270" y="8384159"/>
            <a:ext cx="1748282" cy="17482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96821" y="569552"/>
            <a:ext cx="1748282" cy="174828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71373" y="6054634"/>
            <a:ext cx="1748282" cy="17482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870552" y="1860635"/>
            <a:ext cx="1748282" cy="17482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6E2A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3676394" y="6269863"/>
            <a:ext cx="10994969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“With RecycLink, we transform waste into a valuable resource, engage communities, and protect Mother Nature for future generations.”</a:t>
            </a:r>
          </a:p>
        </p:txBody>
      </p:sp>
      <p:sp>
        <p:nvSpPr>
          <p:cNvPr id="25" name="AutoShape 25"/>
          <p:cNvSpPr/>
          <p:nvPr/>
        </p:nvSpPr>
        <p:spPr>
          <a:xfrm>
            <a:off x="4191130" y="5479288"/>
            <a:ext cx="9905741" cy="0"/>
          </a:xfrm>
          <a:prstGeom prst="line">
            <a:avLst/>
          </a:prstGeom>
          <a:ln w="47625" cap="flat">
            <a:solidFill>
              <a:srgbClr val="414B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TextBox 26"/>
          <p:cNvSpPr txBox="1"/>
          <p:nvPr/>
        </p:nvSpPr>
        <p:spPr>
          <a:xfrm>
            <a:off x="3031360" y="2503572"/>
            <a:ext cx="12225281" cy="2217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b="1" spc="560">
                <a:solidFill>
                  <a:srgbClr val="2B3425"/>
                </a:solidFill>
                <a:latin typeface="Oswald Bold"/>
                <a:ea typeface="Oswald Bold"/>
                <a:cs typeface="Oswald Bold"/>
                <a:sym typeface="Oswald Bold"/>
              </a:rPr>
              <a:t>LET’S INNOVATE FOR NATURE!</a:t>
            </a:r>
          </a:p>
        </p:txBody>
      </p:sp>
      <p:sp>
        <p:nvSpPr>
          <p:cNvPr id="27" name="Freeform 27"/>
          <p:cNvSpPr/>
          <p:nvPr/>
        </p:nvSpPr>
        <p:spPr>
          <a:xfrm>
            <a:off x="15256640" y="5479288"/>
            <a:ext cx="2685383" cy="4429498"/>
          </a:xfrm>
          <a:custGeom>
            <a:avLst/>
            <a:gdLst/>
            <a:ahLst/>
            <a:cxnLst/>
            <a:rect l="l" t="t" r="r" b="b"/>
            <a:pathLst>
              <a:path w="2685383" h="4429498">
                <a:moveTo>
                  <a:pt x="0" y="0"/>
                </a:moveTo>
                <a:lnTo>
                  <a:pt x="2685384" y="0"/>
                </a:lnTo>
                <a:lnTo>
                  <a:pt x="2685384" y="4429498"/>
                </a:lnTo>
                <a:lnTo>
                  <a:pt x="0" y="4429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298686" y="1585054"/>
            <a:ext cx="3150973" cy="3007747"/>
          </a:xfrm>
          <a:custGeom>
            <a:avLst/>
            <a:gdLst/>
            <a:ahLst/>
            <a:cxnLst/>
            <a:rect l="l" t="t" r="r" b="b"/>
            <a:pathLst>
              <a:path w="3150973" h="3007747">
                <a:moveTo>
                  <a:pt x="0" y="0"/>
                </a:moveTo>
                <a:lnTo>
                  <a:pt x="3150973" y="0"/>
                </a:lnTo>
                <a:lnTo>
                  <a:pt x="3150973" y="3007747"/>
                </a:lnTo>
                <a:lnTo>
                  <a:pt x="0" y="30077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710344" y="1028700"/>
            <a:ext cx="21801643" cy="8229600"/>
          </a:xfrm>
          <a:prstGeom prst="rect">
            <a:avLst/>
          </a:prstGeom>
          <a:solidFill>
            <a:srgbClr val="414B3B"/>
          </a:solidFill>
        </p:spPr>
      </p:sp>
      <p:grpSp>
        <p:nvGrpSpPr>
          <p:cNvPr id="3" name="Group 3"/>
          <p:cNvGrpSpPr/>
          <p:nvPr/>
        </p:nvGrpSpPr>
        <p:grpSpPr>
          <a:xfrm>
            <a:off x="-704225" y="6928775"/>
            <a:ext cx="3872575" cy="38725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323013" y="-907587"/>
            <a:ext cx="3872575" cy="38725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671364" y="7082715"/>
            <a:ext cx="4611861" cy="461186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103153" y="6795439"/>
            <a:ext cx="1748282" cy="17482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96821" y="430119"/>
            <a:ext cx="1748282" cy="174828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71373" y="6054634"/>
            <a:ext cx="1748282" cy="17482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870552" y="1860635"/>
            <a:ext cx="1748282" cy="17482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AutoShape 24"/>
          <p:cNvSpPr/>
          <p:nvPr/>
        </p:nvSpPr>
        <p:spPr>
          <a:xfrm>
            <a:off x="4191130" y="4832531"/>
            <a:ext cx="9905741" cy="0"/>
          </a:xfrm>
          <a:prstGeom prst="line">
            <a:avLst/>
          </a:prstGeom>
          <a:ln w="47625" cap="flat">
            <a:solidFill>
              <a:srgbClr val="FFF9F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5" name="Group 25"/>
          <p:cNvGrpSpPr/>
          <p:nvPr/>
        </p:nvGrpSpPr>
        <p:grpSpPr>
          <a:xfrm>
            <a:off x="3768645" y="1572294"/>
            <a:ext cx="10902719" cy="2785387"/>
            <a:chOff x="0" y="0"/>
            <a:chExt cx="2871498" cy="7336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871498" cy="733600"/>
            </a:xfrm>
            <a:custGeom>
              <a:avLst/>
              <a:gdLst/>
              <a:ahLst/>
              <a:cxnLst/>
              <a:rect l="l" t="t" r="r" b="b"/>
              <a:pathLst>
                <a:path w="2871498" h="733600">
                  <a:moveTo>
                    <a:pt x="0" y="0"/>
                  </a:moveTo>
                  <a:lnTo>
                    <a:pt x="2871498" y="0"/>
                  </a:lnTo>
                  <a:lnTo>
                    <a:pt x="2871498" y="733600"/>
                  </a:lnTo>
                  <a:lnTo>
                    <a:pt x="0" y="73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8CA87C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2871498" cy="771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3422372" y="5292260"/>
            <a:ext cx="11421951" cy="242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5"/>
              </a:lnSpc>
            </a:pPr>
            <a:r>
              <a:rPr lang="en-US" sz="3116" spc="218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“With RecycLink, we don’t just manage waste — we convert it into clean energy and resources, close the loop on multiple waste streams, and drive real community action. That’s how we restore, preserve, and protect Mother Nature.”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168350" y="1903902"/>
            <a:ext cx="12225281" cy="2217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b="1" spc="560">
                <a:solidFill>
                  <a:srgbClr val="FFF9F3"/>
                </a:solidFill>
                <a:latin typeface="Oswald Bold"/>
                <a:ea typeface="Oswald Bold"/>
                <a:cs typeface="Oswald Bold"/>
                <a:sym typeface="Oswald Bold"/>
              </a:rPr>
              <a:t>LET’S INNOVATE FOR NATURE!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710344" y="1028700"/>
            <a:ext cx="21801643" cy="8229600"/>
          </a:xfrm>
          <a:prstGeom prst="rect">
            <a:avLst/>
          </a:prstGeom>
          <a:solidFill>
            <a:srgbClr val="414B3B"/>
          </a:solidFill>
        </p:spPr>
      </p:sp>
      <p:grpSp>
        <p:nvGrpSpPr>
          <p:cNvPr id="3" name="Group 3"/>
          <p:cNvGrpSpPr/>
          <p:nvPr/>
        </p:nvGrpSpPr>
        <p:grpSpPr>
          <a:xfrm>
            <a:off x="-704225" y="6928775"/>
            <a:ext cx="3872575" cy="38725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323013" y="-907587"/>
            <a:ext cx="3872575" cy="38725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671364" y="7082715"/>
            <a:ext cx="4611861" cy="461186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103153" y="6795439"/>
            <a:ext cx="1748282" cy="17482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96821" y="430119"/>
            <a:ext cx="1748282" cy="174828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A87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71373" y="6054634"/>
            <a:ext cx="1748282" cy="17482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870552" y="1860635"/>
            <a:ext cx="1748282" cy="17482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AutoShape 24"/>
          <p:cNvSpPr/>
          <p:nvPr/>
        </p:nvSpPr>
        <p:spPr>
          <a:xfrm>
            <a:off x="4191130" y="4545176"/>
            <a:ext cx="9905741" cy="0"/>
          </a:xfrm>
          <a:prstGeom prst="line">
            <a:avLst/>
          </a:prstGeom>
          <a:ln w="47625" cap="flat">
            <a:solidFill>
              <a:srgbClr val="FFF9F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5" name="Group 25"/>
          <p:cNvGrpSpPr/>
          <p:nvPr/>
        </p:nvGrpSpPr>
        <p:grpSpPr>
          <a:xfrm>
            <a:off x="4208534" y="4983326"/>
            <a:ext cx="9905741" cy="3302996"/>
            <a:chOff x="0" y="0"/>
            <a:chExt cx="2608919" cy="86992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608919" cy="869925"/>
            </a:xfrm>
            <a:custGeom>
              <a:avLst/>
              <a:gdLst/>
              <a:ahLst/>
              <a:cxnLst/>
              <a:rect l="l" t="t" r="r" b="b"/>
              <a:pathLst>
                <a:path w="2608919" h="869925">
                  <a:moveTo>
                    <a:pt x="0" y="0"/>
                  </a:moveTo>
                  <a:lnTo>
                    <a:pt x="2608919" y="0"/>
                  </a:lnTo>
                  <a:lnTo>
                    <a:pt x="2608919" y="869925"/>
                  </a:lnTo>
                  <a:lnTo>
                    <a:pt x="0" y="869925"/>
                  </a:lnTo>
                  <a:close/>
                </a:path>
              </a:pathLst>
            </a:custGeom>
            <a:solidFill>
              <a:srgbClr val="8CA87C"/>
            </a:solidFill>
            <a:ln w="66675" cap="sq">
              <a:solidFill>
                <a:srgbClr val="8CA87C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2608919" cy="9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4208534" y="2734776"/>
            <a:ext cx="9905741" cy="1651498"/>
            <a:chOff x="0" y="0"/>
            <a:chExt cx="2608919" cy="43496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608919" cy="434962"/>
            </a:xfrm>
            <a:custGeom>
              <a:avLst/>
              <a:gdLst/>
              <a:ahLst/>
              <a:cxnLst/>
              <a:rect l="l" t="t" r="r" b="b"/>
              <a:pathLst>
                <a:path w="2608919" h="434962">
                  <a:moveTo>
                    <a:pt x="0" y="0"/>
                  </a:moveTo>
                  <a:lnTo>
                    <a:pt x="2608919" y="0"/>
                  </a:lnTo>
                  <a:lnTo>
                    <a:pt x="2608919" y="434962"/>
                  </a:lnTo>
                  <a:lnTo>
                    <a:pt x="0" y="4349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2608919" cy="473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5262257" y="7315104"/>
            <a:ext cx="7315200" cy="3644300"/>
          </a:xfrm>
          <a:custGeom>
            <a:avLst/>
            <a:gdLst/>
            <a:ahLst/>
            <a:cxnLst/>
            <a:rect l="l" t="t" r="r" b="b"/>
            <a:pathLst>
              <a:path w="7315200" h="3644300">
                <a:moveTo>
                  <a:pt x="0" y="0"/>
                </a:moveTo>
                <a:lnTo>
                  <a:pt x="7315200" y="0"/>
                </a:lnTo>
                <a:lnTo>
                  <a:pt x="7315200" y="3644299"/>
                </a:lnTo>
                <a:lnTo>
                  <a:pt x="0" y="3644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2812578" y="1304260"/>
            <a:ext cx="3841583" cy="2650228"/>
          </a:xfrm>
          <a:custGeom>
            <a:avLst/>
            <a:gdLst/>
            <a:ahLst/>
            <a:cxnLst/>
            <a:rect l="l" t="t" r="r" b="b"/>
            <a:pathLst>
              <a:path w="3841583" h="2650228">
                <a:moveTo>
                  <a:pt x="0" y="0"/>
                </a:moveTo>
                <a:lnTo>
                  <a:pt x="3841583" y="0"/>
                </a:lnTo>
                <a:lnTo>
                  <a:pt x="3841583" y="2650229"/>
                </a:lnTo>
                <a:lnTo>
                  <a:pt x="0" y="26502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 rot="-5400000" flipV="1">
            <a:off x="12750572" y="6121929"/>
            <a:ext cx="3841583" cy="2650228"/>
          </a:xfrm>
          <a:custGeom>
            <a:avLst/>
            <a:gdLst/>
            <a:ahLst/>
            <a:cxnLst/>
            <a:rect l="l" t="t" r="r" b="b"/>
            <a:pathLst>
              <a:path w="3841583" h="2650228">
                <a:moveTo>
                  <a:pt x="0" y="2650228"/>
                </a:moveTo>
                <a:lnTo>
                  <a:pt x="3841583" y="2650228"/>
                </a:lnTo>
                <a:lnTo>
                  <a:pt x="3841583" y="0"/>
                </a:lnTo>
                <a:lnTo>
                  <a:pt x="0" y="0"/>
                </a:lnTo>
                <a:lnTo>
                  <a:pt x="0" y="265022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5001509" y="6035584"/>
            <a:ext cx="10994969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Jaidev M V</a:t>
            </a:r>
          </a:p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jaidev2006murali@gmail.com</a:t>
            </a:r>
          </a:p>
          <a:p>
            <a:pPr algn="just">
              <a:lnSpc>
                <a:spcPts val="3750"/>
              </a:lnSpc>
            </a:pPr>
            <a:endParaRPr lang="en-US" sz="3000" spc="210">
              <a:solidFill>
                <a:srgbClr val="FFF9F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3031360" y="3036278"/>
            <a:ext cx="12225281" cy="1122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b="1" spc="560">
                <a:solidFill>
                  <a:srgbClr val="FFF9F3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4798238" y="5210974"/>
            <a:ext cx="3711846" cy="56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 b="1" spc="230">
                <a:solidFill>
                  <a:srgbClr val="FFF9F3"/>
                </a:solidFill>
                <a:latin typeface="DM Sans Bold"/>
                <a:ea typeface="DM Sans Bold"/>
                <a:cs typeface="DM Sans Bold"/>
                <a:sym typeface="DM Sans Bold"/>
              </a:rPr>
              <a:t> NatureNinjas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8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45514" y="1443693"/>
            <a:ext cx="15666589" cy="7569653"/>
          </a:xfrm>
          <a:prstGeom prst="rect">
            <a:avLst/>
          </a:prstGeom>
          <a:solidFill>
            <a:srgbClr val="2B3425"/>
          </a:solidFill>
        </p:spPr>
      </p:sp>
      <p:sp>
        <p:nvSpPr>
          <p:cNvPr id="3" name="TextBox 3"/>
          <p:cNvSpPr txBox="1"/>
          <p:nvPr/>
        </p:nvSpPr>
        <p:spPr>
          <a:xfrm>
            <a:off x="2029014" y="3783591"/>
            <a:ext cx="14299589" cy="342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6"/>
              </a:lnSpc>
            </a:pPr>
            <a:r>
              <a:rPr lang="en-US" sz="2783" b="1" spc="194">
                <a:solidFill>
                  <a:srgbClr val="FFF9F3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In today’s rapidly urbanizing world, the growing amounts of organic waste, plastic waste, and e-waste are creating severe environmental challenges.</a:t>
            </a:r>
          </a:p>
          <a:p>
            <a:pPr algn="ctr">
              <a:lnSpc>
                <a:spcPts val="3006"/>
              </a:lnSpc>
            </a:pPr>
            <a:r>
              <a:rPr lang="en-US" sz="2783" b="1" spc="194">
                <a:solidFill>
                  <a:srgbClr val="FFF9F3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 Poor segregation at source, inefficient collection, and reliance on overflowing landfills lead to soil, air, and water pollution, and contribute significantly to greenhouse gas emissions.</a:t>
            </a:r>
          </a:p>
          <a:p>
            <a:pPr algn="ctr">
              <a:lnSpc>
                <a:spcPts val="3006"/>
              </a:lnSpc>
            </a:pPr>
            <a:r>
              <a:rPr lang="en-US" sz="2783" b="1" spc="194">
                <a:solidFill>
                  <a:srgbClr val="FFF9F3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 Existing smart waste solutions often focus only on collection or sorting but fail to integrate waste-to-resource conversion, clean energy generation, or community participation, resulting in limited real impact.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704225" y="6928775"/>
            <a:ext cx="3872575" cy="3872575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323013" y="-907587"/>
            <a:ext cx="3872575" cy="3872575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943431" y="7206251"/>
            <a:ext cx="4611861" cy="461186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591049" y="7919975"/>
            <a:ext cx="1748282" cy="17482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96821" y="569552"/>
            <a:ext cx="1748282" cy="174828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71373" y="6054634"/>
            <a:ext cx="1748282" cy="1748282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870552" y="1860635"/>
            <a:ext cx="1748282" cy="174828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696821" y="2734776"/>
            <a:ext cx="1878926" cy="1296459"/>
          </a:xfrm>
          <a:custGeom>
            <a:avLst/>
            <a:gdLst/>
            <a:ahLst/>
            <a:cxnLst/>
            <a:rect l="l" t="t" r="r" b="b"/>
            <a:pathLst>
              <a:path w="1878926" h="1296459">
                <a:moveTo>
                  <a:pt x="0" y="0"/>
                </a:moveTo>
                <a:lnTo>
                  <a:pt x="1878926" y="0"/>
                </a:lnTo>
                <a:lnTo>
                  <a:pt x="1878926" y="1296459"/>
                </a:lnTo>
                <a:lnTo>
                  <a:pt x="0" y="12964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flipH="1" flipV="1">
            <a:off x="16309899" y="6506457"/>
            <a:ext cx="1878926" cy="1296459"/>
          </a:xfrm>
          <a:custGeom>
            <a:avLst/>
            <a:gdLst/>
            <a:ahLst/>
            <a:cxnLst/>
            <a:rect l="l" t="t" r="r" b="b"/>
            <a:pathLst>
              <a:path w="1878926" h="1296459">
                <a:moveTo>
                  <a:pt x="1878926" y="1296459"/>
                </a:moveTo>
                <a:lnTo>
                  <a:pt x="0" y="1296459"/>
                </a:lnTo>
                <a:lnTo>
                  <a:pt x="0" y="0"/>
                </a:lnTo>
                <a:lnTo>
                  <a:pt x="1878926" y="0"/>
                </a:lnTo>
                <a:lnTo>
                  <a:pt x="1878926" y="12964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1310706" y="2569464"/>
            <a:ext cx="15666589" cy="1461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 b="1">
                <a:solidFill>
                  <a:srgbClr val="D9D9D9"/>
                </a:solidFill>
                <a:latin typeface="Nunito Bold"/>
                <a:ea typeface="Nunito Bold"/>
                <a:cs typeface="Nunito Bold"/>
                <a:sym typeface="Nunito Bold"/>
              </a:rPr>
              <a:t> PROBLEM STATEMENT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endParaRPr lang="en-US" sz="4499" b="1">
              <a:solidFill>
                <a:srgbClr val="D9D9D9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2659"/>
              </a:lnSpc>
              <a:spcBef>
                <a:spcPct val="0"/>
              </a:spcBef>
            </a:pPr>
            <a:endParaRPr lang="en-US" sz="4499" b="1">
              <a:solidFill>
                <a:srgbClr val="D9D9D9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8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10706" y="1358674"/>
            <a:ext cx="15666589" cy="7569653"/>
          </a:xfrm>
          <a:prstGeom prst="rect">
            <a:avLst/>
          </a:prstGeom>
          <a:solidFill>
            <a:srgbClr val="2B3425"/>
          </a:solidFill>
        </p:spPr>
      </p:sp>
      <p:sp>
        <p:nvSpPr>
          <p:cNvPr id="3" name="AutoShape 3"/>
          <p:cNvSpPr/>
          <p:nvPr/>
        </p:nvSpPr>
        <p:spPr>
          <a:xfrm>
            <a:off x="4191130" y="3653797"/>
            <a:ext cx="9905741" cy="0"/>
          </a:xfrm>
          <a:prstGeom prst="line">
            <a:avLst/>
          </a:prstGeom>
          <a:ln w="47625" cap="flat">
            <a:solidFill>
              <a:srgbClr val="FFF9F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704225" y="6928775"/>
            <a:ext cx="3872575" cy="3872575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323013" y="-907587"/>
            <a:ext cx="3872575" cy="3872575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943431" y="7206251"/>
            <a:ext cx="4611861" cy="461186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429614" y="7990921"/>
            <a:ext cx="1748282" cy="17482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96821" y="569552"/>
            <a:ext cx="1748282" cy="174828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71373" y="6054634"/>
            <a:ext cx="1748282" cy="1748282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870552" y="1860635"/>
            <a:ext cx="1748282" cy="174828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3429614" y="3625759"/>
            <a:ext cx="11893399" cy="479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Rapid industrialization and digital growth have created massive amounts of unmanaged waste.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Plastic, organic waste, and e-waste are filling up landfills and polluting soil, air, and water.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Most communities lack smart, decentralized systems to turn waste into valuable resources.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FFF9F3"/>
                </a:solidFill>
                <a:latin typeface="DM Sans"/>
                <a:ea typeface="DM Sans"/>
                <a:cs typeface="DM Sans"/>
                <a:sym typeface="DM Sans"/>
              </a:rPr>
              <a:t>Climate change impact is rising due to poor waste management and greenhouse gas emissions.</a:t>
            </a:r>
          </a:p>
          <a:p>
            <a:pPr algn="just">
              <a:lnSpc>
                <a:spcPts val="4200"/>
              </a:lnSpc>
            </a:pPr>
            <a:endParaRPr lang="en-US" sz="3000" spc="210">
              <a:solidFill>
                <a:srgbClr val="FFF9F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" name="Freeform 26"/>
          <p:cNvSpPr/>
          <p:nvPr/>
        </p:nvSpPr>
        <p:spPr>
          <a:xfrm>
            <a:off x="11960688" y="7877795"/>
            <a:ext cx="6327312" cy="2761009"/>
          </a:xfrm>
          <a:custGeom>
            <a:avLst/>
            <a:gdLst/>
            <a:ahLst/>
            <a:cxnLst/>
            <a:rect l="l" t="t" r="r" b="b"/>
            <a:pathLst>
              <a:path w="6327312" h="2761009">
                <a:moveTo>
                  <a:pt x="0" y="0"/>
                </a:moveTo>
                <a:lnTo>
                  <a:pt x="6327312" y="0"/>
                </a:lnTo>
                <a:lnTo>
                  <a:pt x="6327312" y="2761010"/>
                </a:lnTo>
                <a:lnTo>
                  <a:pt x="0" y="2761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7940972" y="456740"/>
            <a:ext cx="1886172" cy="1803866"/>
          </a:xfrm>
          <a:custGeom>
            <a:avLst/>
            <a:gdLst/>
            <a:ahLst/>
            <a:cxnLst/>
            <a:rect l="l" t="t" r="r" b="b"/>
            <a:pathLst>
              <a:path w="1886172" h="1803866">
                <a:moveTo>
                  <a:pt x="0" y="0"/>
                </a:moveTo>
                <a:lnTo>
                  <a:pt x="1886172" y="0"/>
                </a:lnTo>
                <a:lnTo>
                  <a:pt x="1886172" y="1803867"/>
                </a:lnTo>
                <a:lnTo>
                  <a:pt x="0" y="18038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3312870" y="2298118"/>
            <a:ext cx="11662259" cy="1122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b="1" spc="560">
                <a:solidFill>
                  <a:srgbClr val="FFF9F3"/>
                </a:solidFill>
                <a:latin typeface="Oswald Bold"/>
                <a:ea typeface="Oswald Bold"/>
                <a:cs typeface="Oswald Bold"/>
                <a:sym typeface="Oswald Bold"/>
              </a:rPr>
              <a:t>WHY RECYCLINK?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8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10706" y="1358674"/>
            <a:ext cx="15666589" cy="7569653"/>
          </a:xfrm>
          <a:prstGeom prst="rect">
            <a:avLst/>
          </a:prstGeom>
          <a:solidFill>
            <a:srgbClr val="FFF9F3"/>
          </a:solidFill>
        </p:spPr>
      </p:sp>
      <p:sp>
        <p:nvSpPr>
          <p:cNvPr id="3" name="AutoShape 3"/>
          <p:cNvSpPr/>
          <p:nvPr/>
        </p:nvSpPr>
        <p:spPr>
          <a:xfrm>
            <a:off x="4191130" y="4119950"/>
            <a:ext cx="9905741" cy="0"/>
          </a:xfrm>
          <a:prstGeom prst="line">
            <a:avLst/>
          </a:prstGeom>
          <a:ln w="47625" cap="flat">
            <a:solidFill>
              <a:srgbClr val="414B3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704225" y="6928775"/>
            <a:ext cx="3872575" cy="3872575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323013" y="-907587"/>
            <a:ext cx="3872575" cy="3872575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870552" y="7802916"/>
            <a:ext cx="4611861" cy="461186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407623" y="8719986"/>
            <a:ext cx="1567014" cy="156701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96821" y="569552"/>
            <a:ext cx="1748282" cy="174828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71373" y="6054634"/>
            <a:ext cx="1748282" cy="1748282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870552" y="1860635"/>
            <a:ext cx="1748282" cy="174828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2445104" y="4329794"/>
            <a:ext cx="14299589" cy="479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Smart IoT bins automatically detect, sort, and monitor waste.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Organic waste is turned into biogas for clean energy and compost for local gardens.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Plastic waste is compressed into eco-bricks for construction.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E-waste is safely processed to extract valuable metals.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The entire hub is powered by solar energy and tracked with a real-time community dashboard.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Communities earn green rewards for responsible waste disposal.</a:t>
            </a:r>
          </a:p>
          <a:p>
            <a:pPr algn="just">
              <a:lnSpc>
                <a:spcPts val="4200"/>
              </a:lnSpc>
            </a:pPr>
            <a:endParaRPr lang="en-US" sz="3000" spc="210">
              <a:solidFill>
                <a:srgbClr val="2B342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326698" y="1857650"/>
            <a:ext cx="11662259" cy="2217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b="1" spc="560">
                <a:solidFill>
                  <a:srgbClr val="414B3B"/>
                </a:solidFill>
                <a:latin typeface="Oswald Bold"/>
                <a:ea typeface="Oswald Bold"/>
                <a:cs typeface="Oswald Bold"/>
                <a:sym typeface="Oswald Bold"/>
              </a:rPr>
              <a:t>OUR SMART, INTEGRATED 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8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10706" y="-907587"/>
            <a:ext cx="15666589" cy="9995469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id="3" name="Group 3"/>
          <p:cNvGrpSpPr/>
          <p:nvPr/>
        </p:nvGrpSpPr>
        <p:grpSpPr>
          <a:xfrm>
            <a:off x="15323013" y="-907587"/>
            <a:ext cx="3872575" cy="38725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258322">
            <a:off x="16303265" y="8154284"/>
            <a:ext cx="4379420" cy="4210372"/>
            <a:chOff x="0" y="0"/>
            <a:chExt cx="84543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45434" cy="812800"/>
            </a:xfrm>
            <a:custGeom>
              <a:avLst/>
              <a:gdLst/>
              <a:ahLst/>
              <a:cxnLst/>
              <a:rect l="l" t="t" r="r" b="b"/>
              <a:pathLst>
                <a:path w="845434" h="812800">
                  <a:moveTo>
                    <a:pt x="422717" y="0"/>
                  </a:moveTo>
                  <a:cubicBezTo>
                    <a:pt x="189257" y="0"/>
                    <a:pt x="0" y="181951"/>
                    <a:pt x="0" y="406400"/>
                  </a:cubicBezTo>
                  <a:cubicBezTo>
                    <a:pt x="0" y="630849"/>
                    <a:pt x="189257" y="812800"/>
                    <a:pt x="422717" y="812800"/>
                  </a:cubicBezTo>
                  <a:cubicBezTo>
                    <a:pt x="656177" y="812800"/>
                    <a:pt x="845434" y="630849"/>
                    <a:pt x="845434" y="406400"/>
                  </a:cubicBezTo>
                  <a:cubicBezTo>
                    <a:pt x="845434" y="181951"/>
                    <a:pt x="656177" y="0"/>
                    <a:pt x="4227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9259" y="38100"/>
              <a:ext cx="686915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574730" y="-647743"/>
            <a:ext cx="1748282" cy="174828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96821" y="569552"/>
            <a:ext cx="1748282" cy="17482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0" y="7510018"/>
            <a:ext cx="1748282" cy="174828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6744693" y="5761735"/>
            <a:ext cx="1748282" cy="17482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3979450" y="2734776"/>
            <a:ext cx="9905741" cy="0"/>
          </a:xfrm>
          <a:prstGeom prst="line">
            <a:avLst/>
          </a:prstGeom>
          <a:ln w="47625" cap="flat">
            <a:solidFill>
              <a:srgbClr val="5D53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22"/>
          <p:cNvSpPr txBox="1"/>
          <p:nvPr/>
        </p:nvSpPr>
        <p:spPr>
          <a:xfrm>
            <a:off x="4281230" y="1195789"/>
            <a:ext cx="12463463" cy="1122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8000" b="1" spc="560">
                <a:solidFill>
                  <a:srgbClr val="414B3B"/>
                </a:solidFill>
                <a:latin typeface="Oswald Bold"/>
                <a:ea typeface="Oswald Bold"/>
                <a:cs typeface="Oswald Bold"/>
                <a:sym typeface="Oswald Bold"/>
              </a:rPr>
              <a:t> LITERATURE REVIEW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168350" y="659404"/>
            <a:ext cx="1238835" cy="1445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90"/>
              </a:lnSpc>
              <a:spcBef>
                <a:spcPct val="0"/>
              </a:spcBef>
            </a:pPr>
            <a:r>
              <a:rPr lang="en-US" sz="8492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📚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70963" y="2955462"/>
            <a:ext cx="15173730" cy="6559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94"/>
              </a:lnSpc>
            </a:pPr>
            <a:r>
              <a:rPr lang="en-US" sz="2955" spc="206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1.</a:t>
            </a:r>
            <a:r>
              <a:rPr lang="en-US" sz="2955" b="1" spc="206">
                <a:solidFill>
                  <a:srgbClr val="2B3425"/>
                </a:solidFill>
                <a:latin typeface="DM Sans Bold"/>
                <a:ea typeface="DM Sans Bold"/>
                <a:cs typeface="DM Sans Bold"/>
                <a:sym typeface="DM Sans Bold"/>
              </a:rPr>
              <a:t> Conventional Waste Management</a:t>
            </a:r>
          </a:p>
          <a:p>
            <a:pPr algn="just">
              <a:lnSpc>
                <a:spcPts val="3694"/>
              </a:lnSpc>
            </a:pPr>
            <a:r>
              <a:rPr lang="en-US" sz="2955" spc="206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 Studies show that most urban and rural communities rely on manual</a:t>
            </a:r>
          </a:p>
          <a:p>
            <a:pPr algn="just">
              <a:lnSpc>
                <a:spcPts val="3694"/>
              </a:lnSpc>
            </a:pPr>
            <a:r>
              <a:rPr lang="en-US" sz="2955" spc="206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 collection and landfill disposal, which leads to:</a:t>
            </a:r>
          </a:p>
          <a:p>
            <a:pPr marL="638097" lvl="1" indent="-319048" algn="just">
              <a:lnSpc>
                <a:spcPts val="3694"/>
              </a:lnSpc>
              <a:buFont typeface="Arial"/>
              <a:buChar char="•"/>
            </a:pPr>
            <a:r>
              <a:rPr lang="en-US" sz="2955" spc="206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Low segregation rates at source (less than 30% in India’s major cities — CPCB, 2021)</a:t>
            </a:r>
          </a:p>
          <a:p>
            <a:pPr marL="638097" lvl="1" indent="-319048" algn="just">
              <a:lnSpc>
                <a:spcPts val="3694"/>
              </a:lnSpc>
              <a:buFont typeface="Arial"/>
              <a:buChar char="•"/>
            </a:pPr>
            <a:r>
              <a:rPr lang="en-US" sz="2955" spc="206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E-waste often ends up mixed with municipal waste, polluting soil and water</a:t>
            </a:r>
          </a:p>
          <a:p>
            <a:pPr algn="just">
              <a:lnSpc>
                <a:spcPts val="3694"/>
              </a:lnSpc>
            </a:pPr>
            <a:r>
              <a:rPr lang="en-US" sz="2955" spc="206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2. </a:t>
            </a:r>
            <a:r>
              <a:rPr lang="en-US" sz="2955" b="1" spc="206">
                <a:solidFill>
                  <a:srgbClr val="2B3425"/>
                </a:solidFill>
                <a:latin typeface="DM Sans Bold"/>
                <a:ea typeface="DM Sans Bold"/>
                <a:cs typeface="DM Sans Bold"/>
                <a:sym typeface="DM Sans Bold"/>
              </a:rPr>
              <a:t>Smart Bins &amp; IoT in Waste Management</a:t>
            </a:r>
          </a:p>
          <a:p>
            <a:pPr algn="just">
              <a:lnSpc>
                <a:spcPts val="3694"/>
              </a:lnSpc>
            </a:pPr>
            <a:r>
              <a:rPr lang="en-US" sz="2955" spc="206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 Research highlights how IoT-enabled smart bins help track fill levels and</a:t>
            </a:r>
          </a:p>
          <a:p>
            <a:pPr algn="just">
              <a:lnSpc>
                <a:spcPts val="3694"/>
              </a:lnSpc>
            </a:pPr>
            <a:r>
              <a:rPr lang="en-US" sz="2955" spc="206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 optimize collection routes (Patil et al., 2020; IEEE Xplore). However:</a:t>
            </a:r>
          </a:p>
          <a:p>
            <a:pPr marL="638097" lvl="1" indent="-319048" algn="just">
              <a:lnSpc>
                <a:spcPts val="3694"/>
              </a:lnSpc>
              <a:buFont typeface="Arial"/>
              <a:buChar char="•"/>
            </a:pPr>
            <a:r>
              <a:rPr lang="en-US" sz="2955" spc="206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These systems often stop at collection; they do not integrate waste processing, recycling, or resource recovery.</a:t>
            </a:r>
          </a:p>
          <a:p>
            <a:pPr marL="638097" lvl="1" indent="-319048" algn="just">
              <a:lnSpc>
                <a:spcPts val="3694"/>
              </a:lnSpc>
              <a:buFont typeface="Arial"/>
              <a:buChar char="•"/>
            </a:pPr>
            <a:r>
              <a:rPr lang="en-US" sz="2955" spc="206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There is limited impact on community engagement or behavioral change.</a:t>
            </a:r>
          </a:p>
          <a:p>
            <a:pPr algn="just">
              <a:lnSpc>
                <a:spcPts val="3694"/>
              </a:lnSpc>
            </a:pPr>
            <a:endParaRPr lang="en-US" sz="2955" spc="206">
              <a:solidFill>
                <a:srgbClr val="2B342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8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10706" y="-907587"/>
            <a:ext cx="15666589" cy="9995469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id="3" name="Group 3"/>
          <p:cNvGrpSpPr/>
          <p:nvPr/>
        </p:nvGrpSpPr>
        <p:grpSpPr>
          <a:xfrm>
            <a:off x="15323013" y="-907587"/>
            <a:ext cx="3872575" cy="38725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711151" y="8700554"/>
            <a:ext cx="4611861" cy="461186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313445" y="-647743"/>
            <a:ext cx="1748282" cy="174828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96821" y="569552"/>
            <a:ext cx="1748282" cy="17482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54559" y="6172200"/>
            <a:ext cx="1748282" cy="174828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6539718" y="4090147"/>
            <a:ext cx="1748282" cy="17482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3979450" y="2734776"/>
            <a:ext cx="9905741" cy="0"/>
          </a:xfrm>
          <a:prstGeom prst="line">
            <a:avLst/>
          </a:prstGeom>
          <a:ln w="47625" cap="flat">
            <a:solidFill>
              <a:srgbClr val="5D53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22"/>
          <p:cNvSpPr txBox="1"/>
          <p:nvPr/>
        </p:nvSpPr>
        <p:spPr>
          <a:xfrm>
            <a:off x="4281230" y="1195789"/>
            <a:ext cx="12463463" cy="1122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8000" b="1" spc="560">
                <a:solidFill>
                  <a:srgbClr val="414B3B"/>
                </a:solidFill>
                <a:latin typeface="Oswald Bold"/>
                <a:ea typeface="Oswald Bold"/>
                <a:cs typeface="Oswald Bold"/>
                <a:sym typeface="Oswald Bold"/>
              </a:rPr>
              <a:t> LITERATURE REVIEW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168350" y="659404"/>
            <a:ext cx="1238835" cy="1445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890"/>
              </a:lnSpc>
              <a:spcBef>
                <a:spcPct val="0"/>
              </a:spcBef>
            </a:pPr>
            <a:r>
              <a:rPr lang="en-US" sz="8492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📚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826123" y="2828925"/>
            <a:ext cx="14667202" cy="666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3.</a:t>
            </a:r>
            <a:r>
              <a:rPr lang="en-US" sz="3000" b="1" spc="210">
                <a:solidFill>
                  <a:srgbClr val="2B3425"/>
                </a:solidFill>
                <a:latin typeface="DM Sans Bold"/>
                <a:ea typeface="DM Sans Bold"/>
                <a:cs typeface="DM Sans Bold"/>
                <a:sym typeface="DM Sans Bold"/>
              </a:rPr>
              <a:t> Automated Waste Segregation</a:t>
            </a:r>
          </a:p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 AI-powered image recognition and robotic arms can significantly</a:t>
            </a:r>
          </a:p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 improve segregation accuracy (Li et al., 2021; Waste Management</a:t>
            </a:r>
          </a:p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 Journal).</a:t>
            </a:r>
          </a:p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 Challenges include:</a:t>
            </a:r>
          </a:p>
          <a:p>
            <a:pPr marL="647700" lvl="1" indent="-323850" algn="just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High initial costs for robotics hardware</a:t>
            </a:r>
          </a:p>
          <a:p>
            <a:pPr marL="647700" lvl="1" indent="-323850" algn="just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Focus only on sorting, not on creating usable outputs like biogas or eco-bricks.</a:t>
            </a:r>
          </a:p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4. </a:t>
            </a:r>
            <a:r>
              <a:rPr lang="en-US" sz="3000" b="1" spc="210">
                <a:solidFill>
                  <a:srgbClr val="2B3425"/>
                </a:solidFill>
                <a:latin typeface="DM Sans Bold"/>
                <a:ea typeface="DM Sans Bold"/>
                <a:cs typeface="DM Sans Bold"/>
                <a:sym typeface="DM Sans Bold"/>
              </a:rPr>
              <a:t>Waste-to-Energy &amp; Bio-digesters</a:t>
            </a:r>
          </a:p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 Small-scale bio-digesters are effective in converting organic waste to</a:t>
            </a:r>
          </a:p>
          <a:p>
            <a:pPr algn="just">
              <a:lnSpc>
                <a:spcPts val="375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 biogas (Sharma et al., 2022, Renewable Energy).</a:t>
            </a:r>
          </a:p>
          <a:p>
            <a:pPr marL="647700" lvl="1" indent="-323850" algn="just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But without smart monitoring, they can be inefficient.</a:t>
            </a:r>
          </a:p>
          <a:p>
            <a:pPr marL="647700" lvl="1" indent="-323850" algn="just">
              <a:lnSpc>
                <a:spcPts val="375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Plastic waste often remains untreated.</a:t>
            </a:r>
          </a:p>
          <a:p>
            <a:pPr algn="just">
              <a:lnSpc>
                <a:spcPts val="3750"/>
              </a:lnSpc>
            </a:pPr>
            <a:endParaRPr lang="en-US" sz="3000" spc="210">
              <a:solidFill>
                <a:srgbClr val="2B342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8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10706" y="1358674"/>
            <a:ext cx="15666589" cy="10227938"/>
          </a:xfrm>
          <a:prstGeom prst="rect">
            <a:avLst/>
          </a:prstGeom>
          <a:solidFill>
            <a:srgbClr val="FFF9F3"/>
          </a:solidFill>
        </p:spPr>
      </p:sp>
      <p:sp>
        <p:nvSpPr>
          <p:cNvPr id="3" name="AutoShape 3"/>
          <p:cNvSpPr/>
          <p:nvPr/>
        </p:nvSpPr>
        <p:spPr>
          <a:xfrm>
            <a:off x="4191130" y="4119950"/>
            <a:ext cx="9905741" cy="0"/>
          </a:xfrm>
          <a:prstGeom prst="line">
            <a:avLst/>
          </a:prstGeom>
          <a:ln w="47625" cap="flat">
            <a:solidFill>
              <a:srgbClr val="5D534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704225" y="6928775"/>
            <a:ext cx="3872575" cy="3872575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323013" y="-907587"/>
            <a:ext cx="3872575" cy="3872575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711151" y="8700554"/>
            <a:ext cx="4611861" cy="461186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072071" y="5598501"/>
            <a:ext cx="1748282" cy="17482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96821" y="569552"/>
            <a:ext cx="1748282" cy="174828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71373" y="6054634"/>
            <a:ext cx="1748282" cy="1748282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870552" y="1860635"/>
            <a:ext cx="1748282" cy="174828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 flipH="1">
            <a:off x="11915665" y="5710643"/>
            <a:ext cx="6540867" cy="4114800"/>
          </a:xfrm>
          <a:custGeom>
            <a:avLst/>
            <a:gdLst/>
            <a:ahLst/>
            <a:cxnLst/>
            <a:rect l="l" t="t" r="r" b="b"/>
            <a:pathLst>
              <a:path w="6540867" h="4114800">
                <a:moveTo>
                  <a:pt x="6540867" y="0"/>
                </a:moveTo>
                <a:lnTo>
                  <a:pt x="0" y="0"/>
                </a:lnTo>
                <a:lnTo>
                  <a:pt x="0" y="4114800"/>
                </a:lnTo>
                <a:lnTo>
                  <a:pt x="6540867" y="4114800"/>
                </a:lnTo>
                <a:lnTo>
                  <a:pt x="65408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3168350" y="4615268"/>
            <a:ext cx="11122547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Step 1: Households use smart IoT bins for waste segregation.</a:t>
            </a:r>
          </a:p>
          <a:p>
            <a:pPr algn="just">
              <a:lnSpc>
                <a:spcPts val="420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Step 2: Collected waste goes to the local processing hub.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326698" y="1857650"/>
            <a:ext cx="11662259" cy="2217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b="1" spc="560">
                <a:solidFill>
                  <a:srgbClr val="414B3B"/>
                </a:solidFill>
                <a:latin typeface="Oswald Bold"/>
                <a:ea typeface="Oswald Bold"/>
                <a:cs typeface="Oswald Bold"/>
                <a:sym typeface="Oswald Bold"/>
              </a:rPr>
              <a:t>RECYCLINK SYSTEM FLOW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8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10706" y="-907587"/>
            <a:ext cx="15666589" cy="12494199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id="3" name="Group 3"/>
          <p:cNvGrpSpPr/>
          <p:nvPr/>
        </p:nvGrpSpPr>
        <p:grpSpPr>
          <a:xfrm>
            <a:off x="-704225" y="6928775"/>
            <a:ext cx="3872575" cy="38725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323013" y="-907587"/>
            <a:ext cx="3872575" cy="38725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711151" y="8700554"/>
            <a:ext cx="4611861" cy="461186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072071" y="5598501"/>
            <a:ext cx="1748282" cy="17482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96821" y="569552"/>
            <a:ext cx="1748282" cy="174828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71373" y="6054634"/>
            <a:ext cx="1748282" cy="17482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870552" y="1860635"/>
            <a:ext cx="1748282" cy="17482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 flipH="1">
            <a:off x="11915665" y="5710643"/>
            <a:ext cx="6540867" cy="4114800"/>
          </a:xfrm>
          <a:custGeom>
            <a:avLst/>
            <a:gdLst/>
            <a:ahLst/>
            <a:cxnLst/>
            <a:rect l="l" t="t" r="r" b="b"/>
            <a:pathLst>
              <a:path w="6540867" h="4114800">
                <a:moveTo>
                  <a:pt x="6540867" y="0"/>
                </a:moveTo>
                <a:lnTo>
                  <a:pt x="0" y="0"/>
                </a:lnTo>
                <a:lnTo>
                  <a:pt x="0" y="4114800"/>
                </a:lnTo>
                <a:lnTo>
                  <a:pt x="6540867" y="4114800"/>
                </a:lnTo>
                <a:lnTo>
                  <a:pt x="65408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2913468" y="4869733"/>
            <a:ext cx="10293793" cy="372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Step 3: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Organic waste → Bio-digester → Biogas + Compost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Plastic waste → Eco-brick press → Building materials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E-waste → Recovery unit → Valuable metals</a:t>
            </a:r>
          </a:p>
          <a:p>
            <a:pPr algn="just">
              <a:lnSpc>
                <a:spcPts val="4200"/>
              </a:lnSpc>
            </a:pPr>
            <a:endParaRPr lang="en-US" sz="3000" spc="210">
              <a:solidFill>
                <a:srgbClr val="2B342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" name="AutoShape 26"/>
          <p:cNvSpPr/>
          <p:nvPr/>
        </p:nvSpPr>
        <p:spPr>
          <a:xfrm>
            <a:off x="4191130" y="4782237"/>
            <a:ext cx="9905741" cy="0"/>
          </a:xfrm>
          <a:prstGeom prst="line">
            <a:avLst/>
          </a:prstGeom>
          <a:ln w="47625" cap="flat">
            <a:solidFill>
              <a:srgbClr val="5D53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892656" y="2739349"/>
            <a:ext cx="14502687" cy="1122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b="1" spc="560">
                <a:solidFill>
                  <a:srgbClr val="414B3B"/>
                </a:solidFill>
                <a:latin typeface="Oswald Bold"/>
                <a:ea typeface="Oswald Bold"/>
                <a:cs typeface="Oswald Bold"/>
                <a:sym typeface="Oswald Bold"/>
              </a:rPr>
              <a:t>RECYCLINK SYSTEM FLOW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A8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10706" y="-907587"/>
            <a:ext cx="15666589" cy="12494199"/>
          </a:xfrm>
          <a:prstGeom prst="rect">
            <a:avLst/>
          </a:prstGeom>
          <a:solidFill>
            <a:srgbClr val="FFF9F3"/>
          </a:solidFill>
        </p:spPr>
      </p:sp>
      <p:grpSp>
        <p:nvGrpSpPr>
          <p:cNvPr id="3" name="Group 3"/>
          <p:cNvGrpSpPr/>
          <p:nvPr/>
        </p:nvGrpSpPr>
        <p:grpSpPr>
          <a:xfrm>
            <a:off x="-704225" y="6928775"/>
            <a:ext cx="3872575" cy="38725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323013" y="-907587"/>
            <a:ext cx="3872575" cy="387257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711151" y="8700554"/>
            <a:ext cx="4611861" cy="461186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A2D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072071" y="5598501"/>
            <a:ext cx="1748282" cy="174828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96821" y="569552"/>
            <a:ext cx="1748282" cy="174828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B3B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71373" y="6054634"/>
            <a:ext cx="1748282" cy="17482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870552" y="1860635"/>
            <a:ext cx="1748282" cy="17482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8742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 flipH="1">
            <a:off x="11915665" y="5710643"/>
            <a:ext cx="6540867" cy="4114800"/>
          </a:xfrm>
          <a:custGeom>
            <a:avLst/>
            <a:gdLst/>
            <a:ahLst/>
            <a:cxnLst/>
            <a:rect l="l" t="t" r="r" b="b"/>
            <a:pathLst>
              <a:path w="6540867" h="4114800">
                <a:moveTo>
                  <a:pt x="6540867" y="0"/>
                </a:moveTo>
                <a:lnTo>
                  <a:pt x="0" y="0"/>
                </a:lnTo>
                <a:lnTo>
                  <a:pt x="0" y="4114800"/>
                </a:lnTo>
                <a:lnTo>
                  <a:pt x="6540867" y="4114800"/>
                </a:lnTo>
                <a:lnTo>
                  <a:pt x="654086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574484" y="5076825"/>
            <a:ext cx="10293793" cy="265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Step 4: Powered by solar energy → clean operations.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210">
                <a:solidFill>
                  <a:srgbClr val="2B3425"/>
                </a:solidFill>
                <a:latin typeface="DM Sans"/>
                <a:ea typeface="DM Sans"/>
                <a:cs typeface="DM Sans"/>
                <a:sym typeface="DM Sans"/>
              </a:rPr>
              <a:t>Step 5: Community dashboard tracks impact and rewards participants.</a:t>
            </a:r>
          </a:p>
          <a:p>
            <a:pPr algn="just">
              <a:lnSpc>
                <a:spcPts val="4200"/>
              </a:lnSpc>
            </a:pPr>
            <a:endParaRPr lang="en-US" sz="3000" spc="210">
              <a:solidFill>
                <a:srgbClr val="2B342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" name="AutoShape 26"/>
          <p:cNvSpPr/>
          <p:nvPr/>
        </p:nvSpPr>
        <p:spPr>
          <a:xfrm>
            <a:off x="4191130" y="4782237"/>
            <a:ext cx="9905741" cy="0"/>
          </a:xfrm>
          <a:prstGeom prst="line">
            <a:avLst/>
          </a:prstGeom>
          <a:ln w="47625" cap="flat">
            <a:solidFill>
              <a:srgbClr val="5D53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1892656" y="2739349"/>
            <a:ext cx="14502687" cy="1122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b="1" spc="560">
                <a:solidFill>
                  <a:srgbClr val="414B3B"/>
                </a:solidFill>
                <a:latin typeface="Oswald Bold"/>
                <a:ea typeface="Oswald Bold"/>
                <a:cs typeface="Oswald Bold"/>
                <a:sym typeface="Oswald Bold"/>
              </a:rPr>
              <a:t>RECYCLINK SYSTEM FLOW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459831" y="7696200"/>
            <a:ext cx="7455834" cy="1453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9"/>
              </a:lnSpc>
              <a:spcBef>
                <a:spcPct val="0"/>
              </a:spcBef>
            </a:pPr>
            <a:r>
              <a:rPr lang="en-US" sz="2092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[Households] → [Smart Bins] → [Processing Hub]</a:t>
            </a:r>
          </a:p>
          <a:p>
            <a:pPr algn="ctr">
              <a:lnSpc>
                <a:spcPts val="2929"/>
              </a:lnSpc>
              <a:spcBef>
                <a:spcPct val="0"/>
              </a:spcBef>
            </a:pPr>
            <a:r>
              <a:rPr lang="en-US" sz="2092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→ [Bio-digester / Eco-Bricks / E-Waste Recovery]</a:t>
            </a:r>
          </a:p>
          <a:p>
            <a:pPr algn="ctr">
              <a:lnSpc>
                <a:spcPts val="2929"/>
              </a:lnSpc>
              <a:spcBef>
                <a:spcPct val="0"/>
              </a:spcBef>
            </a:pPr>
            <a:r>
              <a:rPr lang="en-US" sz="2092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→ [Clean Energy + Reusable Resources]</a:t>
            </a:r>
          </a:p>
          <a:p>
            <a:pPr algn="ctr">
              <a:lnSpc>
                <a:spcPts val="2929"/>
              </a:lnSpc>
              <a:spcBef>
                <a:spcPct val="0"/>
              </a:spcBef>
            </a:pPr>
            <a:r>
              <a:rPr lang="en-US" sz="2092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→ [Dashboard &amp; Rewards] → [Community]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962</Words>
  <Application>Microsoft Office PowerPoint</Application>
  <PresentationFormat>Custom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Source Serif Pro Bold</vt:lpstr>
      <vt:lpstr>Calibri</vt:lpstr>
      <vt:lpstr>Glacial Indifference Bold</vt:lpstr>
      <vt:lpstr>Oswald Bold</vt:lpstr>
      <vt:lpstr>Nunito Bold</vt:lpstr>
      <vt:lpstr>Nunito Sans Bold</vt:lpstr>
      <vt:lpstr>Roboto</vt:lpstr>
      <vt:lpstr>Open Sans Bold</vt:lpstr>
      <vt:lpstr>DM Sans</vt:lpstr>
      <vt:lpstr>Open Sans Light</vt:lpstr>
      <vt:lpstr>Arial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RecycLink: Smart Waste-to-Energy and E-Waste Recovery Hubs</dc:title>
  <dc:creator>jaide_7v1fafs</dc:creator>
  <cp:lastModifiedBy>jaidev2006murali@gmail.com</cp:lastModifiedBy>
  <cp:revision>2</cp:revision>
  <dcterms:created xsi:type="dcterms:W3CDTF">2006-08-16T00:00:00Z</dcterms:created>
  <dcterms:modified xsi:type="dcterms:W3CDTF">2025-07-12T15:28:46Z</dcterms:modified>
  <dc:identifier>DAGsHWxVOMA</dc:identifier>
</cp:coreProperties>
</file>