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lacial Indifference Bold" charset="1" panose="00000800000000000000"/>
      <p:regular r:id="rId22"/>
    </p:embeddedFont>
    <p:embeddedFont>
      <p:font typeface="DM Sans" charset="1" panose="00000000000000000000"/>
      <p:regular r:id="rId23"/>
    </p:embeddedFont>
    <p:embeddedFont>
      <p:font typeface="Nunito Sans Bold" charset="1" panose="00000000000000000000"/>
      <p:regular r:id="rId24"/>
    </p:embeddedFont>
    <p:embeddedFont>
      <p:font typeface="Nunito Bold" charset="1" panose="00000000000000000000"/>
      <p:regular r:id="rId25"/>
    </p:embeddedFont>
    <p:embeddedFont>
      <p:font typeface="Oswald Bold" charset="1" panose="00000800000000000000"/>
      <p:regular r:id="rId26"/>
    </p:embeddedFont>
    <p:embeddedFont>
      <p:font typeface="Open Sans Light" charset="1" panose="020B0306030504020204"/>
      <p:regular r:id="rId27"/>
    </p:embeddedFont>
    <p:embeddedFont>
      <p:font typeface="DM Sans Bold" charset="1" panose="00000000000000000000"/>
      <p:regular r:id="rId28"/>
    </p:embeddedFont>
    <p:embeddedFont>
      <p:font typeface="Open Sans Bold" charset="1" panose="020B0806030504020204"/>
      <p:regular r:id="rId29"/>
    </p:embeddedFont>
    <p:embeddedFont>
      <p:font typeface="Roboto" charset="1" panose="02000000000000000000"/>
      <p:regular r:id="rId30"/>
    </p:embeddedFont>
    <p:embeddedFont>
      <p:font typeface="Source Serif Pro Bold" charset="1" panose="02040803050405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embeddings/oleObject1.bin" Type="http://schemas.openxmlformats.org/officeDocument/2006/relationships/oleObjec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37492" y="1379805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842606" y="2051556"/>
            <a:ext cx="8846679" cy="322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3"/>
              </a:lnSpc>
            </a:pPr>
            <a:r>
              <a:rPr lang="en-US" sz="5901" spc="413" b="true">
                <a:solidFill>
                  <a:srgbClr val="FFF9F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RecycLink: Smart Waste-to-Energy and E-Waste Recovery Hubs</a:t>
            </a:r>
          </a:p>
        </p:txBody>
      </p:sp>
      <p:sp>
        <p:nvSpPr>
          <p:cNvPr name="AutoShape 4" id="4"/>
          <p:cNvSpPr/>
          <p:nvPr/>
        </p:nvSpPr>
        <p:spPr>
          <a:xfrm>
            <a:off x="8360102" y="6775875"/>
            <a:ext cx="685409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30765" y="2162143"/>
            <a:ext cx="5127516" cy="5778963"/>
          </a:xfrm>
          <a:custGeom>
            <a:avLst/>
            <a:gdLst/>
            <a:ahLst/>
            <a:cxnLst/>
            <a:rect r="r" b="b" t="t" l="l"/>
            <a:pathLst>
              <a:path h="5778963" w="5127516">
                <a:moveTo>
                  <a:pt x="0" y="0"/>
                </a:moveTo>
                <a:lnTo>
                  <a:pt x="5127516" y="0"/>
                </a:lnTo>
                <a:lnTo>
                  <a:pt x="5127516" y="5778963"/>
                </a:lnTo>
                <a:lnTo>
                  <a:pt x="0" y="5778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77439" y="6949906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449799" y="-886456"/>
            <a:ext cx="3872575" cy="387257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070217" y="7227382"/>
            <a:ext cx="4611861" cy="461186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717835" y="7941106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3607" y="590683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98159" y="607576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5997338" y="1881766"/>
            <a:ext cx="1748282" cy="1748282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075302" y="5760487"/>
            <a:ext cx="3711846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spc="23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 NatureNinjas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16127" y="6766772"/>
            <a:ext cx="884667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Jaidev M V</a:t>
            </a:r>
          </a:p>
          <a:p>
            <a:pPr algn="l">
              <a:lnSpc>
                <a:spcPts val="420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jaidev2006murali@gmail.com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122270" y="838415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4614178" y="3257727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5256640" y="5313634"/>
            <a:ext cx="2685383" cy="4429498"/>
          </a:xfrm>
          <a:custGeom>
            <a:avLst/>
            <a:gdLst/>
            <a:ahLst/>
            <a:cxnLst/>
            <a:rect r="r" b="b" t="t" l="l"/>
            <a:pathLst>
              <a:path h="4429498" w="2685383">
                <a:moveTo>
                  <a:pt x="0" y="0"/>
                </a:moveTo>
                <a:lnTo>
                  <a:pt x="2685384" y="0"/>
                </a:lnTo>
                <a:lnTo>
                  <a:pt x="2685384" y="4429499"/>
                </a:lnTo>
                <a:lnTo>
                  <a:pt x="0" y="4429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98686" y="1461114"/>
            <a:ext cx="3150973" cy="3007747"/>
          </a:xfrm>
          <a:custGeom>
            <a:avLst/>
            <a:gdLst/>
            <a:ahLst/>
            <a:cxnLst/>
            <a:rect r="r" b="b" t="t" l="l"/>
            <a:pathLst>
              <a:path h="3007747" w="3150973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186805" y="3492790"/>
            <a:ext cx="12051379" cy="500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✅Smart integration of IoT, AI, and clean energy.</a:t>
            </a:r>
          </a:p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✅Handles multiple waste streams in one system.</a:t>
            </a:r>
          </a:p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✅Generates clean energy locally from organic        waste.</a:t>
            </a:r>
          </a:p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✅Rewards community participation and tracks real impact.</a:t>
            </a:r>
          </a:p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 Modular, scalable, and replicable for any community.</a:t>
            </a:r>
          </a:p>
          <a:p>
            <a:pPr algn="just">
              <a:lnSpc>
                <a:spcPts val="5015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3031360" y="1672767"/>
            <a:ext cx="12225281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2B3425"/>
                </a:solidFill>
                <a:latin typeface="Oswald Bold"/>
                <a:ea typeface="Oswald Bold"/>
                <a:cs typeface="Oswald Bold"/>
                <a:sym typeface="Oswald Bold"/>
              </a:rPr>
              <a:t>WHY WE STAND OUT</a:t>
            </a:r>
          </a:p>
          <a:p>
            <a:pPr algn="ctr">
              <a:lnSpc>
                <a:spcPts val="8640"/>
              </a:lnSpc>
            </a:pPr>
          </a:p>
          <a:p>
            <a:pPr algn="ctr">
              <a:lnSpc>
                <a:spcPts val="86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028700"/>
            <a:ext cx="15666589" cy="8229600"/>
          </a:xfrm>
          <a:prstGeom prst="rect">
            <a:avLst/>
          </a:prstGeom>
          <a:solidFill>
            <a:srgbClr val="8CA87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1203421" y="6696334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50923">
            <a:off x="16744693" y="5111878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6A3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36564" y="49480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4614178" y="3257727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5402001" y="5857502"/>
            <a:ext cx="2685383" cy="4429498"/>
          </a:xfrm>
          <a:custGeom>
            <a:avLst/>
            <a:gdLst/>
            <a:ahLst/>
            <a:cxnLst/>
            <a:rect r="r" b="b" t="t" l="l"/>
            <a:pathLst>
              <a:path h="4429498" w="2685383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51956">
            <a:off x="-565837" y="168420"/>
            <a:ext cx="3150973" cy="3007747"/>
          </a:xfrm>
          <a:custGeom>
            <a:avLst/>
            <a:gdLst/>
            <a:ahLst/>
            <a:cxnLst/>
            <a:rect r="r" b="b" t="t" l="l"/>
            <a:pathLst>
              <a:path h="3007747" w="3150973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336942" y="372628"/>
            <a:ext cx="13200793" cy="656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b="true" sz="4160" spc="291">
                <a:solidFill>
                  <a:srgbClr val="2B3425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Comparative Table: Why RecycLink is the Best</a:t>
            </a:r>
          </a:p>
        </p:txBody>
      </p:sp>
      <p:graphicFrame>
        <p:nvGraphicFramePr>
          <p:cNvPr name="Object 25" id="25"/>
          <p:cNvGraphicFramePr/>
          <p:nvPr/>
        </p:nvGraphicFramePr>
        <p:xfrm>
          <a:off x="2935434" y="1672293"/>
          <a:ext cx="7543800" cy="3352800"/>
        </p:xfrm>
        <a:graphic>
          <a:graphicData uri="http://schemas.openxmlformats.org/presentationml/2006/ole">
            <p:oleObj imgW="9042400" imgH="48514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26" id="26"/>
          <p:cNvSpPr txBox="true"/>
          <p:nvPr/>
        </p:nvSpPr>
        <p:spPr>
          <a:xfrm rot="0">
            <a:off x="2336942" y="9210675"/>
            <a:ext cx="12568206" cy="71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  <a:spcBef>
                <a:spcPct val="0"/>
              </a:spcBef>
            </a:pPr>
            <a:r>
              <a:rPr lang="en-US" b="true" sz="2014">
                <a:solidFill>
                  <a:srgbClr val="2B342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“RecycLink is the only s</a:t>
            </a:r>
            <a:r>
              <a:rPr lang="en-US" b="true" sz="2014">
                <a:solidFill>
                  <a:srgbClr val="2B342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olution that combines smart tech, energy generation, and community empowerment in one integrated system.”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122270" y="838415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320691" y="3830494"/>
            <a:ext cx="11646618" cy="571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Diverts waste away from landfills, reducing pollution.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Generates clean, local energy and compost for communities.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Produces eco-brick</a:t>
            </a: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 for affordable housing or infrastructure.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Prevents hazardous e-waste from polluting land and water.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Creates local green jobs and supports the circular economy.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Empowers communities to achieve zero-waste, energy-positive living.</a:t>
            </a:r>
          </a:p>
          <a:p>
            <a:pPr algn="just">
              <a:lnSpc>
                <a:spcPts val="3750"/>
              </a:lnSpc>
            </a:pPr>
          </a:p>
        </p:txBody>
      </p:sp>
      <p:sp>
        <p:nvSpPr>
          <p:cNvPr name="AutoShape 25" id="25"/>
          <p:cNvSpPr/>
          <p:nvPr/>
        </p:nvSpPr>
        <p:spPr>
          <a:xfrm>
            <a:off x="3931188" y="3540090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3168350" y="1308183"/>
            <a:ext cx="12225281" cy="209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b="true" sz="7500" spc="525">
                <a:solidFill>
                  <a:srgbClr val="2B3425"/>
                </a:solidFill>
                <a:latin typeface="Oswald Bold"/>
                <a:ea typeface="Oswald Bold"/>
                <a:cs typeface="Oswald Bold"/>
                <a:sym typeface="Oswald Bold"/>
              </a:rPr>
              <a:t>REAL IMPACT FOR PEOPLE &amp; PLANET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5256640" y="5479288"/>
            <a:ext cx="2685383" cy="4429498"/>
          </a:xfrm>
          <a:custGeom>
            <a:avLst/>
            <a:gdLst/>
            <a:ahLst/>
            <a:cxnLst/>
            <a:rect r="r" b="b" t="t" l="l"/>
            <a:pathLst>
              <a:path h="4429498" w="2685383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98686" y="1585054"/>
            <a:ext cx="3150973" cy="3007747"/>
          </a:xfrm>
          <a:custGeom>
            <a:avLst/>
            <a:gdLst/>
            <a:ahLst/>
            <a:cxnLst/>
            <a:rect r="r" b="b" t="t" l="l"/>
            <a:pathLst>
              <a:path h="3007747" w="3150973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122270" y="838415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646515" y="4776125"/>
            <a:ext cx="10994969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Launch a pilot hub in one community or campus.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Partner with local governments, NGOs, and waste pickers.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Develop and release the community rewards app.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Expand to more schools, neighborhoods, and industries.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Build self-sustaining, zero-waste, energy-positive communities across regions.</a:t>
            </a:r>
          </a:p>
          <a:p>
            <a:pPr algn="just">
              <a:lnSpc>
                <a:spcPts val="3750"/>
              </a:lnSpc>
            </a:pPr>
          </a:p>
        </p:txBody>
      </p:sp>
      <p:sp>
        <p:nvSpPr>
          <p:cNvPr name="AutoShape 25" id="25"/>
          <p:cNvSpPr/>
          <p:nvPr/>
        </p:nvSpPr>
        <p:spPr>
          <a:xfrm>
            <a:off x="4259624" y="4568989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3168350" y="2079277"/>
            <a:ext cx="12225281" cy="209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b="true" sz="7500" spc="525">
                <a:solidFill>
                  <a:srgbClr val="2B3425"/>
                </a:solidFill>
                <a:latin typeface="Oswald Bold"/>
                <a:ea typeface="Oswald Bold"/>
                <a:cs typeface="Oswald Bold"/>
                <a:sym typeface="Oswald Bold"/>
              </a:rPr>
              <a:t>SCALABILITY &amp; FUTURE VISION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5256640" y="5479288"/>
            <a:ext cx="2685383" cy="4429498"/>
          </a:xfrm>
          <a:custGeom>
            <a:avLst/>
            <a:gdLst/>
            <a:ahLst/>
            <a:cxnLst/>
            <a:rect r="r" b="b" t="t" l="l"/>
            <a:pathLst>
              <a:path h="4429498" w="2685383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98686" y="1585054"/>
            <a:ext cx="3150973" cy="3007747"/>
          </a:xfrm>
          <a:custGeom>
            <a:avLst/>
            <a:gdLst/>
            <a:ahLst/>
            <a:cxnLst/>
            <a:rect r="r" b="b" t="t" l="l"/>
            <a:pathLst>
              <a:path h="3007747" w="3150973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122270" y="838415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676394" y="6269863"/>
            <a:ext cx="10994969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“With RecycLink, we transform waste into a valuabl</a:t>
            </a: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 resource, engage communities, and protect Mother Nature for future generations.”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4191130" y="5479288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3031360" y="2503572"/>
            <a:ext cx="12225281" cy="221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2B3425"/>
                </a:solidFill>
                <a:latin typeface="Oswald Bold"/>
                <a:ea typeface="Oswald Bold"/>
                <a:cs typeface="Oswald Bold"/>
                <a:sym typeface="Oswald Bold"/>
              </a:rPr>
              <a:t>LET’S INNOVATE FOR NATURE!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5256640" y="5479288"/>
            <a:ext cx="2685383" cy="4429498"/>
          </a:xfrm>
          <a:custGeom>
            <a:avLst/>
            <a:gdLst/>
            <a:ahLst/>
            <a:cxnLst/>
            <a:rect r="r" b="b" t="t" l="l"/>
            <a:pathLst>
              <a:path h="4429498" w="2685383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98686" y="1585054"/>
            <a:ext cx="3150973" cy="3007747"/>
          </a:xfrm>
          <a:custGeom>
            <a:avLst/>
            <a:gdLst/>
            <a:ahLst/>
            <a:cxnLst/>
            <a:rect r="r" b="b" t="t" l="l"/>
            <a:pathLst>
              <a:path h="3007747" w="3150973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710344" y="1028700"/>
            <a:ext cx="21801643" cy="8229600"/>
          </a:xfrm>
          <a:prstGeom prst="rect">
            <a:avLst/>
          </a:prstGeom>
          <a:solidFill>
            <a:srgbClr val="414B3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103153" y="679543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430119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4191130" y="4832531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3768645" y="1572294"/>
            <a:ext cx="10902719" cy="2785387"/>
            <a:chOff x="0" y="0"/>
            <a:chExt cx="2871498" cy="7336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871498" cy="733600"/>
            </a:xfrm>
            <a:custGeom>
              <a:avLst/>
              <a:gdLst/>
              <a:ahLst/>
              <a:cxnLst/>
              <a:rect r="r" b="b" t="t" l="l"/>
              <a:pathLst>
                <a:path h="733600" w="2871498">
                  <a:moveTo>
                    <a:pt x="0" y="0"/>
                  </a:moveTo>
                  <a:lnTo>
                    <a:pt x="2871498" y="0"/>
                  </a:lnTo>
                  <a:lnTo>
                    <a:pt x="2871498" y="733600"/>
                  </a:lnTo>
                  <a:lnTo>
                    <a:pt x="0" y="73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CA87C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871498" cy="771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422372" y="5292260"/>
            <a:ext cx="11421951" cy="242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5"/>
              </a:lnSpc>
            </a:pPr>
            <a:r>
              <a:rPr lang="en-US" sz="3116" spc="218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“With RecycLink, we don’t just manage waste — we convert it into clean energy and resources, close the loop on multiple waste streams, and drive real community action. That’s how we restore, preserve, and protect Mother Nature.”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168350" y="1903902"/>
            <a:ext cx="12225281" cy="221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FFF9F3"/>
                </a:solidFill>
                <a:latin typeface="Oswald Bold"/>
                <a:ea typeface="Oswald Bold"/>
                <a:cs typeface="Oswald Bold"/>
                <a:sym typeface="Oswald Bold"/>
              </a:rPr>
              <a:t>LET’S INNOVATE FOR NATURE!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710344" y="1028700"/>
            <a:ext cx="21801643" cy="8229600"/>
          </a:xfrm>
          <a:prstGeom prst="rect">
            <a:avLst/>
          </a:prstGeom>
          <a:solidFill>
            <a:srgbClr val="414B3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103153" y="679543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430119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 rot="0">
            <a:off x="4191130" y="4545176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4208534" y="4983326"/>
            <a:ext cx="9905741" cy="3302996"/>
            <a:chOff x="0" y="0"/>
            <a:chExt cx="2608919" cy="8699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608919" cy="869925"/>
            </a:xfrm>
            <a:custGeom>
              <a:avLst/>
              <a:gdLst/>
              <a:ahLst/>
              <a:cxnLst/>
              <a:rect r="r" b="b" t="t" l="l"/>
              <a:pathLst>
                <a:path h="869925" w="2608919">
                  <a:moveTo>
                    <a:pt x="0" y="0"/>
                  </a:moveTo>
                  <a:lnTo>
                    <a:pt x="2608919" y="0"/>
                  </a:lnTo>
                  <a:lnTo>
                    <a:pt x="2608919" y="869925"/>
                  </a:lnTo>
                  <a:lnTo>
                    <a:pt x="0" y="869925"/>
                  </a:lnTo>
                  <a:close/>
                </a:path>
              </a:pathLst>
            </a:custGeom>
            <a:solidFill>
              <a:srgbClr val="8CA87C"/>
            </a:solidFill>
            <a:ln w="66675" cap="sq">
              <a:solidFill>
                <a:srgbClr val="8CA87C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608919" cy="9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208534" y="2734776"/>
            <a:ext cx="9905741" cy="1651498"/>
            <a:chOff x="0" y="0"/>
            <a:chExt cx="2608919" cy="43496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608919" cy="434962"/>
            </a:xfrm>
            <a:custGeom>
              <a:avLst/>
              <a:gdLst/>
              <a:ahLst/>
              <a:cxnLst/>
              <a:rect r="r" b="b" t="t" l="l"/>
              <a:pathLst>
                <a:path h="434962" w="2608919">
                  <a:moveTo>
                    <a:pt x="0" y="0"/>
                  </a:moveTo>
                  <a:lnTo>
                    <a:pt x="2608919" y="0"/>
                  </a:lnTo>
                  <a:lnTo>
                    <a:pt x="2608919" y="434962"/>
                  </a:lnTo>
                  <a:lnTo>
                    <a:pt x="0" y="4349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608919" cy="473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5262257" y="7315104"/>
            <a:ext cx="7315200" cy="3644300"/>
          </a:xfrm>
          <a:custGeom>
            <a:avLst/>
            <a:gdLst/>
            <a:ahLst/>
            <a:cxnLst/>
            <a:rect r="r" b="b" t="t" l="l"/>
            <a:pathLst>
              <a:path h="3644300" w="7315200">
                <a:moveTo>
                  <a:pt x="0" y="0"/>
                </a:moveTo>
                <a:lnTo>
                  <a:pt x="7315200" y="0"/>
                </a:lnTo>
                <a:lnTo>
                  <a:pt x="7315200" y="3644299"/>
                </a:lnTo>
                <a:lnTo>
                  <a:pt x="0" y="3644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2812578" y="1304260"/>
            <a:ext cx="3841583" cy="2650228"/>
          </a:xfrm>
          <a:custGeom>
            <a:avLst/>
            <a:gdLst/>
            <a:ahLst/>
            <a:cxnLst/>
            <a:rect r="r" b="b" t="t" l="l"/>
            <a:pathLst>
              <a:path h="2650228" w="3841583">
                <a:moveTo>
                  <a:pt x="0" y="0"/>
                </a:moveTo>
                <a:lnTo>
                  <a:pt x="3841583" y="0"/>
                </a:lnTo>
                <a:lnTo>
                  <a:pt x="3841583" y="2650229"/>
                </a:lnTo>
                <a:lnTo>
                  <a:pt x="0" y="2650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true" rot="-5400000">
            <a:off x="12750572" y="6121929"/>
            <a:ext cx="3841583" cy="2650228"/>
          </a:xfrm>
          <a:custGeom>
            <a:avLst/>
            <a:gdLst/>
            <a:ahLst/>
            <a:cxnLst/>
            <a:rect r="r" b="b" t="t" l="l"/>
            <a:pathLst>
              <a:path h="2650228" w="3841583">
                <a:moveTo>
                  <a:pt x="0" y="2650228"/>
                </a:moveTo>
                <a:lnTo>
                  <a:pt x="3841583" y="2650228"/>
                </a:lnTo>
                <a:lnTo>
                  <a:pt x="3841583" y="0"/>
                </a:lnTo>
                <a:lnTo>
                  <a:pt x="0" y="0"/>
                </a:lnTo>
                <a:lnTo>
                  <a:pt x="0" y="265022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001509" y="6035584"/>
            <a:ext cx="10994969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Jaidev M V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ja</a:t>
            </a: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idev2006murali@gmail.com</a:t>
            </a:r>
          </a:p>
          <a:p>
            <a:pPr algn="just">
              <a:lnSpc>
                <a:spcPts val="3750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3031360" y="3036278"/>
            <a:ext cx="12225281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FFF9F3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798238" y="5210974"/>
            <a:ext cx="3711846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spc="230" b="true">
                <a:solidFill>
                  <a:srgbClr val="FFF9F3"/>
                </a:solidFill>
                <a:latin typeface="DM Sans Bold"/>
                <a:ea typeface="DM Sans Bold"/>
                <a:cs typeface="DM Sans Bold"/>
                <a:sym typeface="DM Sans Bold"/>
              </a:rPr>
              <a:t> NatureNinjas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45514" y="1443693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029014" y="3783591"/>
            <a:ext cx="14299589" cy="342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b="true" sz="2783" spc="194">
                <a:solidFill>
                  <a:srgbClr val="FFF9F3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 today’s rapidly urbanizing world, the growing amounts of organic waste, plastic waste, and e-waste are creating severe environmental challenges.</a:t>
            </a:r>
          </a:p>
          <a:p>
            <a:pPr algn="ctr">
              <a:lnSpc>
                <a:spcPts val="3006"/>
              </a:lnSpc>
            </a:pPr>
            <a:r>
              <a:rPr lang="en-US" b="true" sz="2783" spc="194">
                <a:solidFill>
                  <a:srgbClr val="FFF9F3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Poor segregation at source, inefficient collection, and reliance on overflowing landfills lead to soil, air, and water pollution, and contribute significantly to greenhouse gas emissions.</a:t>
            </a:r>
          </a:p>
          <a:p>
            <a:pPr algn="ctr">
              <a:lnSpc>
                <a:spcPts val="3006"/>
              </a:lnSpc>
            </a:pPr>
            <a:r>
              <a:rPr lang="en-US" b="true" sz="2783" spc="194">
                <a:solidFill>
                  <a:srgbClr val="FFF9F3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Existing smart waste solutions often focus only on collection or sorting but fail to integrate waste-to-resource conversion, clean energy generation, or community participation, resulting in limited real impact.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91049" y="7919975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696821" y="2734776"/>
            <a:ext cx="1878926" cy="1296459"/>
          </a:xfrm>
          <a:custGeom>
            <a:avLst/>
            <a:gdLst/>
            <a:ahLst/>
            <a:cxnLst/>
            <a:rect r="r" b="b" t="t" l="l"/>
            <a:pathLst>
              <a:path h="1296459" w="1878926">
                <a:moveTo>
                  <a:pt x="0" y="0"/>
                </a:moveTo>
                <a:lnTo>
                  <a:pt x="1878926" y="0"/>
                </a:lnTo>
                <a:lnTo>
                  <a:pt x="1878926" y="1296459"/>
                </a:lnTo>
                <a:lnTo>
                  <a:pt x="0" y="1296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true" rot="0">
            <a:off x="16309899" y="6506457"/>
            <a:ext cx="1878926" cy="1296459"/>
          </a:xfrm>
          <a:custGeom>
            <a:avLst/>
            <a:gdLst/>
            <a:ahLst/>
            <a:cxnLst/>
            <a:rect r="r" b="b" t="t" l="l"/>
            <a:pathLst>
              <a:path h="1296459" w="1878926">
                <a:moveTo>
                  <a:pt x="1878926" y="1296459"/>
                </a:moveTo>
                <a:lnTo>
                  <a:pt x="0" y="1296459"/>
                </a:lnTo>
                <a:lnTo>
                  <a:pt x="0" y="0"/>
                </a:lnTo>
                <a:lnTo>
                  <a:pt x="1878926" y="0"/>
                </a:lnTo>
                <a:lnTo>
                  <a:pt x="1878926" y="12964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310706" y="2569464"/>
            <a:ext cx="15666589" cy="14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D9D9D9"/>
                </a:solidFill>
                <a:latin typeface="Nunito Bold"/>
                <a:ea typeface="Nunito Bold"/>
                <a:cs typeface="Nunito Bold"/>
                <a:sym typeface="Nunito Bold"/>
              </a:rPr>
              <a:t> PROBLEM STATEMENT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AutoShape 3" id="3"/>
          <p:cNvSpPr/>
          <p:nvPr/>
        </p:nvSpPr>
        <p:spPr>
          <a:xfrm rot="0">
            <a:off x="4191130" y="3653797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29614" y="7990921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429614" y="3625759"/>
            <a:ext cx="11893399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Rapid industrialization and digital growth have created massive amounts of unmanaged waste.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Plastic, organic waste, and e-waste are filling up landfills and polluting soil, air, and water.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ost communities lack smart, decentralized systems to turn waste into valuable resources.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Climate change impact is rising due to poor waste management and greenhouse gas emissions.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1960688" y="7877795"/>
            <a:ext cx="6327312" cy="2761009"/>
          </a:xfrm>
          <a:custGeom>
            <a:avLst/>
            <a:gdLst/>
            <a:ahLst/>
            <a:cxnLst/>
            <a:rect r="r" b="b" t="t" l="l"/>
            <a:pathLst>
              <a:path h="2761009" w="6327312">
                <a:moveTo>
                  <a:pt x="0" y="0"/>
                </a:moveTo>
                <a:lnTo>
                  <a:pt x="6327312" y="0"/>
                </a:lnTo>
                <a:lnTo>
                  <a:pt x="6327312" y="2761010"/>
                </a:lnTo>
                <a:lnTo>
                  <a:pt x="0" y="2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940972" y="456740"/>
            <a:ext cx="1886172" cy="1803866"/>
          </a:xfrm>
          <a:custGeom>
            <a:avLst/>
            <a:gdLst/>
            <a:ahLst/>
            <a:cxnLst/>
            <a:rect r="r" b="b" t="t" l="l"/>
            <a:pathLst>
              <a:path h="1803866" w="1886172">
                <a:moveTo>
                  <a:pt x="0" y="0"/>
                </a:moveTo>
                <a:lnTo>
                  <a:pt x="1886172" y="0"/>
                </a:lnTo>
                <a:lnTo>
                  <a:pt x="1886172" y="1803867"/>
                </a:lnTo>
                <a:lnTo>
                  <a:pt x="0" y="1803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312870" y="2298118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FFF9F3"/>
                </a:solidFill>
                <a:latin typeface="Oswald Bold"/>
                <a:ea typeface="Oswald Bold"/>
                <a:cs typeface="Oswald Bold"/>
                <a:sym typeface="Oswald Bold"/>
              </a:rPr>
              <a:t>WHY RECYCLINK?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7569653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 rot="0">
            <a:off x="4191130" y="4119950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70552" y="7802916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07623" y="8719986"/>
            <a:ext cx="1567014" cy="156701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445104" y="4329794"/>
            <a:ext cx="14299589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Smart IoT bins automatically detect, sort, and monitor waste.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Organic waste is turned into biogas for clean energy and compost for l</a:t>
            </a: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ocal gardens.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Plastic waste is compressed into eco-bricks for construction.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E-waste is safely processed to extract valuable metals.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The entire hub is powered by solar energy and tracked with a real-time community dashboard.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Communities earn green rewards for responsible waste disposal.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3326698" y="1857650"/>
            <a:ext cx="11662259" cy="221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OUR SMART, INTEGRATED 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-907587"/>
            <a:ext cx="15666589" cy="999546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258322">
            <a:off x="16303265" y="8154284"/>
            <a:ext cx="4379420" cy="4210372"/>
            <a:chOff x="0" y="0"/>
            <a:chExt cx="8454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5434" cy="812800"/>
            </a:xfrm>
            <a:custGeom>
              <a:avLst/>
              <a:gdLst/>
              <a:ahLst/>
              <a:cxnLst/>
              <a:rect r="r" b="b" t="t" l="l"/>
              <a:pathLst>
                <a:path h="812800" w="845434">
                  <a:moveTo>
                    <a:pt x="422717" y="0"/>
                  </a:moveTo>
                  <a:cubicBezTo>
                    <a:pt x="189257" y="0"/>
                    <a:pt x="0" y="181951"/>
                    <a:pt x="0" y="406400"/>
                  </a:cubicBezTo>
                  <a:cubicBezTo>
                    <a:pt x="0" y="630849"/>
                    <a:pt x="189257" y="812800"/>
                    <a:pt x="422717" y="812800"/>
                  </a:cubicBezTo>
                  <a:cubicBezTo>
                    <a:pt x="656177" y="812800"/>
                    <a:pt x="845434" y="630849"/>
                    <a:pt x="845434" y="406400"/>
                  </a:cubicBezTo>
                  <a:cubicBezTo>
                    <a:pt x="845434" y="181951"/>
                    <a:pt x="656177" y="0"/>
                    <a:pt x="4227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9259" y="38100"/>
              <a:ext cx="68691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574730" y="-647743"/>
            <a:ext cx="1748282" cy="17482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7510018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744693" y="5761735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3979450" y="2734776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4281230" y="1195789"/>
            <a:ext cx="12463463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8000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  <a:r>
              <a:rPr lang="en-US" b="true" sz="8000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LITERATURE REVIEW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68350" y="659404"/>
            <a:ext cx="1238835" cy="144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0"/>
              </a:lnSpc>
              <a:spcBef>
                <a:spcPct val="0"/>
              </a:spcBef>
            </a:pPr>
            <a:r>
              <a:rPr lang="en-US" sz="849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📚</a:t>
            </a:r>
            <a:r>
              <a:rPr lang="en-US" sz="849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70963" y="2955462"/>
            <a:ext cx="15173730" cy="655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1.</a:t>
            </a:r>
            <a:r>
              <a:rPr lang="en-US" b="true" sz="2955" spc="206">
                <a:solidFill>
                  <a:srgbClr val="2B3425"/>
                </a:solidFill>
                <a:latin typeface="DM Sans Bold"/>
                <a:ea typeface="DM Sans Bold"/>
                <a:cs typeface="DM Sans Bold"/>
                <a:sym typeface="DM Sans Bold"/>
              </a:rPr>
              <a:t> Conventional Waste Management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Studies show that most urban and rural communities rely on manual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collection and landfill disposal, which leads to:</a:t>
            </a:r>
          </a:p>
          <a:p>
            <a:pPr algn="just" marL="638097" indent="-319048" lvl="1">
              <a:lnSpc>
                <a:spcPts val="3694"/>
              </a:lnSpc>
              <a:buFont typeface="Arial"/>
              <a:buChar char="•"/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Low segregation rates at source (less than 30% in India’s major cities — CPCB, 2021)</a:t>
            </a:r>
          </a:p>
          <a:p>
            <a:pPr algn="just" marL="638097" indent="-319048" lvl="1">
              <a:lnSpc>
                <a:spcPts val="3694"/>
              </a:lnSpc>
              <a:buFont typeface="Arial"/>
              <a:buChar char="•"/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E-waste often ends up mixed with municipal waste, polluting soil and water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2. </a:t>
            </a:r>
            <a:r>
              <a:rPr lang="en-US" b="true" sz="2955" spc="206">
                <a:solidFill>
                  <a:srgbClr val="2B3425"/>
                </a:solidFill>
                <a:latin typeface="DM Sans Bold"/>
                <a:ea typeface="DM Sans Bold"/>
                <a:cs typeface="DM Sans Bold"/>
                <a:sym typeface="DM Sans Bold"/>
              </a:rPr>
              <a:t>Smart Bins &amp; IoT in Waste Management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Research highlights how IoT-enabled smart bins help track fill levels and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optimize collection routes (Patil et al., 2020; IEEE Xplore). However:</a:t>
            </a:r>
          </a:p>
          <a:p>
            <a:pPr algn="just" marL="638097" indent="-319048" lvl="1">
              <a:lnSpc>
                <a:spcPts val="3694"/>
              </a:lnSpc>
              <a:buFont typeface="Arial"/>
              <a:buChar char="•"/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These systems often stop at collection; they do not integrate waste processing, recycling, or resource recovery.</a:t>
            </a:r>
          </a:p>
          <a:p>
            <a:pPr algn="just" marL="638097" indent="-319048" lvl="1">
              <a:lnSpc>
                <a:spcPts val="3694"/>
              </a:lnSpc>
              <a:buFont typeface="Arial"/>
              <a:buChar char="•"/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There is limited impact on community engagement or behavioral change.</a:t>
            </a:r>
          </a:p>
          <a:p>
            <a:pPr algn="just">
              <a:lnSpc>
                <a:spcPts val="369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-907587"/>
            <a:ext cx="15666589" cy="999546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313445" y="-647743"/>
            <a:ext cx="1748282" cy="17482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559" y="6172200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539718" y="4090147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3979450" y="2734776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4281230" y="1195789"/>
            <a:ext cx="12463463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8000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  <a:r>
              <a:rPr lang="en-US" b="true" sz="8000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LITERATURE REVIEW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68350" y="659404"/>
            <a:ext cx="1238835" cy="144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0"/>
              </a:lnSpc>
              <a:spcBef>
                <a:spcPct val="0"/>
              </a:spcBef>
            </a:pPr>
            <a:r>
              <a:rPr lang="en-US" sz="849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📚</a:t>
            </a:r>
            <a:r>
              <a:rPr lang="en-US" sz="849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26123" y="2828925"/>
            <a:ext cx="14667202" cy="666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3.</a:t>
            </a:r>
            <a:r>
              <a:rPr lang="en-US" b="true" sz="3000" spc="210">
                <a:solidFill>
                  <a:srgbClr val="2B3425"/>
                </a:solidFill>
                <a:latin typeface="DM Sans Bold"/>
                <a:ea typeface="DM Sans Bold"/>
                <a:cs typeface="DM Sans Bold"/>
                <a:sym typeface="DM Sans Bold"/>
              </a:rPr>
              <a:t> Automated Waste Segregation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AI-powered image recognition and robotic arms can significantly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improve segregation accuracy (Li et al., 2021; Waste Management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Journal).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Challenges include: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High initial costs for robotics hardware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Focus only on sorting, not on creating usable outputs like biogas or eco-bricks.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4. </a:t>
            </a:r>
            <a:r>
              <a:rPr lang="en-US" b="true" sz="3000" spc="210">
                <a:solidFill>
                  <a:srgbClr val="2B3425"/>
                </a:solidFill>
                <a:latin typeface="DM Sans Bold"/>
                <a:ea typeface="DM Sans Bold"/>
                <a:cs typeface="DM Sans Bold"/>
                <a:sym typeface="DM Sans Bold"/>
              </a:rPr>
              <a:t>Waste-to-Energy &amp; Bio-digesters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Small-scale bio-digesters are effective in converting organic waste to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biogas (Sharma et al., 2022, Renewable Energy).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But without smart monitoring, they can be inefficient.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Plastic waste often remains untreated.</a:t>
            </a:r>
          </a:p>
          <a:p>
            <a:pPr algn="just">
              <a:lnSpc>
                <a:spcPts val="375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10227938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 rot="0">
            <a:off x="4191130" y="4119950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0">
            <a:off x="11915665" y="5710643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168350" y="4615268"/>
            <a:ext cx="11122547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1: Households use smart IoT bins for waste segregation.</a:t>
            </a:r>
          </a:p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2: Collected waste goes to the local processing hub.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26698" y="1857650"/>
            <a:ext cx="11662259" cy="221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RECYCLINK SYSTEM FLOW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-907587"/>
            <a:ext cx="15666589" cy="1249419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11915665" y="5710643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913468" y="4869733"/>
            <a:ext cx="10293793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3: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Organic waste → Bio-digester → Biogas + Compost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Plastic waste → Eco-brick press → Building materials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E-waste → Recovery unit → Valuable metals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AutoShape 26" id="26"/>
          <p:cNvSpPr/>
          <p:nvPr/>
        </p:nvSpPr>
        <p:spPr>
          <a:xfrm rot="0">
            <a:off x="4191130" y="4782237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892656" y="2739349"/>
            <a:ext cx="14502687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RECYCLINK SYSTEM FLOW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-907587"/>
            <a:ext cx="15666589" cy="1249419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11915665" y="5710643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574484" y="5076825"/>
            <a:ext cx="10293793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4: Powered by solar energy → clean operations.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5: Community dashboard tracks impact and rewards participants.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AutoShape 26" id="26"/>
          <p:cNvSpPr/>
          <p:nvPr/>
        </p:nvSpPr>
        <p:spPr>
          <a:xfrm rot="0">
            <a:off x="4191130" y="4782237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892656" y="2739349"/>
            <a:ext cx="14502687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8000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RECYCLINK SYSTEM FLOW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459831" y="7696200"/>
            <a:ext cx="7455834" cy="14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b="true" sz="20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[Households] → [Smart Bins] → [Processing Hub]</a:t>
            </a:r>
          </a:p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b="true" sz="20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→ [Bio-digester / Eco-Bricks / E-Waste Recovery]</a:t>
            </a:r>
          </a:p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b="true" sz="20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→ [Clean Energy + Reusable Resources]</a:t>
            </a:r>
          </a:p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b="true" sz="20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→ [Dashboard &amp; Rewards] → [Community]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DAGsHWxVOMA</dc:identifier>
  <dcterms:modified xsi:type="dcterms:W3CDTF">2011-08-01T06:04:30Z</dcterms:modified>
  <cp:revision>1</cp:revision>
  <dc:title>RecycLink: Smart Waste-to-Energy and E-Waste Recovery Hubs</dc:title>
</cp:coreProperties>
</file>