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19"/>
  </p:notesMasterIdLst>
  <p:sldIdLst>
    <p:sldId id="256" r:id="rId2"/>
    <p:sldId id="257" r:id="rId3"/>
    <p:sldId id="258" r:id="rId4"/>
    <p:sldId id="299" r:id="rId5"/>
    <p:sldId id="294" r:id="rId6"/>
    <p:sldId id="293" r:id="rId7"/>
    <p:sldId id="292" r:id="rId8"/>
    <p:sldId id="259" r:id="rId9"/>
    <p:sldId id="296" r:id="rId10"/>
    <p:sldId id="295" r:id="rId11"/>
    <p:sldId id="297" r:id="rId12"/>
    <p:sldId id="298" r:id="rId13"/>
    <p:sldId id="301" r:id="rId14"/>
    <p:sldId id="300" r:id="rId15"/>
    <p:sldId id="285" r:id="rId16"/>
    <p:sldId id="302" r:id="rId17"/>
    <p:sldId id="30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360" autoAdjust="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B1AB82-4106-4417-BAEC-8FD1733E29D9}" type="datetimeFigureOut">
              <a:rPr lang="en-US" smtClean="0"/>
              <a:t>4/16/2021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FD279-5C0D-4577-8BC8-F2A99E0295D8}" type="slidenum">
              <a:rPr lang="en-US" smtClean="0"/>
              <a:t>‹#›</a:t>
            </a:fld>
            <a:endParaRPr lang="en-US"/>
          </a:p>
        </p:txBody>
      </p:sp>
    </p:spTree>
    <p:extLst>
      <p:ext uri="{BB962C8B-B14F-4D97-AF65-F5344CB8AC3E}">
        <p14:creationId xmlns:p14="http://schemas.microsoft.com/office/powerpoint/2010/main" val="1146660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Do we add related MATH ??</a:t>
            </a:r>
          </a:p>
          <a:p>
            <a:pPr marL="171450" indent="-171450">
              <a:buFontTx/>
              <a:buChar char="-"/>
            </a:pPr>
            <a:endParaRPr lang="en-US" dirty="0"/>
          </a:p>
          <a:p>
            <a:r>
              <a:rPr lang="en-US" dirty="0"/>
              <a:t>1 min</a:t>
            </a:r>
          </a:p>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5</a:t>
            </a:fld>
            <a:endParaRPr lang="en-US"/>
          </a:p>
        </p:txBody>
      </p:sp>
    </p:spTree>
    <p:extLst>
      <p:ext uri="{BB962C8B-B14F-4D97-AF65-F5344CB8AC3E}">
        <p14:creationId xmlns:p14="http://schemas.microsoft.com/office/powerpoint/2010/main" val="3616774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ECC</a:t>
            </a:r>
          </a:p>
          <a:p>
            <a:r>
              <a:rPr lang="en-US" dirty="0"/>
              <a:t>Why is it better than RSA ?</a:t>
            </a:r>
          </a:p>
          <a:p>
            <a:endParaRPr lang="en-US" dirty="0"/>
          </a:p>
          <a:p>
            <a:r>
              <a:rPr lang="en-US" dirty="0"/>
              <a:t>1 min</a:t>
            </a:r>
          </a:p>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6</a:t>
            </a:fld>
            <a:endParaRPr lang="en-US"/>
          </a:p>
        </p:txBody>
      </p:sp>
    </p:spTree>
    <p:extLst>
      <p:ext uri="{BB962C8B-B14F-4D97-AF65-F5344CB8AC3E}">
        <p14:creationId xmlns:p14="http://schemas.microsoft.com/office/powerpoint/2010/main" val="3166714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ECC Theory</a:t>
            </a:r>
          </a:p>
          <a:p>
            <a:endParaRPr lang="en-US" dirty="0"/>
          </a:p>
          <a:p>
            <a:r>
              <a:rPr lang="en-US" dirty="0"/>
              <a:t>1 min</a:t>
            </a:r>
          </a:p>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7</a:t>
            </a:fld>
            <a:endParaRPr lang="en-US"/>
          </a:p>
        </p:txBody>
      </p:sp>
    </p:spTree>
    <p:extLst>
      <p:ext uri="{BB962C8B-B14F-4D97-AF65-F5344CB8AC3E}">
        <p14:creationId xmlns:p14="http://schemas.microsoft.com/office/powerpoint/2010/main" val="3777384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research paper info (3-4 slides)</a:t>
            </a:r>
          </a:p>
          <a:p>
            <a:r>
              <a:rPr lang="en-US" dirty="0"/>
              <a:t>And what we are going to do</a:t>
            </a:r>
          </a:p>
          <a:p>
            <a:endParaRPr lang="en-US" dirty="0"/>
          </a:p>
          <a:p>
            <a:r>
              <a:rPr lang="en-US" dirty="0"/>
              <a:t>We are going to implement the different curves, </a:t>
            </a:r>
            <a:r>
              <a:rPr lang="en-US" dirty="0" err="1"/>
              <a:t>analyse</a:t>
            </a:r>
            <a:r>
              <a:rPr lang="en-US" dirty="0"/>
              <a:t> them using python </a:t>
            </a:r>
          </a:p>
          <a:p>
            <a:endParaRPr lang="en-US" dirty="0"/>
          </a:p>
          <a:p>
            <a:r>
              <a:rPr lang="en-US" dirty="0"/>
              <a:t>4-5 min</a:t>
            </a:r>
          </a:p>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8</a:t>
            </a:fld>
            <a:endParaRPr lang="en-US"/>
          </a:p>
        </p:txBody>
      </p:sp>
    </p:spTree>
    <p:extLst>
      <p:ext uri="{BB962C8B-B14F-4D97-AF65-F5344CB8AC3E}">
        <p14:creationId xmlns:p14="http://schemas.microsoft.com/office/powerpoint/2010/main" val="3700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9</a:t>
            </a:fld>
            <a:endParaRPr lang="en-US"/>
          </a:p>
        </p:txBody>
      </p:sp>
    </p:spTree>
    <p:extLst>
      <p:ext uri="{BB962C8B-B14F-4D97-AF65-F5344CB8AC3E}">
        <p14:creationId xmlns:p14="http://schemas.microsoft.com/office/powerpoint/2010/main" val="32246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 WITH RESEARCH PAPER SPECIFICALLY</a:t>
            </a:r>
          </a:p>
        </p:txBody>
      </p:sp>
      <p:sp>
        <p:nvSpPr>
          <p:cNvPr id="4" name="Slide Number Placeholder 3"/>
          <p:cNvSpPr>
            <a:spLocks noGrp="1"/>
          </p:cNvSpPr>
          <p:nvPr>
            <p:ph type="sldNum" sz="quarter" idx="5"/>
          </p:nvPr>
        </p:nvSpPr>
        <p:spPr/>
        <p:txBody>
          <a:bodyPr/>
          <a:lstStyle/>
          <a:p>
            <a:fld id="{E3BFD279-5C0D-4577-8BC8-F2A99E0295D8}" type="slidenum">
              <a:rPr lang="en-US" smtClean="0"/>
              <a:t>11</a:t>
            </a:fld>
            <a:endParaRPr lang="en-US"/>
          </a:p>
        </p:txBody>
      </p:sp>
    </p:spTree>
    <p:extLst>
      <p:ext uri="{BB962C8B-B14F-4D97-AF65-F5344CB8AC3E}">
        <p14:creationId xmlns:p14="http://schemas.microsoft.com/office/powerpoint/2010/main" val="3010847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14</a:t>
            </a:fld>
            <a:endParaRPr lang="en-US"/>
          </a:p>
        </p:txBody>
      </p:sp>
    </p:spTree>
    <p:extLst>
      <p:ext uri="{BB962C8B-B14F-4D97-AF65-F5344CB8AC3E}">
        <p14:creationId xmlns:p14="http://schemas.microsoft.com/office/powerpoint/2010/main" val="3419289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9504ED6-4339-4D14-9311-7D7EDD79FD57}" type="datetimeFigureOut">
              <a:rPr lang="en-US" smtClean="0"/>
              <a:t>4/16/2021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1C771C4-10C3-443C-9767-F8B5CF9F533C}"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4866755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27402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337224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980083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9504ED6-4339-4D14-9311-7D7EDD79FD57}" type="datetimeFigureOut">
              <a:rPr lang="en-US" smtClean="0"/>
              <a:t>4/16/2021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9875561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504ED6-4339-4D14-9311-7D7EDD79FD57}"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743884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504ED6-4339-4D14-9311-7D7EDD79FD57}" type="datetimeFigureOut">
              <a:rPr lang="en-US" smtClean="0"/>
              <a:t>4/16/2021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2140443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504ED6-4339-4D14-9311-7D7EDD79FD57}" type="datetimeFigureOut">
              <a:rPr lang="en-US" smtClean="0"/>
              <a:t>4/16/2021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105560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04ED6-4339-4D14-9311-7D7EDD79FD57}" type="datetimeFigureOut">
              <a:rPr lang="en-US" smtClean="0"/>
              <a:t>4/16/2021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336584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504ED6-4339-4D14-9311-7D7EDD79FD57}" type="datetimeFigureOut">
              <a:rPr lang="en-US" smtClean="0"/>
              <a:t>4/16/2021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213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504ED6-4339-4D14-9311-7D7EDD79FD57}" type="datetimeFigureOut">
              <a:rPr lang="en-US" smtClean="0"/>
              <a:t>4/16/2021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877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9504ED6-4339-4D14-9311-7D7EDD79FD57}" type="datetimeFigureOut">
              <a:rPr lang="en-US" smtClean="0"/>
              <a:t>4/16/2021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1C771C4-10C3-443C-9767-F8B5CF9F533C}"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3359803"/>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Jaidev810/ECC-Cipher.git"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flask.palletsprojects.com/en/1.1.x/" TargetMode="External"/><Relationship Id="rId2" Type="http://schemas.openxmlformats.org/officeDocument/2006/relationships/hyperlink" Target="https://www.researchgate.net/publication/322348730_Analysis_of_standard_elliptic_curves_for_the_implementation_of_elliptic_curve_cryptography_in_resource-constrained_E-commerce_applications" TargetMode="External"/><Relationship Id="rId1" Type="http://schemas.openxmlformats.org/officeDocument/2006/relationships/slideLayout" Target="../slideLayouts/slideLayout2.xml"/><Relationship Id="rId5" Type="http://schemas.openxmlformats.org/officeDocument/2006/relationships/hyperlink" Target="https://docs.sqlalchemy.org/en/14/" TargetMode="External"/><Relationship Id="rId4" Type="http://schemas.openxmlformats.org/officeDocument/2006/relationships/hyperlink" Target="https://matplotlib.org/stable/contents.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897B-A867-46A2-A282-C3D32F00ADF1}"/>
              </a:ext>
            </a:extLst>
          </p:cNvPr>
          <p:cNvSpPr>
            <a:spLocks noGrp="1"/>
          </p:cNvSpPr>
          <p:nvPr>
            <p:ph type="ctrTitle"/>
          </p:nvPr>
        </p:nvSpPr>
        <p:spPr>
          <a:xfrm>
            <a:off x="1377280" y="775973"/>
            <a:ext cx="9437440" cy="3447680"/>
          </a:xfrm>
        </p:spPr>
        <p:txBody>
          <a:bodyPr>
            <a:normAutofit/>
          </a:bodyPr>
          <a:lstStyle/>
          <a:p>
            <a:pPr algn="ctr"/>
            <a:r>
              <a:rPr lang="en-US" sz="3800" b="1" dirty="0">
                <a:effectLst/>
                <a:ea typeface="Calibri" panose="020F0502020204030204" pitchFamily="34" charset="0"/>
                <a:cs typeface="Times New Roman" panose="02020603050405020304" pitchFamily="18" charset="0"/>
              </a:rPr>
              <a:t>Analysis of standard elliptic curves </a:t>
            </a:r>
            <a:r>
              <a:rPr lang="en-US" sz="3800" b="1" i="1" dirty="0">
                <a:effectLst/>
                <a:ea typeface="Calibri" panose="020F0502020204030204" pitchFamily="34" charset="0"/>
                <a:cs typeface="Times New Roman" panose="02020603050405020304" pitchFamily="18" charset="0"/>
              </a:rPr>
              <a:t>for the </a:t>
            </a:r>
            <a:br>
              <a:rPr lang="en-US" sz="3800" b="1" dirty="0">
                <a:effectLst/>
                <a:ea typeface="Calibri" panose="020F0502020204030204" pitchFamily="34" charset="0"/>
                <a:cs typeface="Times New Roman" panose="02020603050405020304" pitchFamily="18" charset="0"/>
              </a:rPr>
            </a:br>
            <a:r>
              <a:rPr lang="en-US" sz="3800" b="1" dirty="0">
                <a:effectLst/>
                <a:ea typeface="Calibri" panose="020F0502020204030204" pitchFamily="34" charset="0"/>
                <a:cs typeface="Times New Roman" panose="02020603050405020304" pitchFamily="18" charset="0"/>
              </a:rPr>
              <a:t>implementation of ECC </a:t>
            </a:r>
            <a:br>
              <a:rPr lang="en-US" sz="3800" b="1" dirty="0">
                <a:effectLst/>
                <a:ea typeface="Calibri" panose="020F0502020204030204" pitchFamily="34" charset="0"/>
                <a:cs typeface="Times New Roman" panose="02020603050405020304" pitchFamily="18" charset="0"/>
              </a:rPr>
            </a:br>
            <a:r>
              <a:rPr lang="en-US" sz="3800" b="1" i="1" dirty="0">
                <a:effectLst/>
                <a:ea typeface="Calibri" panose="020F0502020204030204" pitchFamily="34" charset="0"/>
                <a:cs typeface="Times New Roman" panose="02020603050405020304" pitchFamily="18" charset="0"/>
              </a:rPr>
              <a:t>in </a:t>
            </a:r>
            <a:br>
              <a:rPr lang="en-US" sz="3800" b="1" dirty="0">
                <a:effectLst/>
                <a:ea typeface="Calibri" panose="020F0502020204030204" pitchFamily="34" charset="0"/>
                <a:cs typeface="Times New Roman" panose="02020603050405020304" pitchFamily="18" charset="0"/>
              </a:rPr>
            </a:br>
            <a:r>
              <a:rPr lang="en-US" sz="3800" b="1" dirty="0">
                <a:effectLst/>
                <a:ea typeface="Calibri" panose="020F0502020204030204" pitchFamily="34" charset="0"/>
                <a:cs typeface="Times New Roman" panose="02020603050405020304" pitchFamily="18" charset="0"/>
              </a:rPr>
              <a:t>resource-constrained environments</a:t>
            </a:r>
            <a:endParaRPr lang="en-US" sz="3800" dirty="0"/>
          </a:p>
        </p:txBody>
      </p:sp>
      <p:sp>
        <p:nvSpPr>
          <p:cNvPr id="3" name="Subtitle 2">
            <a:extLst>
              <a:ext uri="{FF2B5EF4-FFF2-40B4-BE49-F238E27FC236}">
                <a16:creationId xmlns:a16="http://schemas.microsoft.com/office/drawing/2014/main" id="{62EACB97-921F-4830-B3DB-928C7A7BF09A}"/>
              </a:ext>
            </a:extLst>
          </p:cNvPr>
          <p:cNvSpPr>
            <a:spLocks noGrp="1"/>
          </p:cNvSpPr>
          <p:nvPr>
            <p:ph type="subTitle" idx="1"/>
          </p:nvPr>
        </p:nvSpPr>
        <p:spPr>
          <a:xfrm>
            <a:off x="6660682" y="4754880"/>
            <a:ext cx="4340994" cy="933651"/>
          </a:xfrm>
        </p:spPr>
        <p:txBody>
          <a:bodyPr>
            <a:normAutofit/>
          </a:bodyPr>
          <a:lstStyle/>
          <a:p>
            <a:pPr algn="r"/>
            <a:r>
              <a:rPr lang="en-US" dirty="0"/>
              <a:t>Jaidev Chaudhary [189301036]</a:t>
            </a:r>
          </a:p>
          <a:p>
            <a:pPr algn="r"/>
            <a:r>
              <a:rPr lang="en-US" dirty="0"/>
              <a:t>Saransh Sharma [189301164]</a:t>
            </a:r>
          </a:p>
        </p:txBody>
      </p:sp>
    </p:spTree>
    <p:extLst>
      <p:ext uri="{BB962C8B-B14F-4D97-AF65-F5344CB8AC3E}">
        <p14:creationId xmlns:p14="http://schemas.microsoft.com/office/powerpoint/2010/main" val="2379083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2D8C6E18-D1F4-4BD7-A6FE-0A5B695635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3812" y="665179"/>
            <a:ext cx="7804375" cy="5892302"/>
          </a:xfrm>
          <a:prstGeom prst="rect">
            <a:avLst/>
          </a:prstGeom>
        </p:spPr>
      </p:pic>
      <p:sp>
        <p:nvSpPr>
          <p:cNvPr id="2" name="TextBox 1">
            <a:extLst>
              <a:ext uri="{FF2B5EF4-FFF2-40B4-BE49-F238E27FC236}">
                <a16:creationId xmlns:a16="http://schemas.microsoft.com/office/drawing/2014/main" id="{E89C51E4-0346-4666-B085-0AFA43CC5FAF}"/>
              </a:ext>
            </a:extLst>
          </p:cNvPr>
          <p:cNvSpPr txBox="1"/>
          <p:nvPr/>
        </p:nvSpPr>
        <p:spPr>
          <a:xfrm>
            <a:off x="2973460" y="156697"/>
            <a:ext cx="5644067" cy="400110"/>
          </a:xfrm>
          <a:prstGeom prst="rect">
            <a:avLst/>
          </a:prstGeom>
          <a:noFill/>
          <a:ln w="19050">
            <a:solidFill>
              <a:schemeClr val="tx1">
                <a:lumMod val="50000"/>
                <a:lumOff val="50000"/>
              </a:schemeClr>
            </a:solidFill>
          </a:ln>
        </p:spPr>
        <p:txBody>
          <a:bodyPr wrap="square" rtlCol="0">
            <a:spAutoFit/>
          </a:bodyPr>
          <a:lstStyle/>
          <a:p>
            <a:r>
              <a:rPr lang="en-US" sz="2000" dirty="0"/>
              <a:t>OVERVIEW of ENCRYPTION-DECRYPTION using ECC</a:t>
            </a:r>
          </a:p>
        </p:txBody>
      </p:sp>
    </p:spTree>
    <p:extLst>
      <p:ext uri="{BB962C8B-B14F-4D97-AF65-F5344CB8AC3E}">
        <p14:creationId xmlns:p14="http://schemas.microsoft.com/office/powerpoint/2010/main" val="163109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24E35-F8C2-4634-B7CB-BC528534230C}"/>
              </a:ext>
            </a:extLst>
          </p:cNvPr>
          <p:cNvSpPr txBox="1">
            <a:spLocks/>
          </p:cNvSpPr>
          <p:nvPr/>
        </p:nvSpPr>
        <p:spPr>
          <a:xfrm>
            <a:off x="1371599" y="406667"/>
            <a:ext cx="5638801"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What is our  </a:t>
            </a:r>
            <a:r>
              <a:rPr lang="en-US" sz="4800" b="1" dirty="0"/>
              <a:t>GOAL</a:t>
            </a:r>
            <a:r>
              <a:rPr lang="en-US" b="1" dirty="0"/>
              <a:t>  </a:t>
            </a:r>
            <a:r>
              <a:rPr lang="en-US" dirty="0"/>
              <a:t>?</a:t>
            </a:r>
          </a:p>
        </p:txBody>
      </p:sp>
      <p:sp>
        <p:nvSpPr>
          <p:cNvPr id="3" name="Content Placeholder 2">
            <a:extLst>
              <a:ext uri="{FF2B5EF4-FFF2-40B4-BE49-F238E27FC236}">
                <a16:creationId xmlns:a16="http://schemas.microsoft.com/office/drawing/2014/main" id="{F1E6C468-059D-4B2B-8A6D-A6600A041AA4}"/>
              </a:ext>
            </a:extLst>
          </p:cNvPr>
          <p:cNvSpPr txBox="1">
            <a:spLocks/>
          </p:cNvSpPr>
          <p:nvPr/>
        </p:nvSpPr>
        <p:spPr>
          <a:xfrm>
            <a:off x="1590963" y="1459880"/>
            <a:ext cx="10062411" cy="5905100"/>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solidFill>
                  <a:schemeClr val="tx1">
                    <a:lumMod val="75000"/>
                    <a:lumOff val="25000"/>
                  </a:schemeClr>
                </a:solidFill>
              </a:rPr>
              <a:t>There are multiple standard Elliptical Curves that can be used with the ECC scheme</a:t>
            </a:r>
          </a:p>
          <a:p>
            <a:endParaRPr lang="en-US" dirty="0">
              <a:solidFill>
                <a:schemeClr val="tx1">
                  <a:lumMod val="75000"/>
                  <a:lumOff val="25000"/>
                </a:schemeClr>
              </a:solidFill>
            </a:endParaRPr>
          </a:p>
          <a:p>
            <a:r>
              <a:rPr lang="en-US" dirty="0">
                <a:solidFill>
                  <a:schemeClr val="tx1">
                    <a:lumMod val="75000"/>
                    <a:lumOff val="25000"/>
                  </a:schemeClr>
                </a:solidFill>
              </a:rPr>
              <a:t>Each standard of curve strives to maintain the difficulty of the </a:t>
            </a:r>
            <a:r>
              <a:rPr lang="en-US" i="1" dirty="0">
                <a:solidFill>
                  <a:schemeClr val="tx1">
                    <a:lumMod val="75000"/>
                    <a:lumOff val="25000"/>
                  </a:schemeClr>
                </a:solidFill>
              </a:rPr>
              <a:t>Elliptic Curve Discrete Logarithm Problem (ECDLP)</a:t>
            </a:r>
          </a:p>
          <a:p>
            <a:endParaRPr lang="en-US" i="1" dirty="0">
              <a:solidFill>
                <a:schemeClr val="tx1">
                  <a:lumMod val="75000"/>
                  <a:lumOff val="25000"/>
                </a:schemeClr>
              </a:solidFill>
            </a:endParaRPr>
          </a:p>
          <a:p>
            <a:r>
              <a:rPr lang="en-US" dirty="0">
                <a:solidFill>
                  <a:schemeClr val="tx1">
                    <a:lumMod val="75000"/>
                    <a:lumOff val="25000"/>
                  </a:schemeClr>
                </a:solidFill>
              </a:rPr>
              <a:t>The main idea is to select a curve which is safe against the known attacks on ECDLP</a:t>
            </a:r>
          </a:p>
          <a:p>
            <a:endParaRPr lang="en-US" dirty="0">
              <a:solidFill>
                <a:schemeClr val="tx1">
                  <a:lumMod val="75000"/>
                  <a:lumOff val="25000"/>
                </a:schemeClr>
              </a:solidFill>
            </a:endParaRPr>
          </a:p>
          <a:p>
            <a:r>
              <a:rPr lang="en-US" dirty="0">
                <a:solidFill>
                  <a:schemeClr val="tx1">
                    <a:lumMod val="75000"/>
                    <a:lumOff val="25000"/>
                  </a:schemeClr>
                </a:solidFill>
              </a:rPr>
              <a:t>The analysis will be performed by considering each curve for the implementation of the </a:t>
            </a:r>
            <a:r>
              <a:rPr lang="en-US" i="1" dirty="0">
                <a:solidFill>
                  <a:schemeClr val="tx1">
                    <a:lumMod val="75000"/>
                    <a:lumOff val="25000"/>
                  </a:schemeClr>
                </a:solidFill>
              </a:rPr>
              <a:t>Elliptic Curve Diffie-Hellman (ECDH)</a:t>
            </a:r>
            <a:r>
              <a:rPr lang="en-US" dirty="0">
                <a:solidFill>
                  <a:schemeClr val="tx1">
                    <a:lumMod val="75000"/>
                    <a:lumOff val="25000"/>
                  </a:schemeClr>
                </a:solidFill>
              </a:rPr>
              <a:t> algorithm and the </a:t>
            </a:r>
            <a:r>
              <a:rPr lang="en-US" i="1" dirty="0">
                <a:solidFill>
                  <a:schemeClr val="tx1">
                    <a:lumMod val="75000"/>
                    <a:lumOff val="25000"/>
                  </a:schemeClr>
                </a:solidFill>
              </a:rPr>
              <a:t>Elliptic Curve Digital Signature Algorithm (ECDSA)</a:t>
            </a:r>
            <a:r>
              <a:rPr lang="en-US" dirty="0">
                <a:solidFill>
                  <a:schemeClr val="tx1">
                    <a:lumMod val="75000"/>
                    <a:lumOff val="25000"/>
                  </a:schemeClr>
                </a:solidFill>
              </a:rPr>
              <a:t>.</a:t>
            </a:r>
          </a:p>
          <a:p>
            <a:r>
              <a:rPr lang="en-US" dirty="0">
                <a:solidFill>
                  <a:schemeClr val="tx1">
                    <a:lumMod val="75000"/>
                    <a:lumOff val="25000"/>
                  </a:schemeClr>
                </a:solidFill>
              </a:rPr>
              <a:t>The analysis is carried out using </a:t>
            </a:r>
            <a:r>
              <a:rPr lang="en-US" b="1" u="sng" dirty="0">
                <a:solidFill>
                  <a:schemeClr val="tx1">
                    <a:lumMod val="75000"/>
                    <a:lumOff val="25000"/>
                  </a:schemeClr>
                </a:solidFill>
              </a:rPr>
              <a:t>SageMath</a:t>
            </a:r>
            <a:r>
              <a:rPr lang="en-US" dirty="0">
                <a:solidFill>
                  <a:schemeClr val="tx1">
                    <a:lumMod val="75000"/>
                    <a:lumOff val="25000"/>
                  </a:schemeClr>
                </a:solidFill>
              </a:rPr>
              <a:t>, which is a free open-source mathematics software system licensed under the GPL, using Python 3.</a:t>
            </a:r>
          </a:p>
        </p:txBody>
      </p:sp>
    </p:spTree>
    <p:extLst>
      <p:ext uri="{BB962C8B-B14F-4D97-AF65-F5344CB8AC3E}">
        <p14:creationId xmlns:p14="http://schemas.microsoft.com/office/powerpoint/2010/main" val="418494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8ABD-0CFB-4698-A7F8-C77B75FDDB82}"/>
              </a:ext>
            </a:extLst>
          </p:cNvPr>
          <p:cNvSpPr txBox="1">
            <a:spLocks/>
          </p:cNvSpPr>
          <p:nvPr/>
        </p:nvSpPr>
        <p:spPr>
          <a:xfrm>
            <a:off x="1371599" y="406667"/>
            <a:ext cx="5638801"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en-US" dirty="0"/>
          </a:p>
        </p:txBody>
      </p:sp>
      <p:sp>
        <p:nvSpPr>
          <p:cNvPr id="3" name="Title 1">
            <a:extLst>
              <a:ext uri="{FF2B5EF4-FFF2-40B4-BE49-F238E27FC236}">
                <a16:creationId xmlns:a16="http://schemas.microsoft.com/office/drawing/2014/main" id="{9E60E7B9-3538-429A-8280-3D29D9FA711C}"/>
              </a:ext>
            </a:extLst>
          </p:cNvPr>
          <p:cNvSpPr txBox="1">
            <a:spLocks/>
          </p:cNvSpPr>
          <p:nvPr/>
        </p:nvSpPr>
        <p:spPr>
          <a:xfrm>
            <a:off x="1523999" y="559067"/>
            <a:ext cx="7527637"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What we have </a:t>
            </a:r>
            <a:r>
              <a:rPr lang="en-US" b="1" dirty="0"/>
              <a:t>completed</a:t>
            </a:r>
            <a:r>
              <a:rPr lang="en-US" dirty="0"/>
              <a:t> </a:t>
            </a:r>
          </a:p>
        </p:txBody>
      </p:sp>
      <p:sp>
        <p:nvSpPr>
          <p:cNvPr id="4" name="Content Placeholder 2">
            <a:extLst>
              <a:ext uri="{FF2B5EF4-FFF2-40B4-BE49-F238E27FC236}">
                <a16:creationId xmlns:a16="http://schemas.microsoft.com/office/drawing/2014/main" id="{AD52EE13-CEB9-4FA1-A148-54D4A73AF237}"/>
              </a:ext>
            </a:extLst>
          </p:cNvPr>
          <p:cNvSpPr txBox="1">
            <a:spLocks/>
          </p:cNvSpPr>
          <p:nvPr/>
        </p:nvSpPr>
        <p:spPr>
          <a:xfrm>
            <a:off x="1711037" y="1565709"/>
            <a:ext cx="10019146" cy="5223018"/>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dirty="0">
                <a:solidFill>
                  <a:schemeClr val="tx1">
                    <a:lumMod val="75000"/>
                    <a:lumOff val="25000"/>
                  </a:schemeClr>
                </a:solidFill>
              </a:rPr>
              <a:t>Understood the mathematical foundations reqd.</a:t>
            </a:r>
          </a:p>
          <a:p>
            <a:r>
              <a:rPr lang="en-US" sz="2400" dirty="0">
                <a:solidFill>
                  <a:schemeClr val="tx1">
                    <a:lumMod val="75000"/>
                    <a:lumOff val="25000"/>
                  </a:schemeClr>
                </a:solidFill>
              </a:rPr>
              <a:t>Understood the algorithmic concepts reqd.</a:t>
            </a:r>
          </a:p>
          <a:p>
            <a:r>
              <a:rPr lang="en-US" sz="2400" dirty="0">
                <a:solidFill>
                  <a:schemeClr val="tx1">
                    <a:lumMod val="75000"/>
                    <a:lumOff val="25000"/>
                  </a:schemeClr>
                </a:solidFill>
              </a:rPr>
              <a:t>Created a web-app that plots the curves that are pre-defined</a:t>
            </a:r>
          </a:p>
          <a:p>
            <a:pPr lvl="1"/>
            <a:r>
              <a:rPr lang="en-US" sz="2400" dirty="0">
                <a:solidFill>
                  <a:schemeClr val="tx1">
                    <a:lumMod val="75000"/>
                    <a:lumOff val="25000"/>
                  </a:schemeClr>
                </a:solidFill>
              </a:rPr>
              <a:t>Basic interface ready</a:t>
            </a:r>
          </a:p>
          <a:p>
            <a:pPr lvl="1"/>
            <a:r>
              <a:rPr lang="en-US" sz="2400" dirty="0">
                <a:solidFill>
                  <a:schemeClr val="tx1">
                    <a:lumMod val="75000"/>
                    <a:lumOff val="25000"/>
                  </a:schemeClr>
                </a:solidFill>
              </a:rPr>
              <a:t>Back-end majorly completed</a:t>
            </a:r>
          </a:p>
          <a:p>
            <a:pPr lvl="1"/>
            <a:r>
              <a:rPr lang="en-US" sz="2400" dirty="0">
                <a:solidFill>
                  <a:schemeClr val="tx1">
                    <a:lumMod val="75000"/>
                    <a:lumOff val="25000"/>
                  </a:schemeClr>
                </a:solidFill>
              </a:rPr>
              <a:t>Currently gives O/P for predefined parameters</a:t>
            </a:r>
          </a:p>
          <a:p>
            <a:pPr marL="530352" lvl="1" indent="0">
              <a:buNone/>
            </a:pPr>
            <a:endParaRPr lang="en-US" sz="2400" dirty="0">
              <a:solidFill>
                <a:schemeClr val="tx1">
                  <a:lumMod val="75000"/>
                  <a:lumOff val="25000"/>
                </a:schemeClr>
              </a:solidFill>
            </a:endParaRPr>
          </a:p>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entire code has been uploaded on GitHub:</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https://github.com/Jaidev810/ECC-Cipher.git</a:t>
            </a:r>
            <a:endParaRPr lang="en-US" sz="2400" dirty="0">
              <a:solidFill>
                <a:schemeClr val="tx1">
                  <a:lumMod val="75000"/>
                  <a:lumOff val="25000"/>
                </a:schemeClr>
              </a:solidFill>
            </a:endParaRPr>
          </a:p>
          <a:p>
            <a:pPr marL="530352" lvl="1" indent="0">
              <a:buNone/>
            </a:pPr>
            <a:endParaRPr lang="en-US" sz="2400" dirty="0">
              <a:solidFill>
                <a:schemeClr val="tx1">
                  <a:lumMod val="75000"/>
                  <a:lumOff val="25000"/>
                </a:schemeClr>
              </a:solidFill>
            </a:endParaRPr>
          </a:p>
        </p:txBody>
      </p:sp>
    </p:spTree>
    <p:extLst>
      <p:ext uri="{BB962C8B-B14F-4D97-AF65-F5344CB8AC3E}">
        <p14:creationId xmlns:p14="http://schemas.microsoft.com/office/powerpoint/2010/main" val="2609061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2E99-4726-4F65-B66B-98ABC342BF67}"/>
              </a:ext>
            </a:extLst>
          </p:cNvPr>
          <p:cNvSpPr>
            <a:spLocks noGrp="1"/>
          </p:cNvSpPr>
          <p:nvPr>
            <p:ph type="ctrTitle"/>
          </p:nvPr>
        </p:nvSpPr>
        <p:spPr>
          <a:xfrm>
            <a:off x="1158044" y="1140541"/>
            <a:ext cx="1948949" cy="681364"/>
          </a:xfrm>
        </p:spPr>
        <p:txBody>
          <a:bodyPr/>
          <a:lstStyle/>
          <a:p>
            <a:pPr algn="ctr"/>
            <a:r>
              <a:rPr lang="en-US" sz="3600" b="1" u="sng" dirty="0"/>
              <a:t>Output:</a:t>
            </a:r>
          </a:p>
        </p:txBody>
      </p:sp>
      <p:sp>
        <p:nvSpPr>
          <p:cNvPr id="5" name="Subtitle 4">
            <a:extLst>
              <a:ext uri="{FF2B5EF4-FFF2-40B4-BE49-F238E27FC236}">
                <a16:creationId xmlns:a16="http://schemas.microsoft.com/office/drawing/2014/main" id="{A5E43703-BCAF-4223-909D-6E372A42FAE1}"/>
              </a:ext>
            </a:extLst>
          </p:cNvPr>
          <p:cNvSpPr>
            <a:spLocks noGrp="1"/>
          </p:cNvSpPr>
          <p:nvPr>
            <p:ph type="subTitle" idx="1"/>
          </p:nvPr>
        </p:nvSpPr>
        <p:spPr>
          <a:xfrm>
            <a:off x="1273893" y="2959964"/>
            <a:ext cx="2088739" cy="569817"/>
          </a:xfrm>
        </p:spPr>
        <p:txBody>
          <a:bodyPr/>
          <a:lstStyle/>
          <a:p>
            <a:r>
              <a:rPr lang="en-US" dirty="0"/>
              <a:t>Home Page --&gt;</a:t>
            </a:r>
          </a:p>
        </p:txBody>
      </p:sp>
      <p:pic>
        <p:nvPicPr>
          <p:cNvPr id="4" name="Picture 3">
            <a:extLst>
              <a:ext uri="{FF2B5EF4-FFF2-40B4-BE49-F238E27FC236}">
                <a16:creationId xmlns:a16="http://schemas.microsoft.com/office/drawing/2014/main" id="{9FFEF40A-D9D6-43C3-8A93-DD9C002554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0952" y="1909916"/>
            <a:ext cx="6562416" cy="3038168"/>
          </a:xfrm>
          <a:prstGeom prst="rect">
            <a:avLst/>
          </a:prstGeom>
        </p:spPr>
      </p:pic>
    </p:spTree>
    <p:extLst>
      <p:ext uri="{BB962C8B-B14F-4D97-AF65-F5344CB8AC3E}">
        <p14:creationId xmlns:p14="http://schemas.microsoft.com/office/powerpoint/2010/main" val="3977814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1D89-6D9D-4F9B-A000-619F5DC6E1E8}"/>
              </a:ext>
            </a:extLst>
          </p:cNvPr>
          <p:cNvSpPr txBox="1">
            <a:spLocks/>
          </p:cNvSpPr>
          <p:nvPr/>
        </p:nvSpPr>
        <p:spPr>
          <a:xfrm>
            <a:off x="1523999" y="559067"/>
            <a:ext cx="9097819"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What we plan to do </a:t>
            </a:r>
            <a:r>
              <a:rPr lang="en-US" b="1" dirty="0"/>
              <a:t>Next</a:t>
            </a:r>
          </a:p>
        </p:txBody>
      </p:sp>
      <p:sp>
        <p:nvSpPr>
          <p:cNvPr id="3" name="Content Placeholder 2">
            <a:extLst>
              <a:ext uri="{FF2B5EF4-FFF2-40B4-BE49-F238E27FC236}">
                <a16:creationId xmlns:a16="http://schemas.microsoft.com/office/drawing/2014/main" id="{1711F4B8-2219-4ADC-B647-AD1C0C0B8841}"/>
              </a:ext>
            </a:extLst>
          </p:cNvPr>
          <p:cNvSpPr txBox="1">
            <a:spLocks/>
          </p:cNvSpPr>
          <p:nvPr/>
        </p:nvSpPr>
        <p:spPr>
          <a:xfrm>
            <a:off x="1711037" y="1565709"/>
            <a:ext cx="8707581" cy="4364036"/>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800" dirty="0">
                <a:solidFill>
                  <a:schemeClr val="tx1">
                    <a:lumMod val="75000"/>
                    <a:lumOff val="25000"/>
                  </a:schemeClr>
                </a:solidFill>
              </a:rPr>
              <a:t>Selection of 5 best points from all the points on the curve.</a:t>
            </a:r>
          </a:p>
          <a:p>
            <a:r>
              <a:rPr lang="en-US" sz="2800" dirty="0">
                <a:solidFill>
                  <a:schemeClr val="tx1">
                    <a:lumMod val="75000"/>
                    <a:lumOff val="25000"/>
                  </a:schemeClr>
                </a:solidFill>
              </a:rPr>
              <a:t>Calculation of average time taken by a point</a:t>
            </a:r>
          </a:p>
          <a:p>
            <a:r>
              <a:rPr lang="en-US" sz="2800" dirty="0">
                <a:solidFill>
                  <a:schemeClr val="tx1">
                    <a:lumMod val="75000"/>
                    <a:lumOff val="25000"/>
                  </a:schemeClr>
                </a:solidFill>
              </a:rPr>
              <a:t>Calculation of average deviation</a:t>
            </a:r>
          </a:p>
          <a:p>
            <a:r>
              <a:rPr lang="en-US" sz="2800" dirty="0">
                <a:solidFill>
                  <a:schemeClr val="tx1">
                    <a:lumMod val="75000"/>
                    <a:lumOff val="25000"/>
                  </a:schemeClr>
                </a:solidFill>
              </a:rPr>
              <a:t>Learn SageMath (used for analysis of curves)</a:t>
            </a:r>
          </a:p>
          <a:p>
            <a:r>
              <a:rPr lang="en-US" sz="2800" dirty="0">
                <a:solidFill>
                  <a:schemeClr val="tx1">
                    <a:lumMod val="75000"/>
                    <a:lumOff val="25000"/>
                  </a:schemeClr>
                </a:solidFill>
              </a:rPr>
              <a:t>Improve UI of our web-app</a:t>
            </a:r>
          </a:p>
          <a:p>
            <a:r>
              <a:rPr lang="en-US" sz="2800" dirty="0">
                <a:solidFill>
                  <a:schemeClr val="tx1">
                    <a:lumMod val="75000"/>
                    <a:lumOff val="25000"/>
                  </a:schemeClr>
                </a:solidFill>
              </a:rPr>
              <a:t>Fixing Backend Bugs</a:t>
            </a:r>
          </a:p>
          <a:p>
            <a:r>
              <a:rPr lang="en-US" sz="2800" dirty="0">
                <a:solidFill>
                  <a:schemeClr val="tx1">
                    <a:lumMod val="75000"/>
                    <a:lumOff val="25000"/>
                  </a:schemeClr>
                </a:solidFill>
              </a:rPr>
              <a:t>Giving option for user input of Parameters for curves</a:t>
            </a:r>
          </a:p>
        </p:txBody>
      </p:sp>
    </p:spTree>
    <p:extLst>
      <p:ext uri="{BB962C8B-B14F-4D97-AF65-F5344CB8AC3E}">
        <p14:creationId xmlns:p14="http://schemas.microsoft.com/office/powerpoint/2010/main" val="3356772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a:extLst>
              <a:ext uri="{FF2B5EF4-FFF2-40B4-BE49-F238E27FC236}">
                <a16:creationId xmlns:a16="http://schemas.microsoft.com/office/drawing/2014/main" id="{EA43A416-CF15-4A8D-A9E1-7FAC46CE9D7D}"/>
              </a:ext>
            </a:extLst>
          </p:cNvPr>
          <p:cNvSpPr txBox="1">
            <a:spLocks noChangeArrowheads="1"/>
          </p:cNvSpPr>
          <p:nvPr/>
        </p:nvSpPr>
        <p:spPr bwMode="auto">
          <a:xfrm>
            <a:off x="2057400" y="334964"/>
            <a:ext cx="23246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venir Next LT Pro" panose="020B0504020202020204" pitchFamily="34" charset="0"/>
              </a:defRPr>
            </a:lvl1pPr>
            <a:lvl2pPr marL="742950" indent="-285750">
              <a:defRPr>
                <a:solidFill>
                  <a:schemeClr val="tx1"/>
                </a:solidFill>
                <a:latin typeface="Avenir Next LT Pro" panose="020B0504020202020204" pitchFamily="34" charset="0"/>
              </a:defRPr>
            </a:lvl2pPr>
            <a:lvl3pPr marL="1143000" indent="-228600">
              <a:defRPr>
                <a:solidFill>
                  <a:schemeClr val="tx1"/>
                </a:solidFill>
                <a:latin typeface="Avenir Next LT Pro" panose="020B0504020202020204" pitchFamily="34" charset="0"/>
              </a:defRPr>
            </a:lvl3pPr>
            <a:lvl4pPr marL="1600200" indent="-228600">
              <a:defRPr>
                <a:solidFill>
                  <a:schemeClr val="tx1"/>
                </a:solidFill>
                <a:latin typeface="Avenir Next LT Pro" panose="020B0504020202020204" pitchFamily="34" charset="0"/>
              </a:defRPr>
            </a:lvl4pPr>
            <a:lvl5pPr marL="2057400" indent="-228600">
              <a:defRPr>
                <a:solidFill>
                  <a:schemeClr val="tx1"/>
                </a:solidFill>
                <a:latin typeface="Avenir Next LT Pro" panose="020B0504020202020204" pitchFamily="34" charset="0"/>
              </a:defRPr>
            </a:lvl5pPr>
            <a:lvl6pPr marL="2514600" indent="-228600" fontAlgn="base">
              <a:spcBef>
                <a:spcPct val="0"/>
              </a:spcBef>
              <a:spcAft>
                <a:spcPct val="0"/>
              </a:spcAft>
              <a:defRPr>
                <a:solidFill>
                  <a:schemeClr val="tx1"/>
                </a:solidFill>
                <a:latin typeface="Avenir Next LT Pro" panose="020B0504020202020204" pitchFamily="34" charset="0"/>
              </a:defRPr>
            </a:lvl6pPr>
            <a:lvl7pPr marL="2971800" indent="-228600" fontAlgn="base">
              <a:spcBef>
                <a:spcPct val="0"/>
              </a:spcBef>
              <a:spcAft>
                <a:spcPct val="0"/>
              </a:spcAft>
              <a:defRPr>
                <a:solidFill>
                  <a:schemeClr val="tx1"/>
                </a:solidFill>
                <a:latin typeface="Avenir Next LT Pro" panose="020B0504020202020204" pitchFamily="34" charset="0"/>
              </a:defRPr>
            </a:lvl7pPr>
            <a:lvl8pPr marL="3429000" indent="-228600" fontAlgn="base">
              <a:spcBef>
                <a:spcPct val="0"/>
              </a:spcBef>
              <a:spcAft>
                <a:spcPct val="0"/>
              </a:spcAft>
              <a:defRPr>
                <a:solidFill>
                  <a:schemeClr val="tx1"/>
                </a:solidFill>
                <a:latin typeface="Avenir Next LT Pro" panose="020B0504020202020204" pitchFamily="34" charset="0"/>
              </a:defRPr>
            </a:lvl8pPr>
            <a:lvl9pPr marL="3886200" indent="-228600" fontAlgn="base">
              <a:spcBef>
                <a:spcPct val="0"/>
              </a:spcBef>
              <a:spcAft>
                <a:spcPct val="0"/>
              </a:spcAft>
              <a:defRPr>
                <a:solidFill>
                  <a:schemeClr val="tx1"/>
                </a:solidFill>
                <a:latin typeface="Avenir Next LT Pro" panose="020B0504020202020204" pitchFamily="34" charset="0"/>
              </a:defRPr>
            </a:lvl9pPr>
          </a:lstStyle>
          <a:p>
            <a:pPr eaLnBrk="1" hangingPunct="1"/>
            <a:r>
              <a:rPr lang="en-US" altLang="en-US" sz="3600" b="1" dirty="0">
                <a:latin typeface="+mj-lt"/>
              </a:rPr>
              <a:t>Conclusion</a:t>
            </a:r>
          </a:p>
        </p:txBody>
      </p:sp>
      <p:sp>
        <p:nvSpPr>
          <p:cNvPr id="41987" name="Text Box 5">
            <a:extLst>
              <a:ext uri="{FF2B5EF4-FFF2-40B4-BE49-F238E27FC236}">
                <a16:creationId xmlns:a16="http://schemas.microsoft.com/office/drawing/2014/main" id="{E135B816-E9D3-4017-B1CB-C6B469CF70FD}"/>
              </a:ext>
            </a:extLst>
          </p:cNvPr>
          <p:cNvSpPr txBox="1">
            <a:spLocks noChangeArrowheads="1"/>
          </p:cNvSpPr>
          <p:nvPr/>
        </p:nvSpPr>
        <p:spPr bwMode="auto">
          <a:xfrm>
            <a:off x="2171700" y="1782762"/>
            <a:ext cx="78486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venir Next LT Pro" panose="020B0504020202020204" pitchFamily="34" charset="0"/>
              </a:defRPr>
            </a:lvl1pPr>
            <a:lvl2pPr marL="742950" indent="-285750">
              <a:defRPr>
                <a:solidFill>
                  <a:schemeClr val="tx1"/>
                </a:solidFill>
                <a:latin typeface="Avenir Next LT Pro" panose="020B0504020202020204" pitchFamily="34" charset="0"/>
              </a:defRPr>
            </a:lvl2pPr>
            <a:lvl3pPr marL="1143000" indent="-228600">
              <a:defRPr>
                <a:solidFill>
                  <a:schemeClr val="tx1"/>
                </a:solidFill>
                <a:latin typeface="Avenir Next LT Pro" panose="020B0504020202020204" pitchFamily="34" charset="0"/>
              </a:defRPr>
            </a:lvl3pPr>
            <a:lvl4pPr marL="1600200" indent="-228600">
              <a:defRPr>
                <a:solidFill>
                  <a:schemeClr val="tx1"/>
                </a:solidFill>
                <a:latin typeface="Avenir Next LT Pro" panose="020B0504020202020204" pitchFamily="34" charset="0"/>
              </a:defRPr>
            </a:lvl4pPr>
            <a:lvl5pPr marL="2057400" indent="-228600">
              <a:defRPr>
                <a:solidFill>
                  <a:schemeClr val="tx1"/>
                </a:solidFill>
                <a:latin typeface="Avenir Next LT Pro" panose="020B0504020202020204" pitchFamily="34" charset="0"/>
              </a:defRPr>
            </a:lvl5pPr>
            <a:lvl6pPr marL="2514600" indent="-228600" fontAlgn="base">
              <a:spcBef>
                <a:spcPct val="0"/>
              </a:spcBef>
              <a:spcAft>
                <a:spcPct val="0"/>
              </a:spcAft>
              <a:defRPr>
                <a:solidFill>
                  <a:schemeClr val="tx1"/>
                </a:solidFill>
                <a:latin typeface="Avenir Next LT Pro" panose="020B0504020202020204" pitchFamily="34" charset="0"/>
              </a:defRPr>
            </a:lvl6pPr>
            <a:lvl7pPr marL="2971800" indent="-228600" fontAlgn="base">
              <a:spcBef>
                <a:spcPct val="0"/>
              </a:spcBef>
              <a:spcAft>
                <a:spcPct val="0"/>
              </a:spcAft>
              <a:defRPr>
                <a:solidFill>
                  <a:schemeClr val="tx1"/>
                </a:solidFill>
                <a:latin typeface="Avenir Next LT Pro" panose="020B0504020202020204" pitchFamily="34" charset="0"/>
              </a:defRPr>
            </a:lvl7pPr>
            <a:lvl8pPr marL="3429000" indent="-228600" fontAlgn="base">
              <a:spcBef>
                <a:spcPct val="0"/>
              </a:spcBef>
              <a:spcAft>
                <a:spcPct val="0"/>
              </a:spcAft>
              <a:defRPr>
                <a:solidFill>
                  <a:schemeClr val="tx1"/>
                </a:solidFill>
                <a:latin typeface="Avenir Next LT Pro" panose="020B0504020202020204" pitchFamily="34" charset="0"/>
              </a:defRPr>
            </a:lvl8pPr>
            <a:lvl9pPr marL="3886200" indent="-228600" fontAlgn="base">
              <a:spcBef>
                <a:spcPct val="0"/>
              </a:spcBef>
              <a:spcAft>
                <a:spcPct val="0"/>
              </a:spcAft>
              <a:defRPr>
                <a:solidFill>
                  <a:schemeClr val="tx1"/>
                </a:solidFill>
                <a:latin typeface="Avenir Next LT Pro" panose="020B0504020202020204" pitchFamily="34" charset="0"/>
              </a:defRPr>
            </a:lvl9pPr>
          </a:lstStyle>
          <a:p>
            <a:pPr algn="just" eaLnBrk="1" hangingPunct="1">
              <a:lnSpc>
                <a:spcPct val="150000"/>
              </a:lnSpc>
            </a:pPr>
            <a:r>
              <a:rPr lang="en-US" altLang="en-US" sz="2000" dirty="0">
                <a:latin typeface="+mn-lt"/>
              </a:rPr>
              <a:t>Elliptic curve cryptosystems offer the highest strength-per-key-bit of any known public key system. With a 160 bits modulus, an elliptic curve system offers the same level of cryptographic security as RSA with 1024-bits modulus. The smaller key sizes result in smaller system parameters, smaller public key certificates, bandwidth savings, faster implementations, lower power requirements and small hardware processors.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85857-6B81-4C44-A48C-D6B292CA9A5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0139A59-65C1-4508-A90D-075D8E0F1DFB}"/>
              </a:ext>
            </a:extLst>
          </p:cNvPr>
          <p:cNvSpPr>
            <a:spLocks noGrp="1"/>
          </p:cNvSpPr>
          <p:nvPr>
            <p:ph idx="1"/>
          </p:nvPr>
        </p:nvSpPr>
        <p:spPr>
          <a:xfrm>
            <a:off x="1440426" y="1853381"/>
            <a:ext cx="10505768" cy="4193458"/>
          </a:xfrm>
        </p:spPr>
        <p:txBody>
          <a:bodyPr/>
          <a:lstStyle/>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Cryptography and Network Security, 4th Edition, William Stallings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https://www.researchgate.net/publication/322348730_Analysis_of_standard_elliptic_curves_for_the_implementation_of_elliptic_curve_cryptography_in_resource-constrained_E-commerce_applications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Flask Documentation:</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https://flask.palletsprojects.com/en/1.1.x/</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Matplotlib library: </a:t>
            </a:r>
            <a:r>
              <a:rPr lang="en-US" sz="2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https://matplotlib.org/stable/contents.html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Sqlalchemy:</a:t>
            </a:r>
            <a:r>
              <a:rPr lang="en-US" sz="2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 https://docs.sqlalchemy.org/en/14/</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19403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C1087-0DC2-4067-A813-2FB749538DD2}"/>
              </a:ext>
            </a:extLst>
          </p:cNvPr>
          <p:cNvSpPr>
            <a:spLocks noGrp="1"/>
          </p:cNvSpPr>
          <p:nvPr>
            <p:ph type="ctrTitle"/>
          </p:nvPr>
        </p:nvSpPr>
        <p:spPr/>
        <p:txBody>
          <a:bodyPr/>
          <a:lstStyle/>
          <a:p>
            <a:pPr algn="ctr"/>
            <a:r>
              <a:rPr lang="en-US" dirty="0"/>
              <a:t>Thank You</a:t>
            </a:r>
          </a:p>
        </p:txBody>
      </p:sp>
    </p:spTree>
    <p:extLst>
      <p:ext uri="{BB962C8B-B14F-4D97-AF65-F5344CB8AC3E}">
        <p14:creationId xmlns:p14="http://schemas.microsoft.com/office/powerpoint/2010/main" val="123412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E8A97C-637C-4186-A1B3-A4083529A64E}"/>
              </a:ext>
            </a:extLst>
          </p:cNvPr>
          <p:cNvSpPr>
            <a:spLocks noGrp="1"/>
          </p:cNvSpPr>
          <p:nvPr>
            <p:ph idx="1"/>
          </p:nvPr>
        </p:nvSpPr>
        <p:spPr/>
        <p:txBody>
          <a:bodyPr>
            <a:normAutofit/>
          </a:bodyPr>
          <a:lstStyle/>
          <a:p>
            <a:r>
              <a:rPr lang="en-US" sz="2400" b="0" i="0" dirty="0">
                <a:solidFill>
                  <a:srgbClr val="323C3E"/>
                </a:solidFill>
                <a:effectLst/>
              </a:rPr>
              <a:t> In Symmetric-key encryption, the message is encrypted using a key and decrypted with the same key, making it simple to use but less secure. It also needs a secure way of moving the key from one party to another.</a:t>
            </a:r>
          </a:p>
          <a:p>
            <a:pPr marL="0" indent="0">
              <a:buNone/>
            </a:pPr>
            <a:endParaRPr lang="en-US" b="0" i="0" dirty="0">
              <a:solidFill>
                <a:srgbClr val="323C3E"/>
              </a:solidFill>
              <a:effectLst/>
            </a:endParaRPr>
          </a:p>
          <a:p>
            <a:r>
              <a:rPr lang="en-US" sz="2400" b="0" i="0" dirty="0">
                <a:solidFill>
                  <a:srgbClr val="323C3E"/>
                </a:solidFill>
                <a:effectLst/>
              </a:rPr>
              <a:t>Asymmetric Key Encryption is for both for public and private key encryption strategy. It uses separate keys to encrypt and decrypt a message or document. It is more reliable than the symmetric key encryption method, but it is relatively slower.</a:t>
            </a:r>
            <a:endParaRPr lang="en-US" sz="2400" dirty="0"/>
          </a:p>
        </p:txBody>
      </p:sp>
      <p:sp>
        <p:nvSpPr>
          <p:cNvPr id="4" name="Title 1">
            <a:extLst>
              <a:ext uri="{FF2B5EF4-FFF2-40B4-BE49-F238E27FC236}">
                <a16:creationId xmlns:a16="http://schemas.microsoft.com/office/drawing/2014/main" id="{9D9FC50B-0130-4D44-99AE-03F16D1493CD}"/>
              </a:ext>
            </a:extLst>
          </p:cNvPr>
          <p:cNvSpPr txBox="1">
            <a:spLocks/>
          </p:cNvSpPr>
          <p:nvPr/>
        </p:nvSpPr>
        <p:spPr>
          <a:xfrm>
            <a:off x="1371600" y="520567"/>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3600" b="1" cap="all" dirty="0">
                <a:solidFill>
                  <a:schemeClr val="tx1"/>
                </a:solidFill>
              </a:rPr>
              <a:t>WHAT IS </a:t>
            </a:r>
            <a:r>
              <a:rPr lang="en-US" b="1" cap="all" dirty="0">
                <a:solidFill>
                  <a:schemeClr val="tx1"/>
                </a:solidFill>
              </a:rPr>
              <a:t>SYMMETRIC </a:t>
            </a:r>
            <a:r>
              <a:rPr lang="en-US" sz="3600" b="1" cap="all" dirty="0">
                <a:solidFill>
                  <a:schemeClr val="tx1"/>
                </a:solidFill>
              </a:rPr>
              <a:t>&amp;</a:t>
            </a:r>
            <a:br>
              <a:rPr lang="en-US" b="1" cap="all" dirty="0">
                <a:solidFill>
                  <a:schemeClr val="tx1"/>
                </a:solidFill>
              </a:rPr>
            </a:br>
            <a:r>
              <a:rPr lang="en-US" b="1" cap="all" dirty="0">
                <a:solidFill>
                  <a:schemeClr val="tx1"/>
                </a:solidFill>
              </a:rPr>
              <a:t>ASYMMETRIC </a:t>
            </a:r>
            <a:r>
              <a:rPr lang="en-US" sz="3600" b="1" cap="all" dirty="0">
                <a:solidFill>
                  <a:schemeClr val="tx1"/>
                </a:solidFill>
              </a:rPr>
              <a:t>KEY CRYPTOGRAPHY</a:t>
            </a:r>
            <a:r>
              <a:rPr lang="en-US" b="1" cap="all" dirty="0">
                <a:solidFill>
                  <a:schemeClr val="tx1"/>
                </a:solidFill>
              </a:rPr>
              <a:t> ?</a:t>
            </a:r>
            <a:endParaRPr lang="en-US" dirty="0"/>
          </a:p>
        </p:txBody>
      </p:sp>
    </p:spTree>
    <p:extLst>
      <p:ext uri="{BB962C8B-B14F-4D97-AF65-F5344CB8AC3E}">
        <p14:creationId xmlns:p14="http://schemas.microsoft.com/office/powerpoint/2010/main" val="323833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79A0-5191-4D06-92AB-064C528608F9}"/>
              </a:ext>
            </a:extLst>
          </p:cNvPr>
          <p:cNvSpPr>
            <a:spLocks noGrp="1"/>
          </p:cNvSpPr>
          <p:nvPr>
            <p:ph type="title"/>
          </p:nvPr>
        </p:nvSpPr>
        <p:spPr>
          <a:xfrm>
            <a:off x="1371600" y="685800"/>
            <a:ext cx="9601200" cy="854242"/>
          </a:xfrm>
        </p:spPr>
        <p:txBody>
          <a:bodyPr/>
          <a:lstStyle/>
          <a:p>
            <a:r>
              <a:rPr lang="en-US" dirty="0"/>
              <a:t>What is </a:t>
            </a:r>
            <a:r>
              <a:rPr lang="en-US" b="1" dirty="0"/>
              <a:t>Private Key</a:t>
            </a:r>
            <a:r>
              <a:rPr lang="en-US" dirty="0"/>
              <a:t> and </a:t>
            </a:r>
            <a:r>
              <a:rPr lang="en-US" b="1" dirty="0"/>
              <a:t>Public Key </a:t>
            </a:r>
            <a:r>
              <a:rPr lang="en-US" dirty="0"/>
              <a:t>?</a:t>
            </a:r>
          </a:p>
        </p:txBody>
      </p:sp>
      <p:sp>
        <p:nvSpPr>
          <p:cNvPr id="3" name="Content Placeholder 2">
            <a:extLst>
              <a:ext uri="{FF2B5EF4-FFF2-40B4-BE49-F238E27FC236}">
                <a16:creationId xmlns:a16="http://schemas.microsoft.com/office/drawing/2014/main" id="{32AAC2E0-EFE2-461D-B5B4-5EB51CE16FAF}"/>
              </a:ext>
            </a:extLst>
          </p:cNvPr>
          <p:cNvSpPr>
            <a:spLocks noGrp="1"/>
          </p:cNvSpPr>
          <p:nvPr>
            <p:ph idx="1"/>
          </p:nvPr>
        </p:nvSpPr>
        <p:spPr/>
        <p:txBody>
          <a:bodyPr>
            <a:normAutofit lnSpcReduction="10000"/>
          </a:bodyPr>
          <a:lstStyle/>
          <a:p>
            <a:r>
              <a:rPr lang="en-US" sz="2400" b="0" i="0">
                <a:solidFill>
                  <a:srgbClr val="40424E"/>
                </a:solidFill>
                <a:effectLst/>
              </a:rPr>
              <a:t>In </a:t>
            </a:r>
            <a:r>
              <a:rPr lang="en-US" sz="2400" b="1" i="0">
                <a:solidFill>
                  <a:srgbClr val="40424E"/>
                </a:solidFill>
                <a:effectLst/>
              </a:rPr>
              <a:t>Private key</a:t>
            </a:r>
            <a:r>
              <a:rPr lang="en-US" sz="2400" b="0" i="0">
                <a:solidFill>
                  <a:srgbClr val="40424E"/>
                </a:solidFill>
                <a:effectLst/>
              </a:rPr>
              <a:t>, the same key (secret key) is used for encryption and decryption. In this case, the key is symmetric because the only key is copied or shared by another party to decrypt the cipher text. It is faster than public key cryptography.</a:t>
            </a:r>
          </a:p>
          <a:p>
            <a:pPr marL="0" indent="0">
              <a:buNone/>
            </a:pPr>
            <a:endParaRPr lang="en-US" sz="2400" b="0" i="0">
              <a:solidFill>
                <a:srgbClr val="40424E"/>
              </a:solidFill>
              <a:effectLst/>
            </a:endParaRPr>
          </a:p>
          <a:p>
            <a:r>
              <a:rPr lang="en-US" sz="2400" b="0" i="0">
                <a:solidFill>
                  <a:srgbClr val="40424E"/>
                </a:solidFill>
                <a:effectLst/>
              </a:rPr>
              <a:t>In </a:t>
            </a:r>
            <a:r>
              <a:rPr lang="en-US" sz="2400" b="1" i="0">
                <a:solidFill>
                  <a:srgbClr val="40424E"/>
                </a:solidFill>
                <a:effectLst/>
              </a:rPr>
              <a:t>Public key</a:t>
            </a:r>
            <a:r>
              <a:rPr lang="en-US" sz="2400" b="0" i="0">
                <a:solidFill>
                  <a:srgbClr val="40424E"/>
                </a:solidFill>
                <a:effectLst/>
              </a:rPr>
              <a:t>, two keys are used, one key is used for encryption and another key is used for decryption. One key (public key) is used </a:t>
            </a:r>
            <a:r>
              <a:rPr lang="en-US" sz="2400">
                <a:solidFill>
                  <a:srgbClr val="40424E"/>
                </a:solidFill>
              </a:rPr>
              <a:t>to</a:t>
            </a:r>
            <a:r>
              <a:rPr lang="en-US" sz="2400" b="0" i="0">
                <a:solidFill>
                  <a:srgbClr val="40424E"/>
                </a:solidFill>
                <a:effectLst/>
              </a:rPr>
              <a:t> encrypt the plain text to convert it into cipher text and another key (private key) is used by receiver to decrypt the cipher text to read the message.</a:t>
            </a:r>
            <a:endParaRPr lang="en-US" sz="2400" b="0" i="0" dirty="0">
              <a:solidFill>
                <a:srgbClr val="40424E"/>
              </a:solidFill>
              <a:effectLst/>
            </a:endParaRPr>
          </a:p>
        </p:txBody>
      </p:sp>
    </p:spTree>
    <p:extLst>
      <p:ext uri="{BB962C8B-B14F-4D97-AF65-F5344CB8AC3E}">
        <p14:creationId xmlns:p14="http://schemas.microsoft.com/office/powerpoint/2010/main" val="199384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4" name="Rectangle 18">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20">
            <a:extLst>
              <a:ext uri="{FF2B5EF4-FFF2-40B4-BE49-F238E27FC236}">
                <a16:creationId xmlns:a16="http://schemas.microsoft.com/office/drawing/2014/main" id="{9F8240C3-AA7A-4675-B08A-687C8BF5D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98FE5FF-6839-4B2B-BA4F-78C87E8ED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17E82A2-6E5A-4DC5-921D-8ABC19E53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CCE86EC8-742E-408D-89FA-A1F8925B6F12}"/>
              </a:ext>
            </a:extLst>
          </p:cNvPr>
          <p:cNvPicPr>
            <a:picLocks noGrp="1" noChangeAspect="1"/>
          </p:cNvPicPr>
          <p:nvPr>
            <p:ph idx="1"/>
          </p:nvPr>
        </p:nvPicPr>
        <p:blipFill>
          <a:blip r:embed="rId2"/>
          <a:stretch>
            <a:fillRect/>
          </a:stretch>
        </p:blipFill>
        <p:spPr>
          <a:xfrm>
            <a:off x="1731259" y="1123527"/>
            <a:ext cx="8729477" cy="4604800"/>
          </a:xfrm>
          <a:prstGeom prst="rect">
            <a:avLst/>
          </a:prstGeom>
        </p:spPr>
      </p:pic>
    </p:spTree>
    <p:extLst>
      <p:ext uri="{BB962C8B-B14F-4D97-AF65-F5344CB8AC3E}">
        <p14:creationId xmlns:p14="http://schemas.microsoft.com/office/powerpoint/2010/main" val="3265425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7F8A-B3CE-4044-8B71-E9C56FD2C72D}"/>
              </a:ext>
            </a:extLst>
          </p:cNvPr>
          <p:cNvSpPr txBox="1">
            <a:spLocks/>
          </p:cNvSpPr>
          <p:nvPr/>
        </p:nvSpPr>
        <p:spPr>
          <a:xfrm>
            <a:off x="1371600" y="685800"/>
            <a:ext cx="3643162"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RSA Algorithm</a:t>
            </a:r>
          </a:p>
        </p:txBody>
      </p:sp>
      <p:sp>
        <p:nvSpPr>
          <p:cNvPr id="3" name="Content Placeholder 2">
            <a:extLst>
              <a:ext uri="{FF2B5EF4-FFF2-40B4-BE49-F238E27FC236}">
                <a16:creationId xmlns:a16="http://schemas.microsoft.com/office/drawing/2014/main" id="{F904DF57-EEC4-487E-894A-D4BA79499A71}"/>
              </a:ext>
            </a:extLst>
          </p:cNvPr>
          <p:cNvSpPr txBox="1">
            <a:spLocks/>
          </p:cNvSpPr>
          <p:nvPr/>
        </p:nvSpPr>
        <p:spPr>
          <a:xfrm>
            <a:off x="1371600" y="2054994"/>
            <a:ext cx="9601200" cy="3581400"/>
          </a:xfrm>
          <a:prstGeom prst="rect">
            <a:avLst/>
          </a:prstGeom>
        </p:spPr>
        <p:txBody>
          <a:bodyPr>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dirty="0">
                <a:solidFill>
                  <a:srgbClr val="40424E"/>
                </a:solidFill>
              </a:rPr>
              <a:t>RSA is an asymmetric cryptographic algorithm &amp; as previously explained, the Public Key is given to everyone and Private key is kept private.</a:t>
            </a:r>
          </a:p>
          <a:p>
            <a:r>
              <a:rPr lang="en-US" sz="2400" dirty="0">
                <a:solidFill>
                  <a:srgbClr val="40424E"/>
                </a:solidFill>
              </a:rPr>
              <a:t>Some examples of asymmetric cryptography :</a:t>
            </a:r>
          </a:p>
          <a:p>
            <a:pPr lvl="1"/>
            <a:r>
              <a:rPr lang="en-US" sz="2400" dirty="0">
                <a:solidFill>
                  <a:srgbClr val="40424E"/>
                </a:solidFill>
              </a:rPr>
              <a:t>    A client (e.g. browser) sends its public key to the server and requests for some data.</a:t>
            </a:r>
          </a:p>
          <a:p>
            <a:pPr lvl="1"/>
            <a:r>
              <a:rPr lang="en-US" sz="2400" dirty="0">
                <a:solidFill>
                  <a:srgbClr val="40424E"/>
                </a:solidFill>
              </a:rPr>
              <a:t>    The server encrypts the data using client’s public key and sends the encrypted data.</a:t>
            </a:r>
          </a:p>
          <a:p>
            <a:pPr lvl="1"/>
            <a:r>
              <a:rPr lang="en-US" sz="2400" dirty="0">
                <a:solidFill>
                  <a:srgbClr val="40424E"/>
                </a:solidFill>
              </a:rPr>
              <a:t>    Client receives this data and decrypts it.</a:t>
            </a:r>
          </a:p>
          <a:p>
            <a:pPr lvl="1"/>
            <a:endParaRPr lang="en-US" sz="2400" dirty="0">
              <a:solidFill>
                <a:srgbClr val="40424E"/>
              </a:solidFill>
            </a:endParaRPr>
          </a:p>
          <a:p>
            <a:r>
              <a:rPr lang="en-US" sz="2400" dirty="0">
                <a:solidFill>
                  <a:srgbClr val="40424E"/>
                </a:solidFill>
              </a:rPr>
              <a:t>DISADVANTAGE : Very slow in cases where large data is involved</a:t>
            </a:r>
          </a:p>
        </p:txBody>
      </p:sp>
    </p:spTree>
    <p:extLst>
      <p:ext uri="{BB962C8B-B14F-4D97-AF65-F5344CB8AC3E}">
        <p14:creationId xmlns:p14="http://schemas.microsoft.com/office/powerpoint/2010/main" val="3855704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79DF373-D066-4C16-A2F7-5A8C21A16763}"/>
              </a:ext>
            </a:extLst>
          </p:cNvPr>
          <p:cNvSpPr txBox="1">
            <a:spLocks/>
          </p:cNvSpPr>
          <p:nvPr/>
        </p:nvSpPr>
        <p:spPr>
          <a:xfrm>
            <a:off x="1371600" y="406667"/>
            <a:ext cx="6906126"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b="1" dirty="0"/>
              <a:t>Elliptic - Curve  </a:t>
            </a:r>
            <a:r>
              <a:rPr lang="en-US" dirty="0"/>
              <a:t>Cryptography</a:t>
            </a:r>
          </a:p>
        </p:txBody>
      </p:sp>
      <p:sp>
        <p:nvSpPr>
          <p:cNvPr id="6" name="TextBox 5">
            <a:extLst>
              <a:ext uri="{FF2B5EF4-FFF2-40B4-BE49-F238E27FC236}">
                <a16:creationId xmlns:a16="http://schemas.microsoft.com/office/drawing/2014/main" id="{7934C545-D879-4935-9C0A-52436025E482}"/>
              </a:ext>
            </a:extLst>
          </p:cNvPr>
          <p:cNvSpPr txBox="1"/>
          <p:nvPr/>
        </p:nvSpPr>
        <p:spPr>
          <a:xfrm>
            <a:off x="1090863" y="1432354"/>
            <a:ext cx="10010273" cy="5170646"/>
          </a:xfrm>
          <a:prstGeom prst="rect">
            <a:avLst/>
          </a:prstGeom>
          <a:noFill/>
        </p:spPr>
        <p:txBody>
          <a:bodyPr wrap="square">
            <a:spAutoFit/>
          </a:bodyPr>
          <a:lstStyle/>
          <a:p>
            <a:pPr marL="285750" indent="-285750">
              <a:buFont typeface="Wingdings" panose="05000000000000000000" pitchFamily="2" charset="2"/>
              <a:buChar char="§"/>
            </a:pPr>
            <a:r>
              <a:rPr lang="en-US" sz="2200" dirty="0"/>
              <a:t>What you need for a public key cryptographic system to work is a set of algorithms that is easy to process in one direction, but difficult to undo. </a:t>
            </a:r>
          </a:p>
          <a:p>
            <a:pPr marL="285750" indent="-285750">
              <a:buFont typeface="Wingdings" panose="05000000000000000000" pitchFamily="2" charset="2"/>
              <a:buChar char="§"/>
            </a:pPr>
            <a:r>
              <a:rPr lang="en-US" sz="2200" dirty="0"/>
              <a:t>In the case of </a:t>
            </a:r>
            <a:r>
              <a:rPr lang="en-US" sz="2200" u="sng" dirty="0"/>
              <a:t>RSA</a:t>
            </a:r>
            <a:r>
              <a:rPr lang="en-US" sz="2200" dirty="0"/>
              <a:t>, the easy algorithm multiplies two prime numbers. If multiplication is the easy algorithm, its difficult pair algorithm is factoring the product of the multiplication into its two component primes. </a:t>
            </a:r>
          </a:p>
          <a:p>
            <a:endParaRPr lang="en-US" sz="2200" dirty="0"/>
          </a:p>
          <a:p>
            <a:pPr marL="285750" indent="-285750">
              <a:buFont typeface="Wingdings" panose="05000000000000000000" pitchFamily="2" charset="2"/>
              <a:buChar char="§"/>
            </a:pPr>
            <a:r>
              <a:rPr lang="en-US" sz="2200" dirty="0">
                <a:highlight>
                  <a:srgbClr val="C0C0C0"/>
                </a:highlight>
              </a:rPr>
              <a:t>Algorithms that have this characteristic — easy in one direction, hard the other — are known as Trap door Functions. </a:t>
            </a:r>
          </a:p>
          <a:p>
            <a:pPr marL="285750" indent="-285750">
              <a:buFont typeface="Wingdings" panose="05000000000000000000" pitchFamily="2" charset="2"/>
              <a:buChar char="§"/>
            </a:pPr>
            <a:r>
              <a:rPr lang="en-US" sz="2200" dirty="0">
                <a:highlight>
                  <a:srgbClr val="C0C0C0"/>
                </a:highlight>
              </a:rPr>
              <a:t>Finding a good Trapdoor Function is critical to making a secure public key cryptographic system. </a:t>
            </a:r>
          </a:p>
          <a:p>
            <a:pPr marL="285750" indent="-285750">
              <a:buFont typeface="Wingdings" panose="05000000000000000000" pitchFamily="2" charset="2"/>
              <a:buChar char="§"/>
            </a:pPr>
            <a:endParaRPr lang="en-US" sz="2200" dirty="0">
              <a:highlight>
                <a:srgbClr val="C0C0C0"/>
              </a:highlight>
            </a:endParaRPr>
          </a:p>
          <a:p>
            <a:pPr marL="285750" indent="-285750">
              <a:buFont typeface="Wingdings" panose="05000000000000000000" pitchFamily="2" charset="2"/>
              <a:buChar char="§"/>
            </a:pPr>
            <a:r>
              <a:rPr lang="en-US" sz="2200" dirty="0"/>
              <a:t>But RSA is not the ideal system for the future of cryptography. In an ideal Trapdoor Function, the easy way and the hard way get harder at the same rate with respect to the size of the numbers in question. We need a public key system based on a better Trapdoor.</a:t>
            </a:r>
          </a:p>
        </p:txBody>
      </p:sp>
    </p:spTree>
    <p:extLst>
      <p:ext uri="{BB962C8B-B14F-4D97-AF65-F5344CB8AC3E}">
        <p14:creationId xmlns:p14="http://schemas.microsoft.com/office/powerpoint/2010/main" val="3744469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A1F7F14B-ED51-4057-8897-4FC72CA2B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1B73731E-384F-417A-918A-9AC52FDC1D6D}"/>
              </a:ext>
            </a:extLst>
          </p:cNvPr>
          <p:cNvSpPr txBox="1"/>
          <p:nvPr/>
        </p:nvSpPr>
        <p:spPr>
          <a:xfrm>
            <a:off x="478095" y="1135782"/>
            <a:ext cx="4238896" cy="4177708"/>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buChar char="§"/>
            </a:pPr>
            <a:r>
              <a:rPr lang="en-US" dirty="0">
                <a:solidFill>
                  <a:srgbClr val="191B0E"/>
                </a:solidFill>
              </a:rPr>
              <a:t>In 1985, cryptographic algorithms were proposed based on elliptic curves.</a:t>
            </a:r>
          </a:p>
          <a:p>
            <a:pPr marL="384048" indent="-384048" defTabSz="914400">
              <a:lnSpc>
                <a:spcPct val="94000"/>
              </a:lnSpc>
              <a:spcAft>
                <a:spcPts val="200"/>
              </a:spcAft>
              <a:buFont typeface="Franklin Gothic Book" panose="020B0503020102020204" pitchFamily="34" charset="0"/>
              <a:buChar char="§"/>
            </a:pPr>
            <a:endParaRPr lang="en-US" dirty="0">
              <a:solidFill>
                <a:srgbClr val="191B0E"/>
              </a:solidFill>
            </a:endParaRPr>
          </a:p>
          <a:p>
            <a:pPr marL="384048" indent="-384048" defTabSz="914400">
              <a:lnSpc>
                <a:spcPct val="94000"/>
              </a:lnSpc>
              <a:spcAft>
                <a:spcPts val="200"/>
              </a:spcAft>
              <a:buFont typeface="Franklin Gothic Book" panose="020B0503020102020204" pitchFamily="34" charset="0"/>
              <a:buChar char="§"/>
            </a:pPr>
            <a:r>
              <a:rPr lang="en-US" dirty="0">
                <a:solidFill>
                  <a:srgbClr val="191B0E"/>
                </a:solidFill>
              </a:rPr>
              <a:t>An elliptic curve is the set of points that satisfy a specific mathematical equation. </a:t>
            </a:r>
          </a:p>
          <a:p>
            <a:pPr marL="384048" indent="-384048" defTabSz="914400">
              <a:lnSpc>
                <a:spcPct val="94000"/>
              </a:lnSpc>
              <a:spcAft>
                <a:spcPts val="200"/>
              </a:spcAft>
              <a:buFont typeface="Franklin Gothic Book" panose="020B0503020102020204" pitchFamily="34" charset="0"/>
              <a:buChar char="§"/>
            </a:pPr>
            <a:endParaRPr lang="en-US" dirty="0">
              <a:solidFill>
                <a:srgbClr val="191B0E"/>
              </a:solidFill>
            </a:endParaRPr>
          </a:p>
          <a:p>
            <a:pPr marL="384048" indent="-384048" defTabSz="914400">
              <a:lnSpc>
                <a:spcPct val="94000"/>
              </a:lnSpc>
              <a:spcAft>
                <a:spcPts val="200"/>
              </a:spcAft>
              <a:buFont typeface="Franklin Gothic Book" panose="020B0503020102020204" pitchFamily="34" charset="0"/>
              <a:buChar char="§"/>
            </a:pPr>
            <a:r>
              <a:rPr lang="en-US" dirty="0">
                <a:solidFill>
                  <a:srgbClr val="191B0E"/>
                </a:solidFill>
              </a:rPr>
              <a:t>The equation for an elliptic curve looks something like this:</a:t>
            </a:r>
          </a:p>
          <a:p>
            <a:pPr marL="384048" indent="-384048" defTabSz="914400">
              <a:lnSpc>
                <a:spcPct val="94000"/>
              </a:lnSpc>
              <a:spcAft>
                <a:spcPts val="200"/>
              </a:spcAft>
              <a:buFont typeface="Franklin Gothic Book" panose="020B0503020102020204" pitchFamily="34" charset="0"/>
            </a:pPr>
            <a:endParaRPr lang="en-US" dirty="0">
              <a:solidFill>
                <a:srgbClr val="191B0E"/>
              </a:solidFill>
            </a:endParaRPr>
          </a:p>
          <a:p>
            <a:pPr marL="384048" indent="-384048" algn="ctr" defTabSz="914400">
              <a:lnSpc>
                <a:spcPct val="94000"/>
              </a:lnSpc>
              <a:spcAft>
                <a:spcPts val="200"/>
              </a:spcAft>
              <a:buFont typeface="Franklin Gothic Book" panose="020B0503020102020204" pitchFamily="34" charset="0"/>
            </a:pPr>
            <a:r>
              <a:rPr lang="en-US" sz="2800" b="1" dirty="0">
                <a:solidFill>
                  <a:schemeClr val="tx1">
                    <a:lumMod val="75000"/>
                    <a:lumOff val="25000"/>
                  </a:schemeClr>
                </a:solidFill>
                <a:effectLst/>
                <a:ea typeface="Times New Roman" panose="02020603050405020304" pitchFamily="18" charset="0"/>
                <a:cs typeface="Times New Roman" panose="02020603050405020304" pitchFamily="18" charset="0"/>
              </a:rPr>
              <a:t>y</a:t>
            </a:r>
            <a:r>
              <a:rPr lang="en-US" sz="2800" b="1" baseline="30000" dirty="0">
                <a:solidFill>
                  <a:schemeClr val="tx1">
                    <a:lumMod val="75000"/>
                    <a:lumOff val="25000"/>
                  </a:schemeClr>
                </a:solidFill>
                <a:effectLst/>
                <a:ea typeface="Times New Roman" panose="02020603050405020304" pitchFamily="18" charset="0"/>
                <a:cs typeface="Times New Roman" panose="02020603050405020304" pitchFamily="18" charset="0"/>
              </a:rPr>
              <a:t>2</a:t>
            </a:r>
            <a:r>
              <a:rPr lang="en-US" sz="2800" b="1" dirty="0">
                <a:solidFill>
                  <a:schemeClr val="tx1">
                    <a:lumMod val="75000"/>
                    <a:lumOff val="25000"/>
                  </a:schemeClr>
                </a:solidFill>
                <a:effectLst/>
                <a:ea typeface="Times New Roman" panose="02020603050405020304" pitchFamily="18" charset="0"/>
                <a:cs typeface="Times New Roman" panose="02020603050405020304" pitchFamily="18" charset="0"/>
              </a:rPr>
              <a:t> = x</a:t>
            </a:r>
            <a:r>
              <a:rPr lang="en-US" sz="2800" b="1" baseline="30000" dirty="0">
                <a:solidFill>
                  <a:schemeClr val="tx1">
                    <a:lumMod val="75000"/>
                    <a:lumOff val="25000"/>
                  </a:schemeClr>
                </a:solidFill>
                <a:effectLst/>
                <a:ea typeface="Times New Roman" panose="02020603050405020304" pitchFamily="18" charset="0"/>
                <a:cs typeface="Times New Roman" panose="02020603050405020304" pitchFamily="18" charset="0"/>
              </a:rPr>
              <a:t>3</a:t>
            </a:r>
            <a:r>
              <a:rPr lang="en-US" sz="2800" b="1" dirty="0">
                <a:solidFill>
                  <a:schemeClr val="tx1">
                    <a:lumMod val="75000"/>
                    <a:lumOff val="25000"/>
                  </a:schemeClr>
                </a:solidFill>
                <a:effectLst/>
                <a:ea typeface="Times New Roman" panose="02020603050405020304" pitchFamily="18" charset="0"/>
                <a:cs typeface="Times New Roman" panose="02020603050405020304" pitchFamily="18" charset="0"/>
              </a:rPr>
              <a:t> + ax + b</a:t>
            </a:r>
            <a:endParaRPr lang="en-US" sz="2800" b="1" dirty="0">
              <a:solidFill>
                <a:schemeClr val="tx1">
                  <a:lumMod val="75000"/>
                  <a:lumOff val="25000"/>
                </a:schemeClr>
              </a:solidFill>
            </a:endParaRPr>
          </a:p>
          <a:p>
            <a:pPr marL="384048" indent="-384048" defTabSz="914400">
              <a:lnSpc>
                <a:spcPct val="94000"/>
              </a:lnSpc>
              <a:spcAft>
                <a:spcPts val="200"/>
              </a:spcAft>
              <a:buFont typeface="Franklin Gothic Book" panose="020B0503020102020204" pitchFamily="34" charset="0"/>
            </a:pPr>
            <a:endParaRPr lang="en-US" b="1" dirty="0">
              <a:solidFill>
                <a:srgbClr val="191B0E"/>
              </a:solidFill>
            </a:endParaRPr>
          </a:p>
        </p:txBody>
      </p:sp>
      <p:sp>
        <p:nvSpPr>
          <p:cNvPr id="28" name="Rectangle 27">
            <a:extLst>
              <a:ext uri="{FF2B5EF4-FFF2-40B4-BE49-F238E27FC236}">
                <a16:creationId xmlns:a16="http://schemas.microsoft.com/office/drawing/2014/main" id="{09CB4F78-37FA-4A6C-B624-E7F7D6916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descr="Diagram, schematic&#10;&#10;Description automatically generated">
            <a:extLst>
              <a:ext uri="{FF2B5EF4-FFF2-40B4-BE49-F238E27FC236}">
                <a16:creationId xmlns:a16="http://schemas.microsoft.com/office/drawing/2014/main" id="{9837A0DD-B6F0-4F65-94CC-E3FDD86488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683" y="741296"/>
            <a:ext cx="5384074" cy="5384074"/>
          </a:xfrm>
          <a:prstGeom prst="rect">
            <a:avLst/>
          </a:prstGeom>
        </p:spPr>
      </p:pic>
      <p:sp>
        <p:nvSpPr>
          <p:cNvPr id="3" name="Rectangle 2">
            <a:extLst>
              <a:ext uri="{FF2B5EF4-FFF2-40B4-BE49-F238E27FC236}">
                <a16:creationId xmlns:a16="http://schemas.microsoft.com/office/drawing/2014/main" id="{AE39CB10-6DF1-47FF-8367-36DE9002B3FE}"/>
              </a:ext>
            </a:extLst>
          </p:cNvPr>
          <p:cNvSpPr/>
          <p:nvPr/>
        </p:nvSpPr>
        <p:spPr>
          <a:xfrm>
            <a:off x="1203158" y="4032985"/>
            <a:ext cx="2772076" cy="75077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67477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49C86A-7351-47BB-AADE-9914DC23EAB6}"/>
              </a:ext>
            </a:extLst>
          </p:cNvPr>
          <p:cNvSpPr>
            <a:spLocks noGrp="1"/>
          </p:cNvSpPr>
          <p:nvPr>
            <p:ph idx="1"/>
          </p:nvPr>
        </p:nvSpPr>
        <p:spPr>
          <a:xfrm>
            <a:off x="1295399" y="813335"/>
            <a:ext cx="10062411" cy="5905100"/>
          </a:xfrm>
        </p:spPr>
        <p:txBody>
          <a:bodyPr>
            <a:normAutofit/>
          </a:bodyPr>
          <a:lstStyle/>
          <a:p>
            <a:r>
              <a:rPr lang="en-US" sz="2400" dirty="0">
                <a:solidFill>
                  <a:schemeClr val="tx1">
                    <a:lumMod val="75000"/>
                    <a:lumOff val="25000"/>
                  </a:schemeClr>
                </a:solidFill>
              </a:rPr>
              <a:t>For this, we restrict ourselves to numbers in a fixed range, like in RSA.</a:t>
            </a:r>
          </a:p>
          <a:p>
            <a:endParaRPr lang="en-US" sz="2400" dirty="0">
              <a:solidFill>
                <a:schemeClr val="tx1">
                  <a:lumMod val="75000"/>
                  <a:lumOff val="25000"/>
                </a:schemeClr>
              </a:solidFill>
            </a:endParaRPr>
          </a:p>
          <a:p>
            <a:r>
              <a:rPr lang="en-US" sz="2400" dirty="0">
                <a:solidFill>
                  <a:schemeClr val="tx1">
                    <a:lumMod val="75000"/>
                    <a:lumOff val="25000"/>
                  </a:schemeClr>
                </a:solidFill>
              </a:rPr>
              <a:t> Rather than allow any value for the points on the curve, we restrict ourselves to whole numbers in a fixed range. </a:t>
            </a:r>
          </a:p>
          <a:p>
            <a:endParaRPr lang="en-US" sz="2400" dirty="0">
              <a:solidFill>
                <a:schemeClr val="tx1">
                  <a:lumMod val="75000"/>
                  <a:lumOff val="25000"/>
                </a:schemeClr>
              </a:solidFill>
            </a:endParaRPr>
          </a:p>
          <a:p>
            <a:r>
              <a:rPr lang="en-US" sz="2400" dirty="0">
                <a:solidFill>
                  <a:schemeClr val="tx1">
                    <a:lumMod val="75000"/>
                    <a:lumOff val="25000"/>
                  </a:schemeClr>
                </a:solidFill>
              </a:rPr>
              <a:t>When computing the formula for the elliptic curve (y</a:t>
            </a:r>
            <a:r>
              <a:rPr lang="en-US" sz="2400" baseline="30000" dirty="0">
                <a:solidFill>
                  <a:schemeClr val="tx1">
                    <a:lumMod val="75000"/>
                    <a:lumOff val="25000"/>
                  </a:schemeClr>
                </a:solidFill>
              </a:rPr>
              <a:t>2</a:t>
            </a:r>
            <a:r>
              <a:rPr lang="en-US" sz="2400" dirty="0">
                <a:solidFill>
                  <a:schemeClr val="tx1">
                    <a:lumMod val="75000"/>
                    <a:lumOff val="25000"/>
                  </a:schemeClr>
                </a:solidFill>
              </a:rPr>
              <a:t> = x</a:t>
            </a:r>
            <a:r>
              <a:rPr lang="en-US" sz="2400" baseline="30000" dirty="0">
                <a:solidFill>
                  <a:schemeClr val="tx1">
                    <a:lumMod val="75000"/>
                    <a:lumOff val="25000"/>
                  </a:schemeClr>
                </a:solidFill>
              </a:rPr>
              <a:t>3</a:t>
            </a:r>
            <a:r>
              <a:rPr lang="en-US" sz="2400" dirty="0">
                <a:solidFill>
                  <a:schemeClr val="tx1">
                    <a:lumMod val="75000"/>
                    <a:lumOff val="25000"/>
                  </a:schemeClr>
                </a:solidFill>
              </a:rPr>
              <a:t> + ax + b), we use the same trick of rolling over numbers when we hit the maximum</a:t>
            </a:r>
            <a:br>
              <a:rPr lang="en-US" sz="2400" dirty="0">
                <a:solidFill>
                  <a:schemeClr val="tx1">
                    <a:lumMod val="75000"/>
                    <a:lumOff val="25000"/>
                  </a:schemeClr>
                </a:solidFill>
              </a:rPr>
            </a:br>
            <a:r>
              <a:rPr lang="en-US" sz="2400" dirty="0">
                <a:solidFill>
                  <a:schemeClr val="tx1">
                    <a:lumMod val="75000"/>
                    <a:lumOff val="25000"/>
                  </a:schemeClr>
                </a:solidFill>
              </a:rPr>
              <a:t> (i.e. use the </a:t>
            </a:r>
            <a:r>
              <a:rPr lang="en-US" sz="2400" i="1" dirty="0">
                <a:solidFill>
                  <a:schemeClr val="tx1">
                    <a:lumMod val="75000"/>
                    <a:lumOff val="25000"/>
                  </a:schemeClr>
                </a:solidFill>
              </a:rPr>
              <a:t>mod</a:t>
            </a:r>
            <a:r>
              <a:rPr lang="en-US" sz="2400" dirty="0">
                <a:solidFill>
                  <a:schemeClr val="tx1">
                    <a:lumMod val="75000"/>
                    <a:lumOff val="25000"/>
                  </a:schemeClr>
                </a:solidFill>
              </a:rPr>
              <a:t> function)</a:t>
            </a:r>
          </a:p>
          <a:p>
            <a:endParaRPr lang="en-US" sz="2400" dirty="0">
              <a:solidFill>
                <a:schemeClr val="tx1">
                  <a:lumMod val="75000"/>
                  <a:lumOff val="25000"/>
                </a:schemeClr>
              </a:solidFill>
            </a:endParaRPr>
          </a:p>
          <a:p>
            <a:r>
              <a:rPr lang="en-US" sz="2400" dirty="0">
                <a:solidFill>
                  <a:schemeClr val="tx1">
                    <a:lumMod val="75000"/>
                    <a:lumOff val="25000"/>
                  </a:schemeClr>
                </a:solidFill>
              </a:rPr>
              <a:t>If we pick the maximum to be a prime number, the elliptic curve is called a prime curve and has excellent cryptographic properties.</a:t>
            </a:r>
          </a:p>
        </p:txBody>
      </p:sp>
    </p:spTree>
    <p:extLst>
      <p:ext uri="{BB962C8B-B14F-4D97-AF65-F5344CB8AC3E}">
        <p14:creationId xmlns:p14="http://schemas.microsoft.com/office/powerpoint/2010/main" val="3507718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9F988-E5CC-487A-835F-1507621461E1}"/>
              </a:ext>
            </a:extLst>
          </p:cNvPr>
          <p:cNvSpPr txBox="1">
            <a:spLocks/>
          </p:cNvSpPr>
          <p:nvPr/>
        </p:nvSpPr>
        <p:spPr>
          <a:xfrm>
            <a:off x="1371599" y="406667"/>
            <a:ext cx="9033309"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b="1" dirty="0"/>
              <a:t>Security of ECC </a:t>
            </a:r>
            <a:r>
              <a:rPr lang="en-US" dirty="0"/>
              <a:t>:  Main Advantage</a:t>
            </a:r>
          </a:p>
        </p:txBody>
      </p:sp>
      <p:graphicFrame>
        <p:nvGraphicFramePr>
          <p:cNvPr id="3" name="Group 90">
            <a:extLst>
              <a:ext uri="{FF2B5EF4-FFF2-40B4-BE49-F238E27FC236}">
                <a16:creationId xmlns:a16="http://schemas.microsoft.com/office/drawing/2014/main" id="{7216F26B-168F-4A7C-9EFC-CFB8FC79AA79}"/>
              </a:ext>
            </a:extLst>
          </p:cNvPr>
          <p:cNvGraphicFramePr>
            <a:graphicFrameLocks noGrp="1"/>
          </p:cNvGraphicFramePr>
          <p:nvPr>
            <p:extLst>
              <p:ext uri="{D42A27DB-BD31-4B8C-83A1-F6EECF244321}">
                <p14:modId xmlns:p14="http://schemas.microsoft.com/office/powerpoint/2010/main" val="894379567"/>
              </p:ext>
            </p:extLst>
          </p:nvPr>
        </p:nvGraphicFramePr>
        <p:xfrm>
          <a:off x="4457700" y="2163278"/>
          <a:ext cx="3276600" cy="3124200"/>
        </p:xfrm>
        <a:graphic>
          <a:graphicData uri="http://schemas.openxmlformats.org/drawingml/2006/table">
            <a:tbl>
              <a:tblPr/>
              <a:tblGrid>
                <a:gridCol w="1843088">
                  <a:extLst>
                    <a:ext uri="{9D8B030D-6E8A-4147-A177-3AD203B41FA5}">
                      <a16:colId xmlns:a16="http://schemas.microsoft.com/office/drawing/2014/main" val="20000"/>
                    </a:ext>
                  </a:extLst>
                </a:gridCol>
                <a:gridCol w="1433512">
                  <a:extLst>
                    <a:ext uri="{9D8B030D-6E8A-4147-A177-3AD203B41FA5}">
                      <a16:colId xmlns:a16="http://schemas.microsoft.com/office/drawing/2014/main" val="20001"/>
                    </a:ext>
                  </a:extLst>
                </a:gridCol>
              </a:tblGrid>
              <a:tr h="8763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ECC-Based Scheme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(Size of </a:t>
                      </a:r>
                      <a:r>
                        <a:rPr kumimoji="0" lang="en-US" sz="1600" b="0" i="1" u="none" strike="noStrike" cap="none" normalizeH="0" baseline="0">
                          <a:ln>
                            <a:noFill/>
                          </a:ln>
                          <a:solidFill>
                            <a:schemeClr val="tx1"/>
                          </a:solidFill>
                          <a:effectLst/>
                          <a:latin typeface="Arial" charset="0"/>
                          <a:cs typeface="Times New Roman" pitchFamily="18" charset="0"/>
                        </a:rPr>
                        <a:t>n</a:t>
                      </a:r>
                      <a:r>
                        <a:rPr kumimoji="0" lang="en-US" sz="1600" b="0" i="0" u="none" strike="noStrike" cap="none" normalizeH="0" baseline="0">
                          <a:ln>
                            <a:noFill/>
                          </a:ln>
                          <a:solidFill>
                            <a:schemeClr val="tx1"/>
                          </a:solidFill>
                          <a:effectLst/>
                          <a:latin typeface="Arial" charset="0"/>
                          <a:cs typeface="Times New Roman" pitchFamily="18" charset="0"/>
                        </a:rPr>
                        <a:t> in bits)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RSA            (Modulus size in bits)</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112</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512</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160</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1024</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224</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2048</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256</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3072</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384</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7680</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512</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15360</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6505901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1970</TotalTime>
  <Words>1160</Words>
  <Application>Microsoft Office PowerPoint</Application>
  <PresentationFormat>Widescreen</PresentationFormat>
  <Paragraphs>120</Paragraphs>
  <Slides>17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Franklin Gothic Book</vt:lpstr>
      <vt:lpstr>Symbol</vt:lpstr>
      <vt:lpstr>Times New Roman</vt:lpstr>
      <vt:lpstr>Wingdings</vt:lpstr>
      <vt:lpstr>Crop</vt:lpstr>
      <vt:lpstr>Analysis of standard elliptic curves for the  implementation of ECC  in  resource-constrained environments</vt:lpstr>
      <vt:lpstr>PowerPoint Presentation</vt:lpstr>
      <vt:lpstr>What is Private Key and Public Key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standard elliptic curves for the implementation of ECC Cipher in resource-constrained environments</dc:title>
  <dc:creator>jaidev chaudhary</dc:creator>
  <cp:lastModifiedBy>jaidev chaudhary</cp:lastModifiedBy>
  <cp:revision>18</cp:revision>
  <dcterms:created xsi:type="dcterms:W3CDTF">2021-04-13T11:30:01Z</dcterms:created>
  <dcterms:modified xsi:type="dcterms:W3CDTF">2021-04-16T07:53:53Z</dcterms:modified>
</cp:coreProperties>
</file>