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F498D-8086-4926-B3F7-6117A3E96182}" v="2" dt="2024-04-14T03:25:37.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DEV SANJAY KHALANE" userId="219af783a51bb5ca" providerId="LiveId" clId="{0C4F498D-8086-4926-B3F7-6117A3E96182}"/>
    <pc:docChg chg="custSel addSld modSld">
      <pc:chgData name="JAIDEV SANJAY KHALANE" userId="219af783a51bb5ca" providerId="LiveId" clId="{0C4F498D-8086-4926-B3F7-6117A3E96182}" dt="2024-04-14T03:29:07.942" v="1519" actId="2711"/>
      <pc:docMkLst>
        <pc:docMk/>
      </pc:docMkLst>
      <pc:sldChg chg="modSp mod">
        <pc:chgData name="JAIDEV SANJAY KHALANE" userId="219af783a51bb5ca" providerId="LiveId" clId="{0C4F498D-8086-4926-B3F7-6117A3E96182}" dt="2024-04-14T03:25:58.163" v="1285" actId="2711"/>
        <pc:sldMkLst>
          <pc:docMk/>
          <pc:sldMk cId="643917604" sldId="258"/>
        </pc:sldMkLst>
        <pc:spChg chg="mod">
          <ac:chgData name="JAIDEV SANJAY KHALANE" userId="219af783a51bb5ca" providerId="LiveId" clId="{0C4F498D-8086-4926-B3F7-6117A3E96182}" dt="2024-04-14T03:25:58.163" v="1285" actId="2711"/>
          <ac:spMkLst>
            <pc:docMk/>
            <pc:sldMk cId="643917604" sldId="258"/>
            <ac:spMk id="3" creationId="{8152996F-75E5-CB86-DCD8-2ABFBAD88199}"/>
          </ac:spMkLst>
        </pc:spChg>
      </pc:sldChg>
      <pc:sldChg chg="modSp new mod">
        <pc:chgData name="JAIDEV SANJAY KHALANE" userId="219af783a51bb5ca" providerId="LiveId" clId="{0C4F498D-8086-4926-B3F7-6117A3E96182}" dt="2024-04-14T03:26:18.239" v="1290" actId="207"/>
        <pc:sldMkLst>
          <pc:docMk/>
          <pc:sldMk cId="3010855997" sldId="259"/>
        </pc:sldMkLst>
        <pc:spChg chg="mod">
          <ac:chgData name="JAIDEV SANJAY KHALANE" userId="219af783a51bb5ca" providerId="LiveId" clId="{0C4F498D-8086-4926-B3F7-6117A3E96182}" dt="2024-04-14T03:26:06.928" v="1287" actId="122"/>
          <ac:spMkLst>
            <pc:docMk/>
            <pc:sldMk cId="3010855997" sldId="259"/>
            <ac:spMk id="2" creationId="{E9E4C56E-06A1-41B9-D676-654BE9909071}"/>
          </ac:spMkLst>
        </pc:spChg>
        <pc:spChg chg="mod">
          <ac:chgData name="JAIDEV SANJAY KHALANE" userId="219af783a51bb5ca" providerId="LiveId" clId="{0C4F498D-8086-4926-B3F7-6117A3E96182}" dt="2024-04-14T03:26:18.239" v="1290" actId="207"/>
          <ac:spMkLst>
            <pc:docMk/>
            <pc:sldMk cId="3010855997" sldId="259"/>
            <ac:spMk id="3" creationId="{7AFDAE7A-51B9-D44A-48B0-2F49694C94EB}"/>
          </ac:spMkLst>
        </pc:spChg>
      </pc:sldChg>
      <pc:sldChg chg="addSp delSp modSp new mod">
        <pc:chgData name="JAIDEV SANJAY KHALANE" userId="219af783a51bb5ca" providerId="LiveId" clId="{0C4F498D-8086-4926-B3F7-6117A3E96182}" dt="2024-04-14T03:26:26.380" v="1292" actId="2711"/>
        <pc:sldMkLst>
          <pc:docMk/>
          <pc:sldMk cId="1844682304" sldId="260"/>
        </pc:sldMkLst>
        <pc:spChg chg="mod">
          <ac:chgData name="JAIDEV SANJAY KHALANE" userId="219af783a51bb5ca" providerId="LiveId" clId="{0C4F498D-8086-4926-B3F7-6117A3E96182}" dt="2024-04-14T03:26:26.380" v="1292" actId="2711"/>
          <ac:spMkLst>
            <pc:docMk/>
            <pc:sldMk cId="1844682304" sldId="260"/>
            <ac:spMk id="2" creationId="{C35CC349-8924-741A-5E95-F7CF907436E6}"/>
          </ac:spMkLst>
        </pc:spChg>
        <pc:spChg chg="del">
          <ac:chgData name="JAIDEV SANJAY KHALANE" userId="219af783a51bb5ca" providerId="LiveId" clId="{0C4F498D-8086-4926-B3F7-6117A3E96182}" dt="2024-04-14T03:18:06.799" v="619" actId="22"/>
          <ac:spMkLst>
            <pc:docMk/>
            <pc:sldMk cId="1844682304" sldId="260"/>
            <ac:spMk id="3" creationId="{1637D07E-7953-F39F-8404-B74F25F21D0E}"/>
          </ac:spMkLst>
        </pc:spChg>
        <pc:picChg chg="add mod ord">
          <ac:chgData name="JAIDEV SANJAY KHALANE" userId="219af783a51bb5ca" providerId="LiveId" clId="{0C4F498D-8086-4926-B3F7-6117A3E96182}" dt="2024-04-14T03:18:08.647" v="620" actId="1076"/>
          <ac:picMkLst>
            <pc:docMk/>
            <pc:sldMk cId="1844682304" sldId="260"/>
            <ac:picMk id="5" creationId="{8F2C2EC0-A686-3BE3-9320-E933E2C8C157}"/>
          </ac:picMkLst>
        </pc:picChg>
      </pc:sldChg>
      <pc:sldChg chg="modSp new mod">
        <pc:chgData name="JAIDEV SANJAY KHALANE" userId="219af783a51bb5ca" providerId="LiveId" clId="{0C4F498D-8086-4926-B3F7-6117A3E96182}" dt="2024-04-14T03:26:41.207" v="1297" actId="207"/>
        <pc:sldMkLst>
          <pc:docMk/>
          <pc:sldMk cId="4189630928" sldId="261"/>
        </pc:sldMkLst>
        <pc:spChg chg="mod">
          <ac:chgData name="JAIDEV SANJAY KHALANE" userId="219af783a51bb5ca" providerId="LiveId" clId="{0C4F498D-8086-4926-B3F7-6117A3E96182}" dt="2024-04-14T03:26:34.438" v="1294" actId="122"/>
          <ac:spMkLst>
            <pc:docMk/>
            <pc:sldMk cId="4189630928" sldId="261"/>
            <ac:spMk id="2" creationId="{0EE20542-EE77-4C20-8169-094D95AC4843}"/>
          </ac:spMkLst>
        </pc:spChg>
        <pc:spChg chg="mod">
          <ac:chgData name="JAIDEV SANJAY KHALANE" userId="219af783a51bb5ca" providerId="LiveId" clId="{0C4F498D-8086-4926-B3F7-6117A3E96182}" dt="2024-04-14T03:26:41.207" v="1297" actId="207"/>
          <ac:spMkLst>
            <pc:docMk/>
            <pc:sldMk cId="4189630928" sldId="261"/>
            <ac:spMk id="3" creationId="{A12E1B65-6B06-5B84-91B9-271D4A72E40C}"/>
          </ac:spMkLst>
        </pc:spChg>
      </pc:sldChg>
      <pc:sldChg chg="modSp new mod">
        <pc:chgData name="JAIDEV SANJAY KHALANE" userId="219af783a51bb5ca" providerId="LiveId" clId="{0C4F498D-8086-4926-B3F7-6117A3E96182}" dt="2024-04-14T03:26:52.252" v="1299" actId="122"/>
        <pc:sldMkLst>
          <pc:docMk/>
          <pc:sldMk cId="1259391703" sldId="262"/>
        </pc:sldMkLst>
        <pc:spChg chg="mod">
          <ac:chgData name="JAIDEV SANJAY KHALANE" userId="219af783a51bb5ca" providerId="LiveId" clId="{0C4F498D-8086-4926-B3F7-6117A3E96182}" dt="2024-04-14T03:26:52.252" v="1299" actId="122"/>
          <ac:spMkLst>
            <pc:docMk/>
            <pc:sldMk cId="1259391703" sldId="262"/>
            <ac:spMk id="2" creationId="{92BD9228-11CF-AA01-A3FC-B048CDC88E29}"/>
          </ac:spMkLst>
        </pc:spChg>
        <pc:spChg chg="mod">
          <ac:chgData name="JAIDEV SANJAY KHALANE" userId="219af783a51bb5ca" providerId="LiveId" clId="{0C4F498D-8086-4926-B3F7-6117A3E96182}" dt="2024-04-14T03:25:46.517" v="1284" actId="122"/>
          <ac:spMkLst>
            <pc:docMk/>
            <pc:sldMk cId="1259391703" sldId="262"/>
            <ac:spMk id="3" creationId="{8D3E03D7-FD22-0726-8A9B-E9C60A155B1B}"/>
          </ac:spMkLst>
        </pc:spChg>
      </pc:sldChg>
      <pc:sldChg chg="modSp new mod">
        <pc:chgData name="JAIDEV SANJAY KHALANE" userId="219af783a51bb5ca" providerId="LiveId" clId="{0C4F498D-8086-4926-B3F7-6117A3E96182}" dt="2024-04-14T03:27:37.825" v="1391" actId="2711"/>
        <pc:sldMkLst>
          <pc:docMk/>
          <pc:sldMk cId="3889545268" sldId="263"/>
        </pc:sldMkLst>
        <pc:spChg chg="mod">
          <ac:chgData name="JAIDEV SANJAY KHALANE" userId="219af783a51bb5ca" providerId="LiveId" clId="{0C4F498D-8086-4926-B3F7-6117A3E96182}" dt="2024-04-14T03:26:59.110" v="1301" actId="2711"/>
          <ac:spMkLst>
            <pc:docMk/>
            <pc:sldMk cId="3889545268" sldId="263"/>
            <ac:spMk id="2" creationId="{CFCFEFB9-C255-285A-8686-B3B2FBA0B733}"/>
          </ac:spMkLst>
        </pc:spChg>
        <pc:spChg chg="mod">
          <ac:chgData name="JAIDEV SANJAY KHALANE" userId="219af783a51bb5ca" providerId="LiveId" clId="{0C4F498D-8086-4926-B3F7-6117A3E96182}" dt="2024-04-14T03:27:37.825" v="1391" actId="2711"/>
          <ac:spMkLst>
            <pc:docMk/>
            <pc:sldMk cId="3889545268" sldId="263"/>
            <ac:spMk id="3" creationId="{B00F0993-9CA6-33BF-529E-4DE93468AC7B}"/>
          </ac:spMkLst>
        </pc:spChg>
      </pc:sldChg>
      <pc:sldChg chg="modSp new mod">
        <pc:chgData name="JAIDEV SANJAY KHALANE" userId="219af783a51bb5ca" providerId="LiveId" clId="{0C4F498D-8086-4926-B3F7-6117A3E96182}" dt="2024-04-14T03:29:07.942" v="1519" actId="2711"/>
        <pc:sldMkLst>
          <pc:docMk/>
          <pc:sldMk cId="3141880917" sldId="264"/>
        </pc:sldMkLst>
        <pc:spChg chg="mod">
          <ac:chgData name="JAIDEV SANJAY KHALANE" userId="219af783a51bb5ca" providerId="LiveId" clId="{0C4F498D-8086-4926-B3F7-6117A3E96182}" dt="2024-04-14T03:27:51.781" v="1404" actId="2711"/>
          <ac:spMkLst>
            <pc:docMk/>
            <pc:sldMk cId="3141880917" sldId="264"/>
            <ac:spMk id="2" creationId="{F7648648-C0B4-4B7B-BC54-E11ABAF24541}"/>
          </ac:spMkLst>
        </pc:spChg>
        <pc:spChg chg="mod">
          <ac:chgData name="JAIDEV SANJAY KHALANE" userId="219af783a51bb5ca" providerId="LiveId" clId="{0C4F498D-8086-4926-B3F7-6117A3E96182}" dt="2024-04-14T03:29:07.942" v="1519" actId="2711"/>
          <ac:spMkLst>
            <pc:docMk/>
            <pc:sldMk cId="3141880917" sldId="264"/>
            <ac:spMk id="3" creationId="{625FE75C-DA5D-3A1E-34A2-E0FF37461D6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B85E08-A829-4231-A5D4-79F9B9BCC2B6}"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B3AF0A-B985-4D6D-9A72-B406C4525E2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14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85E08-A829-4231-A5D4-79F9B9BCC2B6}"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B3AF0A-B985-4D6D-9A72-B406C4525E2A}" type="slidenum">
              <a:rPr lang="en-IN" smtClean="0"/>
              <a:t>‹#›</a:t>
            </a:fld>
            <a:endParaRPr lang="en-IN"/>
          </a:p>
        </p:txBody>
      </p:sp>
    </p:spTree>
    <p:extLst>
      <p:ext uri="{BB962C8B-B14F-4D97-AF65-F5344CB8AC3E}">
        <p14:creationId xmlns:p14="http://schemas.microsoft.com/office/powerpoint/2010/main" val="174584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85E08-A829-4231-A5D4-79F9B9BCC2B6}"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B3AF0A-B985-4D6D-9A72-B406C4525E2A}" type="slidenum">
              <a:rPr lang="en-IN" smtClean="0"/>
              <a:t>‹#›</a:t>
            </a:fld>
            <a:endParaRPr lang="en-IN"/>
          </a:p>
        </p:txBody>
      </p:sp>
    </p:spTree>
    <p:extLst>
      <p:ext uri="{BB962C8B-B14F-4D97-AF65-F5344CB8AC3E}">
        <p14:creationId xmlns:p14="http://schemas.microsoft.com/office/powerpoint/2010/main" val="995212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85E08-A829-4231-A5D4-79F9B9BCC2B6}"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B3AF0A-B985-4D6D-9A72-B406C4525E2A}" type="slidenum">
              <a:rPr lang="en-IN" smtClean="0"/>
              <a:t>‹#›</a:t>
            </a:fld>
            <a:endParaRPr lang="en-IN"/>
          </a:p>
        </p:txBody>
      </p:sp>
    </p:spTree>
    <p:extLst>
      <p:ext uri="{BB962C8B-B14F-4D97-AF65-F5344CB8AC3E}">
        <p14:creationId xmlns:p14="http://schemas.microsoft.com/office/powerpoint/2010/main" val="7473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85E08-A829-4231-A5D4-79F9B9BCC2B6}"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B3AF0A-B985-4D6D-9A72-B406C4525E2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85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B85E08-A829-4231-A5D4-79F9B9BCC2B6}"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B3AF0A-B985-4D6D-9A72-B406C4525E2A}" type="slidenum">
              <a:rPr lang="en-IN" smtClean="0"/>
              <a:t>‹#›</a:t>
            </a:fld>
            <a:endParaRPr lang="en-IN"/>
          </a:p>
        </p:txBody>
      </p:sp>
    </p:spTree>
    <p:extLst>
      <p:ext uri="{BB962C8B-B14F-4D97-AF65-F5344CB8AC3E}">
        <p14:creationId xmlns:p14="http://schemas.microsoft.com/office/powerpoint/2010/main" val="232379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B85E08-A829-4231-A5D4-79F9B9BCC2B6}" type="datetimeFigureOut">
              <a:rPr lang="en-IN" smtClean="0"/>
              <a:t>14-04-2024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B3AF0A-B985-4D6D-9A72-B406C4525E2A}" type="slidenum">
              <a:rPr lang="en-IN" smtClean="0"/>
              <a:t>‹#›</a:t>
            </a:fld>
            <a:endParaRPr lang="en-IN"/>
          </a:p>
        </p:txBody>
      </p:sp>
    </p:spTree>
    <p:extLst>
      <p:ext uri="{BB962C8B-B14F-4D97-AF65-F5344CB8AC3E}">
        <p14:creationId xmlns:p14="http://schemas.microsoft.com/office/powerpoint/2010/main" val="103094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B85E08-A829-4231-A5D4-79F9B9BCC2B6}" type="datetimeFigureOut">
              <a:rPr lang="en-IN" smtClean="0"/>
              <a:t>14-04-2024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B3AF0A-B985-4D6D-9A72-B406C4525E2A}" type="slidenum">
              <a:rPr lang="en-IN" smtClean="0"/>
              <a:t>‹#›</a:t>
            </a:fld>
            <a:endParaRPr lang="en-IN"/>
          </a:p>
        </p:txBody>
      </p:sp>
    </p:spTree>
    <p:extLst>
      <p:ext uri="{BB962C8B-B14F-4D97-AF65-F5344CB8AC3E}">
        <p14:creationId xmlns:p14="http://schemas.microsoft.com/office/powerpoint/2010/main" val="2890054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B85E08-A829-4231-A5D4-79F9B9BCC2B6}" type="datetimeFigureOut">
              <a:rPr lang="en-IN" smtClean="0"/>
              <a:t>14-04-2024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9B3AF0A-B985-4D6D-9A72-B406C4525E2A}" type="slidenum">
              <a:rPr lang="en-IN" smtClean="0"/>
              <a:t>‹#›</a:t>
            </a:fld>
            <a:endParaRPr lang="en-IN"/>
          </a:p>
        </p:txBody>
      </p:sp>
    </p:spTree>
    <p:extLst>
      <p:ext uri="{BB962C8B-B14F-4D97-AF65-F5344CB8AC3E}">
        <p14:creationId xmlns:p14="http://schemas.microsoft.com/office/powerpoint/2010/main" val="255051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AB85E08-A829-4231-A5D4-79F9B9BCC2B6}" type="datetimeFigureOut">
              <a:rPr lang="en-IN" smtClean="0"/>
              <a:t>14-04-2024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9B3AF0A-B985-4D6D-9A72-B406C4525E2A}" type="slidenum">
              <a:rPr lang="en-IN" smtClean="0"/>
              <a:t>‹#›</a:t>
            </a:fld>
            <a:endParaRPr lang="en-IN"/>
          </a:p>
        </p:txBody>
      </p:sp>
    </p:spTree>
    <p:extLst>
      <p:ext uri="{BB962C8B-B14F-4D97-AF65-F5344CB8AC3E}">
        <p14:creationId xmlns:p14="http://schemas.microsoft.com/office/powerpoint/2010/main" val="345972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B85E08-A829-4231-A5D4-79F9B9BCC2B6}"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B3AF0A-B985-4D6D-9A72-B406C4525E2A}" type="slidenum">
              <a:rPr lang="en-IN" smtClean="0"/>
              <a:t>‹#›</a:t>
            </a:fld>
            <a:endParaRPr lang="en-IN"/>
          </a:p>
        </p:txBody>
      </p:sp>
    </p:spTree>
    <p:extLst>
      <p:ext uri="{BB962C8B-B14F-4D97-AF65-F5344CB8AC3E}">
        <p14:creationId xmlns:p14="http://schemas.microsoft.com/office/powerpoint/2010/main" val="381887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AB85E08-A829-4231-A5D4-79F9B9BCC2B6}" type="datetimeFigureOut">
              <a:rPr lang="en-IN" smtClean="0"/>
              <a:t>14-04-2024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9B3AF0A-B985-4D6D-9A72-B406C4525E2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673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document/d/15GreFsZB0dgByT2xkOEYmnkqpeaMSR0wU8XLdhBeeUc/edit#heading=h.1uhkw8fb0k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JaidevSK/LuminaRush-HackRush-2024/tree/ma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JaidevSK/LuminaRush-HackRush-2024/blob/main/cnn.v"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C89F-293E-2880-3FC3-EDE2F653AFBA}"/>
              </a:ext>
            </a:extLst>
          </p:cNvPr>
          <p:cNvSpPr>
            <a:spLocks noGrp="1"/>
          </p:cNvSpPr>
          <p:nvPr>
            <p:ph type="ctrTitle"/>
          </p:nvPr>
        </p:nvSpPr>
        <p:spPr/>
        <p:txBody>
          <a:bodyPr>
            <a:normAutofit/>
          </a:bodyPr>
          <a:lstStyle/>
          <a:p>
            <a:pPr algn="ctr"/>
            <a:r>
              <a:rPr lang="en-IN" sz="7200" dirty="0" err="1">
                <a:latin typeface="Times New Roman" panose="02020603050405020304" pitchFamily="18" charset="0"/>
                <a:cs typeface="Times New Roman" panose="02020603050405020304" pitchFamily="18" charset="0"/>
              </a:rPr>
              <a:t>HackRush</a:t>
            </a:r>
            <a:r>
              <a:rPr lang="en-IN" sz="7200" dirty="0">
                <a:latin typeface="Times New Roman" panose="02020603050405020304" pitchFamily="18" charset="0"/>
                <a:cs typeface="Times New Roman" panose="02020603050405020304" pitchFamily="18" charset="0"/>
              </a:rPr>
              <a:t> 2024</a:t>
            </a:r>
            <a:br>
              <a:rPr lang="en-IN" sz="3600" dirty="0">
                <a:latin typeface="Times New Roman" panose="02020603050405020304" pitchFamily="18" charset="0"/>
                <a:cs typeface="Times New Roman" panose="02020603050405020304" pitchFamily="18" charset="0"/>
              </a:rPr>
            </a:br>
            <a:r>
              <a:rPr lang="en-US" sz="3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3600" b="0" i="0" u="none" strike="noStrike" dirty="0" err="1">
                <a:solidFill>
                  <a:srgbClr val="000000"/>
                </a:solidFill>
                <a:effectLst/>
                <a:latin typeface="Times New Roman" panose="02020603050405020304" pitchFamily="18" charset="0"/>
                <a:cs typeface="Times New Roman" panose="02020603050405020304" pitchFamily="18" charset="0"/>
              </a:rPr>
              <a:t>LuminaRush</a:t>
            </a:r>
            <a:r>
              <a:rPr lang="en-US" sz="3600" b="0" i="0" u="none" strike="noStrike" dirty="0">
                <a:solidFill>
                  <a:srgbClr val="000000"/>
                </a:solidFill>
                <a:effectLst/>
                <a:latin typeface="Times New Roman" panose="02020603050405020304" pitchFamily="18" charset="0"/>
                <a:cs typeface="Times New Roman" panose="02020603050405020304" pitchFamily="18" charset="0"/>
              </a:rPr>
              <a:t>: Real-time inferencing of ML workloads</a:t>
            </a:r>
            <a:br>
              <a:rPr lang="en-US" sz="3600" b="1" dirty="0">
                <a:effectLst/>
                <a:latin typeface="Times New Roman" panose="02020603050405020304" pitchFamily="18" charset="0"/>
                <a:cs typeface="Times New Roman" panose="02020603050405020304" pitchFamily="18" charset="0"/>
              </a:rPr>
            </a:br>
            <a:r>
              <a:rPr lang="en-US" sz="3600" b="1" dirty="0">
                <a:effectLst/>
                <a:latin typeface="Times New Roman" panose="02020603050405020304" pitchFamily="18" charset="0"/>
                <a:cs typeface="Times New Roman" panose="02020603050405020304" pitchFamily="18" charset="0"/>
              </a:rPr>
              <a:t>Computer Architecture</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DB81A4C-44DD-A588-0813-9FA2D3EBBAFF}"/>
              </a:ext>
            </a:extLst>
          </p:cNvPr>
          <p:cNvSpPr>
            <a:spLocks noGrp="1"/>
          </p:cNvSpPr>
          <p:nvPr>
            <p:ph type="subTitle" idx="1"/>
          </p:nvPr>
        </p:nvSpPr>
        <p:spPr>
          <a:xfrm>
            <a:off x="1524000" y="4640826"/>
            <a:ext cx="9144000" cy="616974"/>
          </a:xfrm>
        </p:spPr>
        <p:txBody>
          <a:bodyPr/>
          <a:lstStyle/>
          <a:p>
            <a:pPr algn="ctr"/>
            <a:r>
              <a:rPr lang="en-IN" dirty="0">
                <a:latin typeface="Times New Roman" panose="02020603050405020304" pitchFamily="18" charset="0"/>
                <a:cs typeface="Times New Roman" panose="02020603050405020304" pitchFamily="18" charset="0"/>
              </a:rPr>
              <a:t>Jaidev Sanjay Khalane</a:t>
            </a:r>
          </a:p>
        </p:txBody>
      </p:sp>
    </p:spTree>
    <p:extLst>
      <p:ext uri="{BB962C8B-B14F-4D97-AF65-F5344CB8AC3E}">
        <p14:creationId xmlns:p14="http://schemas.microsoft.com/office/powerpoint/2010/main" val="367967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22CF-27E8-D01B-7A1F-0B771A50771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48D5BD22-EF9F-B931-E1D7-EE18305DFF76}"/>
              </a:ext>
            </a:extLst>
          </p:cNvPr>
          <p:cNvSpPr>
            <a:spLocks noGrp="1"/>
          </p:cNvSpPr>
          <p:nvPr>
            <p:ph idx="1"/>
          </p:nvPr>
        </p:nvSpPr>
        <p:spPr/>
        <p:txBody>
          <a:bodyPr>
            <a:normAutofit fontScale="92500" lnSpcReduction="10000"/>
          </a:bodyPr>
          <a:lstStyle/>
          <a:p>
            <a:r>
              <a:rPr lang="en-US" sz="1800" b="0" i="0" u="none" strike="noStrike" dirty="0">
                <a:solidFill>
                  <a:srgbClr val="000000"/>
                </a:solidFill>
                <a:effectLst/>
                <a:highlight>
                  <a:srgbClr val="FFFFFF"/>
                </a:highlight>
                <a:latin typeface="Merriweather" panose="00000500000000000000" pitchFamily="2" charset="0"/>
              </a:rPr>
              <a:t>This project involves implementing a Convolutional Neural Network (CNN) to classify images from the CIFAR-10 dataset on an FPGA, specifically the Basys3 board. The primary goal is to achieve a minimum accuracy of 70% on the CIFAR-10 dataset. The choice of CNN architecture is left to the discretion of the implementer. However, the emphasis lies on </a:t>
            </a:r>
            <a:r>
              <a:rPr lang="en-US" sz="1800" b="0" i="0" u="none" strike="noStrike" dirty="0" err="1">
                <a:solidFill>
                  <a:srgbClr val="000000"/>
                </a:solidFill>
                <a:effectLst/>
                <a:highlight>
                  <a:srgbClr val="FFFFFF"/>
                </a:highlight>
                <a:latin typeface="Merriweather" panose="00000500000000000000" pitchFamily="2" charset="0"/>
              </a:rPr>
              <a:t>maximising</a:t>
            </a:r>
            <a:r>
              <a:rPr lang="en-US" sz="1800" b="0" i="0" u="none" strike="noStrike" dirty="0">
                <a:solidFill>
                  <a:srgbClr val="000000"/>
                </a:solidFill>
                <a:effectLst/>
                <a:highlight>
                  <a:srgbClr val="FFFFFF"/>
                </a:highlight>
                <a:latin typeface="Merriweather" panose="00000500000000000000" pitchFamily="2" charset="0"/>
              </a:rPr>
              <a:t> the model's accuracy and </a:t>
            </a:r>
            <a:r>
              <a:rPr lang="en-US" sz="1800" b="0" i="0" u="none" strike="noStrike" dirty="0" err="1">
                <a:solidFill>
                  <a:srgbClr val="000000"/>
                </a:solidFill>
                <a:effectLst/>
                <a:highlight>
                  <a:srgbClr val="FFFFFF"/>
                </a:highlight>
                <a:latin typeface="Merriweather" panose="00000500000000000000" pitchFamily="2" charset="0"/>
              </a:rPr>
              <a:t>minimising</a:t>
            </a:r>
            <a:r>
              <a:rPr lang="en-US" sz="1800" b="0" i="0" u="none" strike="noStrike" dirty="0">
                <a:solidFill>
                  <a:srgbClr val="000000"/>
                </a:solidFill>
                <a:effectLst/>
                <a:highlight>
                  <a:srgbClr val="FFFFFF"/>
                </a:highlight>
                <a:latin typeface="Merriweather" panose="00000500000000000000" pitchFamily="2" charset="0"/>
              </a:rPr>
              <a:t> the inference time by employing approximate computing and quantization. The use of FPGA technology provides an opportunity to </a:t>
            </a:r>
            <a:r>
              <a:rPr lang="en-US" sz="1800" b="0" i="0" u="none" strike="noStrike" dirty="0" err="1">
                <a:solidFill>
                  <a:srgbClr val="000000"/>
                </a:solidFill>
                <a:effectLst/>
                <a:highlight>
                  <a:srgbClr val="FFFFFF"/>
                </a:highlight>
                <a:latin typeface="Merriweather" panose="00000500000000000000" pitchFamily="2" charset="0"/>
              </a:rPr>
              <a:t>optimise</a:t>
            </a:r>
            <a:r>
              <a:rPr lang="en-US" sz="1800" b="0" i="0" u="none" strike="noStrike" dirty="0">
                <a:solidFill>
                  <a:srgbClr val="000000"/>
                </a:solidFill>
                <a:effectLst/>
                <a:highlight>
                  <a:srgbClr val="FFFFFF"/>
                </a:highlight>
                <a:latin typeface="Merriweather" panose="00000500000000000000" pitchFamily="2" charset="0"/>
              </a:rPr>
              <a:t> the microarchitecture for efficient parallel processing, which is crucial for real-time inference applications. Techniques like quantization can help reduce the computational requirements, while approximate computing can trade off precision for faster computations. The challenge lies in striking the right balance between accuracy and inference time while harnessing the capabilities of FPGA to achieve optimal performance on the CIFAR-10 image classification task. You may refer to the microarchitecture described in the "Resources (the first)." Kindly note that you cannot implement all the hardware on Basys3 since Basys3 needs more LUTs to accommodate all the hardware described in the paper provided.  </a:t>
            </a:r>
          </a:p>
          <a:p>
            <a:r>
              <a:rPr lang="en-US" sz="1800" dirty="0">
                <a:solidFill>
                  <a:srgbClr val="000000"/>
                </a:solidFill>
                <a:highlight>
                  <a:srgbClr val="FFFFFF"/>
                </a:highlight>
                <a:latin typeface="Merriweather" panose="00000500000000000000" pitchFamily="2" charset="0"/>
              </a:rPr>
              <a:t>Link: </a:t>
            </a:r>
            <a:r>
              <a:rPr lang="en-US" sz="1800" dirty="0">
                <a:solidFill>
                  <a:srgbClr val="000000"/>
                </a:solidFill>
                <a:highlight>
                  <a:srgbClr val="FFFFFF"/>
                </a:highlight>
                <a:latin typeface="Merriweather" panose="00000500000000000000" pitchFamily="2" charset="0"/>
                <a:hlinkClick r:id="rId2"/>
              </a:rPr>
              <a:t>https://docs.google.com/document/d/15GreFsZB0dgByT2xkOEYmnkqpeaMSR0wU8XLdhBeeUc/edit#heading=h.1uhkw8fb0k1</a:t>
            </a:r>
            <a:r>
              <a:rPr lang="en-US" sz="1800" dirty="0">
                <a:solidFill>
                  <a:srgbClr val="000000"/>
                </a:solidFill>
                <a:highlight>
                  <a:srgbClr val="FFFFFF"/>
                </a:highlight>
                <a:latin typeface="Merriweather" panose="00000500000000000000" pitchFamily="2" charset="0"/>
              </a:rPr>
              <a:t> </a:t>
            </a:r>
            <a:endParaRPr lang="en-IN" dirty="0"/>
          </a:p>
        </p:txBody>
      </p:sp>
    </p:spTree>
    <p:extLst>
      <p:ext uri="{BB962C8B-B14F-4D97-AF65-F5344CB8AC3E}">
        <p14:creationId xmlns:p14="http://schemas.microsoft.com/office/powerpoint/2010/main" val="232933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F75D7-E166-BB59-18FE-9FB420307F3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8152996F-75E5-CB86-DCD8-2ABFBAD88199}"/>
              </a:ext>
            </a:extLst>
          </p:cNvPr>
          <p:cNvSpPr>
            <a:spLocks noGrp="1"/>
          </p:cNvSpPr>
          <p:nvPr>
            <p:ph idx="1"/>
          </p:nvPr>
        </p:nvSpPr>
        <p:spPr/>
        <p:txBody>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 Training:</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order to reduce the model size, the weights were restricted to int8; 8 bit integers from float32.</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was done by quantisation.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If we directly quantise the weights to the model, we will lose the performance.</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 I used Quantization Aware Learning.</a:t>
            </a:r>
          </a:p>
        </p:txBody>
      </p:sp>
    </p:spTree>
    <p:extLst>
      <p:ext uri="{BB962C8B-B14F-4D97-AF65-F5344CB8AC3E}">
        <p14:creationId xmlns:p14="http://schemas.microsoft.com/office/powerpoint/2010/main" val="64391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C56E-06A1-41B9-D676-654BE9909071}"/>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Quantization Aware Learning</a:t>
            </a:r>
          </a:p>
        </p:txBody>
      </p:sp>
      <p:sp>
        <p:nvSpPr>
          <p:cNvPr id="3" name="Content Placeholder 2">
            <a:extLst>
              <a:ext uri="{FF2B5EF4-FFF2-40B4-BE49-F238E27FC236}">
                <a16:creationId xmlns:a16="http://schemas.microsoft.com/office/drawing/2014/main" id="{7AFDAE7A-51B9-D44A-48B0-2F49694C94EB}"/>
              </a:ext>
            </a:extLst>
          </p:cNvPr>
          <p:cNvSpPr>
            <a:spLocks noGrp="1"/>
          </p:cNvSpPr>
          <p:nvPr>
            <p:ph idx="1"/>
          </p:nvPr>
        </p:nvSpPr>
        <p:spPr/>
        <p:txBody>
          <a:bodyPr/>
          <a:lstStyle/>
          <a:p>
            <a:pPr fontAlgn="ctr"/>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Quantization-Aware Training (QAT) is a model optimization technique that computes scale factors during training to convert continuous values to discrete, and vice versa. QAT simulates low precision behavior in the forward pass, while the backward pass remains the same. QAT allows practitioners to apply quantization techniques without sacrificing accuracy, and it can help to improve model performance. </a:t>
            </a:r>
          </a:p>
          <a:p>
            <a:b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br>
            <a:endParaRPr lang="en-US" b="0" i="0" dirty="0">
              <a:solidFill>
                <a:schemeClr val="tx1"/>
              </a:solidFill>
              <a:effectLst/>
              <a:highlight>
                <a:srgbClr val="FFFFFF"/>
              </a:highlight>
              <a:latin typeface="Times New Roman" panose="02020603050405020304" pitchFamily="18" charset="0"/>
              <a:cs typeface="Times New Roman" panose="02020603050405020304" pitchFamily="18" charset="0"/>
            </a:endParaRPr>
          </a:p>
          <a:p>
            <a:r>
              <a:rPr lang="en-US" dirty="0">
                <a:solidFill>
                  <a:schemeClr val="tx1"/>
                </a:solidFill>
                <a:highlight>
                  <a:srgbClr val="FFFFFF"/>
                </a:highlight>
                <a:latin typeface="Times New Roman" panose="02020603050405020304" pitchFamily="18" charset="0"/>
                <a:cs typeface="Times New Roman" panose="02020603050405020304" pitchFamily="18" charset="0"/>
              </a:rPr>
              <a:t>Ref: TF Docs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85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C349-8924-741A-5E95-F7CF907436E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Model Architecture</a:t>
            </a:r>
          </a:p>
        </p:txBody>
      </p:sp>
      <p:pic>
        <p:nvPicPr>
          <p:cNvPr id="5" name="Content Placeholder 4">
            <a:extLst>
              <a:ext uri="{FF2B5EF4-FFF2-40B4-BE49-F238E27FC236}">
                <a16:creationId xmlns:a16="http://schemas.microsoft.com/office/drawing/2014/main" id="{8F2C2EC0-A686-3BE3-9320-E933E2C8C157}"/>
              </a:ext>
            </a:extLst>
          </p:cNvPr>
          <p:cNvPicPr>
            <a:picLocks noGrp="1" noChangeAspect="1"/>
          </p:cNvPicPr>
          <p:nvPr>
            <p:ph idx="1"/>
          </p:nvPr>
        </p:nvPicPr>
        <p:blipFill>
          <a:blip r:embed="rId2"/>
          <a:stretch>
            <a:fillRect/>
          </a:stretch>
        </p:blipFill>
        <p:spPr>
          <a:xfrm>
            <a:off x="988808" y="2027224"/>
            <a:ext cx="10058400" cy="3503487"/>
          </a:xfrm>
        </p:spPr>
      </p:pic>
    </p:spTree>
    <p:extLst>
      <p:ext uri="{BB962C8B-B14F-4D97-AF65-F5344CB8AC3E}">
        <p14:creationId xmlns:p14="http://schemas.microsoft.com/office/powerpoint/2010/main" val="184468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0542-EE77-4C20-8169-094D95AC484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Model Parameters and Results</a:t>
            </a:r>
          </a:p>
        </p:txBody>
      </p:sp>
      <p:sp>
        <p:nvSpPr>
          <p:cNvPr id="3" name="Content Placeholder 2">
            <a:extLst>
              <a:ext uri="{FF2B5EF4-FFF2-40B4-BE49-F238E27FC236}">
                <a16:creationId xmlns:a16="http://schemas.microsoft.com/office/drawing/2014/main" id="{A12E1B65-6B06-5B84-91B9-271D4A72E40C}"/>
              </a:ext>
            </a:extLst>
          </p:cNvPr>
          <p:cNvSpPr>
            <a:spLocks noGrp="1"/>
          </p:cNvSpPr>
          <p:nvPr>
            <p:ph idx="1"/>
          </p:nvPr>
        </p:nvSpPr>
        <p:spPr/>
        <p:txBody>
          <a:bodyPr/>
          <a:lstStyle/>
          <a:p>
            <a:r>
              <a:rPr lang="en-IN" b="0" i="0" dirty="0">
                <a:solidFill>
                  <a:schemeClr val="tx1"/>
                </a:solidFill>
                <a:effectLst/>
                <a:latin typeface="Consolas" panose="020B0609020204030204" pitchFamily="49" charset="0"/>
              </a:rPr>
              <a:t>Float model in Mb: 0.8702888488769531 </a:t>
            </a:r>
          </a:p>
          <a:p>
            <a:r>
              <a:rPr lang="en-IN" b="0" i="0" dirty="0">
                <a:solidFill>
                  <a:schemeClr val="tx1"/>
                </a:solidFill>
                <a:effectLst/>
                <a:latin typeface="Consolas" panose="020B0609020204030204" pitchFamily="49" charset="0"/>
              </a:rPr>
              <a:t>Quantized model in Mb: 0.2286376953125</a:t>
            </a:r>
          </a:p>
          <a:p>
            <a:r>
              <a:rPr lang="en-IN" dirty="0">
                <a:solidFill>
                  <a:schemeClr val="tx1"/>
                </a:solidFill>
                <a:latin typeface="Consolas" panose="020B0609020204030204" pitchFamily="49" charset="0"/>
              </a:rPr>
              <a:t>Storage on </a:t>
            </a:r>
            <a:r>
              <a:rPr lang="en-IN" dirty="0" err="1">
                <a:solidFill>
                  <a:schemeClr val="tx1"/>
                </a:solidFill>
                <a:latin typeface="Consolas" panose="020B0609020204030204" pitchFamily="49" charset="0"/>
              </a:rPr>
              <a:t>Basys</a:t>
            </a:r>
            <a:r>
              <a:rPr lang="en-IN" dirty="0">
                <a:solidFill>
                  <a:schemeClr val="tx1"/>
                </a:solidFill>
                <a:latin typeface="Consolas" panose="020B0609020204030204" pitchFamily="49" charset="0"/>
              </a:rPr>
              <a:t> 3: 1.8MB</a:t>
            </a:r>
          </a:p>
          <a:p>
            <a:r>
              <a:rPr lang="en-IN" dirty="0">
                <a:solidFill>
                  <a:schemeClr val="tx1"/>
                </a:solidFill>
                <a:latin typeface="Consolas" panose="020B0609020204030204" pitchFamily="49" charset="0"/>
              </a:rPr>
              <a:t>Training Accuracy of the Quantized model</a:t>
            </a:r>
            <a:r>
              <a:rPr lang="en-IN" b="0" i="0" dirty="0">
                <a:solidFill>
                  <a:schemeClr val="tx1"/>
                </a:solidFill>
                <a:effectLst/>
                <a:latin typeface="Consolas" panose="020B0609020204030204" pitchFamily="49" charset="0"/>
              </a:rPr>
              <a:t>: 0.9675</a:t>
            </a:r>
          </a:p>
          <a:p>
            <a:r>
              <a:rPr lang="en-US" b="0" i="0" dirty="0">
                <a:solidFill>
                  <a:schemeClr val="tx1"/>
                </a:solidFill>
                <a:effectLst/>
                <a:latin typeface="Consolas" panose="020B0609020204030204" pitchFamily="49" charset="0"/>
              </a:rPr>
              <a:t>Baseline test accuracy: 0.6876999735832214</a:t>
            </a:r>
          </a:p>
          <a:p>
            <a:r>
              <a:rPr lang="en-US" b="0" i="0" dirty="0">
                <a:solidFill>
                  <a:schemeClr val="tx1"/>
                </a:solidFill>
                <a:effectLst/>
                <a:latin typeface="Consolas" panose="020B0609020204030204" pitchFamily="49" charset="0"/>
              </a:rPr>
              <a:t>Quant test accuracy: 0.7235999703407288</a:t>
            </a:r>
            <a:endParaRPr lang="en-IN" dirty="0">
              <a:solidFill>
                <a:schemeClr val="tx1"/>
              </a:solidFill>
            </a:endParaRPr>
          </a:p>
        </p:txBody>
      </p:sp>
    </p:spTree>
    <p:extLst>
      <p:ext uri="{BB962C8B-B14F-4D97-AF65-F5344CB8AC3E}">
        <p14:creationId xmlns:p14="http://schemas.microsoft.com/office/powerpoint/2010/main" val="418963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9228-11CF-AA01-A3FC-B048CDC88E2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Link to the Code</a:t>
            </a:r>
          </a:p>
        </p:txBody>
      </p:sp>
      <p:sp>
        <p:nvSpPr>
          <p:cNvPr id="3" name="Content Placeholder 2">
            <a:extLst>
              <a:ext uri="{FF2B5EF4-FFF2-40B4-BE49-F238E27FC236}">
                <a16:creationId xmlns:a16="http://schemas.microsoft.com/office/drawing/2014/main" id="{8D3E03D7-FD22-0726-8A9B-E9C60A155B1B}"/>
              </a:ext>
            </a:extLst>
          </p:cNvPr>
          <p:cNvSpPr>
            <a:spLocks noGrp="1"/>
          </p:cNvSpPr>
          <p:nvPr>
            <p:ph idx="1"/>
          </p:nvPr>
        </p:nvSpPr>
        <p:spPr/>
        <p:txBody>
          <a:bodyPr/>
          <a:lstStyle/>
          <a:p>
            <a:endParaRPr lang="en-IN" dirty="0">
              <a:hlinkClick r:id="rId2"/>
            </a:endParaRPr>
          </a:p>
          <a:p>
            <a:endParaRPr lang="en-IN" dirty="0">
              <a:hlinkClick r:id="rId2"/>
            </a:endParaRPr>
          </a:p>
          <a:p>
            <a:endParaRPr lang="en-IN" dirty="0">
              <a:hlinkClick r:id="rId2"/>
            </a:endParaRPr>
          </a:p>
          <a:p>
            <a:pPr algn="ctr"/>
            <a:r>
              <a:rPr lang="en-IN" dirty="0">
                <a:hlinkClick r:id="rId2"/>
              </a:rPr>
              <a:t>https://github.com/JaidevSK/LuminaRush-HackRush-2024/tree/main</a:t>
            </a:r>
            <a:endParaRPr lang="en-IN" dirty="0"/>
          </a:p>
          <a:p>
            <a:endParaRPr lang="en-IN" dirty="0"/>
          </a:p>
        </p:txBody>
      </p:sp>
    </p:spTree>
    <p:extLst>
      <p:ext uri="{BB962C8B-B14F-4D97-AF65-F5344CB8AC3E}">
        <p14:creationId xmlns:p14="http://schemas.microsoft.com/office/powerpoint/2010/main" val="125939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EFB9-C255-285A-8686-B3B2FBA0B73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Model on FPGA</a:t>
            </a:r>
          </a:p>
        </p:txBody>
      </p:sp>
      <p:sp>
        <p:nvSpPr>
          <p:cNvPr id="3" name="Content Placeholder 2">
            <a:extLst>
              <a:ext uri="{FF2B5EF4-FFF2-40B4-BE49-F238E27FC236}">
                <a16:creationId xmlns:a16="http://schemas.microsoft.com/office/drawing/2014/main" id="{B00F0993-9CA6-33BF-529E-4DE93468AC7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Methodology:</a:t>
            </a:r>
          </a:p>
          <a:p>
            <a:r>
              <a:rPr lang="en-IN" dirty="0">
                <a:latin typeface="Times New Roman" panose="02020603050405020304" pitchFamily="18" charset="0"/>
                <a:cs typeface="Times New Roman" panose="02020603050405020304" pitchFamily="18" charset="0"/>
              </a:rPr>
              <a:t>I could use UART, but I wanted something different.</a:t>
            </a:r>
          </a:p>
          <a:p>
            <a:r>
              <a:rPr lang="en-IN" dirty="0">
                <a:latin typeface="Times New Roman" panose="02020603050405020304" pitchFamily="18" charset="0"/>
                <a:cs typeface="Times New Roman" panose="02020603050405020304" pitchFamily="18" charset="0"/>
              </a:rPr>
              <a:t>So, I have used the data input and output through the Pen Drive connected to the board and the address of the file will be given as input. The output for the 10 classes will be displayed by 4 bit LEDs.</a:t>
            </a:r>
          </a:p>
          <a:p>
            <a:r>
              <a:rPr lang="en-IN" dirty="0">
                <a:latin typeface="Times New Roman" panose="02020603050405020304" pitchFamily="18" charset="0"/>
                <a:cs typeface="Times New Roman" panose="02020603050405020304" pitchFamily="18" charset="0"/>
              </a:rPr>
              <a:t>By this, we can load more heavier weights on Pen Drive and possibly run heavier model.</a:t>
            </a:r>
          </a:p>
          <a:p>
            <a:r>
              <a:rPr lang="en-IN" dirty="0">
                <a:latin typeface="Times New Roman" panose="02020603050405020304" pitchFamily="18" charset="0"/>
                <a:cs typeface="Times New Roman" panose="02020603050405020304" pitchFamily="18" charset="0"/>
              </a:rPr>
              <a:t>I have also developed a more efficient implementation by the ability to perform post processing on our device.</a:t>
            </a:r>
          </a:p>
          <a:p>
            <a:r>
              <a:rPr lang="en-IN" dirty="0">
                <a:latin typeface="Times New Roman" panose="02020603050405020304" pitchFamily="18" charset="0"/>
                <a:cs typeface="Times New Roman" panose="02020603050405020304" pitchFamily="18" charset="0"/>
              </a:rPr>
              <a:t>Code: </a:t>
            </a:r>
            <a:r>
              <a:rPr lang="en-IN" dirty="0">
                <a:latin typeface="Times New Roman" panose="02020603050405020304" pitchFamily="18" charset="0"/>
                <a:cs typeface="Times New Roman" panose="02020603050405020304" pitchFamily="18" charset="0"/>
                <a:hlinkClick r:id="rId2"/>
              </a:rPr>
              <a:t>https://github.com/JaidevSK/LuminaRush-HackRush-2024/blob/main/cnn.v</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8954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8648-C0B4-4B7B-BC54-E11ABAF24541}"/>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25FE75C-DA5D-3A1E-34A2-E0FF37461D6A}"/>
              </a:ext>
            </a:extLst>
          </p:cNvPr>
          <p:cNvSpPr>
            <a:spLocks noGrp="1"/>
          </p:cNvSpPr>
          <p:nvPr>
            <p:ph idx="1"/>
          </p:nvPr>
        </p:nvSpPr>
        <p:spPr/>
        <p:txBody>
          <a:bodyPr>
            <a:normAutofit/>
          </a:bodyPr>
          <a:lstStyle/>
          <a:p>
            <a:pPr algn="ctr"/>
            <a:r>
              <a:rPr lang="en-IN" sz="3000" dirty="0">
                <a:latin typeface="Times New Roman" panose="02020603050405020304" pitchFamily="18" charset="0"/>
                <a:cs typeface="Times New Roman" panose="02020603050405020304" pitchFamily="18" charset="0"/>
              </a:rPr>
              <a:t>Though this is the end of the Hackathon,</a:t>
            </a:r>
          </a:p>
          <a:p>
            <a:pPr marL="201168" lvl="1" indent="0" algn="ctr">
              <a:buNone/>
            </a:pPr>
            <a:r>
              <a:rPr lang="en-IN" sz="3600" dirty="0">
                <a:latin typeface="Times New Roman" panose="02020603050405020304" pitchFamily="18" charset="0"/>
                <a:cs typeface="Times New Roman" panose="02020603050405020304" pitchFamily="18" charset="0"/>
              </a:rPr>
              <a:t>It may be the beginning of a new project </a:t>
            </a:r>
          </a:p>
          <a:p>
            <a:pPr marL="201168" lvl="1" indent="0" algn="ctr">
              <a:buNone/>
            </a:pPr>
            <a:endParaRPr lang="en-IN" sz="3600" dirty="0">
              <a:latin typeface="Times New Roman" panose="02020603050405020304" pitchFamily="18" charset="0"/>
              <a:cs typeface="Times New Roman" panose="02020603050405020304" pitchFamily="18" charset="0"/>
            </a:endParaRPr>
          </a:p>
          <a:p>
            <a:pPr marL="201168" lvl="1" indent="0" algn="ctr">
              <a:buNone/>
            </a:pPr>
            <a:r>
              <a:rPr lang="en-IN" sz="3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418809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50</TotalTime>
  <Words>564</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Consolas</vt:lpstr>
      <vt:lpstr>Merriweather</vt:lpstr>
      <vt:lpstr>Times New Roman</vt:lpstr>
      <vt:lpstr>Retrospect</vt:lpstr>
      <vt:lpstr>HackRush 2024  LuminaRush: Real-time inferencing of ML workloads Computer Architecture</vt:lpstr>
      <vt:lpstr>Problem Statement</vt:lpstr>
      <vt:lpstr>Methodology</vt:lpstr>
      <vt:lpstr>Quantization Aware Learning</vt:lpstr>
      <vt:lpstr>Model Architecture</vt:lpstr>
      <vt:lpstr>Model Parameters and Results</vt:lpstr>
      <vt:lpstr>Link to the Code</vt:lpstr>
      <vt:lpstr>Model on FPGA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HackRush 2024  LuminaRush: Real-time inferencing of ML workloads Computer Architecture</dc:title>
  <dc:creator>JAIDEV SANJAY KHALANE</dc:creator>
  <cp:lastModifiedBy>JAIDEV SANJAY KHALANE</cp:lastModifiedBy>
  <cp:revision>2</cp:revision>
  <dcterms:created xsi:type="dcterms:W3CDTF">2024-04-13T17:41:24Z</dcterms:created>
  <dcterms:modified xsi:type="dcterms:W3CDTF">2024-04-14T03:29:17Z</dcterms:modified>
</cp:coreProperties>
</file>