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4" r:id="rId5"/>
    <p:sldId id="259" r:id="rId6"/>
    <p:sldId id="265" r:id="rId7"/>
    <p:sldId id="262"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70" d="100"/>
          <a:sy n="70" d="100"/>
        </p:scale>
        <p:origin x="5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278026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206642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7662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1237566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766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337243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1204641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3777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100729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5E5B0-FA76-441B-B584-837FEA788D31}"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244880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5E5B0-FA76-441B-B584-837FEA788D3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25596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5E5B0-FA76-441B-B584-837FEA788D31}"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361888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5E5B0-FA76-441B-B584-837FEA788D31}"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397837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5E5B0-FA76-441B-B584-837FEA788D31}"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175384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5E5B0-FA76-441B-B584-837FEA788D31}"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2480B-3A32-42C2-BCF5-D218F47A6F8B}" type="slidenum">
              <a:rPr lang="en-IN" smtClean="0"/>
              <a:t>‹#›</a:t>
            </a:fld>
            <a:endParaRPr lang="en-IN"/>
          </a:p>
        </p:txBody>
      </p:sp>
    </p:spTree>
    <p:extLst>
      <p:ext uri="{BB962C8B-B14F-4D97-AF65-F5344CB8AC3E}">
        <p14:creationId xmlns:p14="http://schemas.microsoft.com/office/powerpoint/2010/main" val="151030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2480B-3A32-42C2-BCF5-D218F47A6F8B}" type="slidenum">
              <a:rPr lang="en-IN" smtClean="0"/>
              <a:t>‹#›</a:t>
            </a:fld>
            <a:endParaRPr lang="en-IN"/>
          </a:p>
        </p:txBody>
      </p:sp>
      <p:sp>
        <p:nvSpPr>
          <p:cNvPr id="5" name="Date Placeholder 4"/>
          <p:cNvSpPr>
            <a:spLocks noGrp="1"/>
          </p:cNvSpPr>
          <p:nvPr>
            <p:ph type="dt" sz="half" idx="10"/>
          </p:nvPr>
        </p:nvSpPr>
        <p:spPr/>
        <p:txBody>
          <a:bodyPr/>
          <a:lstStyle/>
          <a:p>
            <a:fld id="{2B05E5B0-FA76-441B-B584-837FEA788D31}" type="datetimeFigureOut">
              <a:rPr lang="en-IN" smtClean="0"/>
              <a:t>12-07-2024</a:t>
            </a:fld>
            <a:endParaRPr lang="en-IN"/>
          </a:p>
        </p:txBody>
      </p:sp>
    </p:spTree>
    <p:extLst>
      <p:ext uri="{BB962C8B-B14F-4D97-AF65-F5344CB8AC3E}">
        <p14:creationId xmlns:p14="http://schemas.microsoft.com/office/powerpoint/2010/main" val="259465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05E5B0-FA76-441B-B584-837FEA788D31}" type="datetimeFigureOut">
              <a:rPr lang="en-IN" smtClean="0"/>
              <a:t>12-07-2024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E2480B-3A32-42C2-BCF5-D218F47A6F8B}" type="slidenum">
              <a:rPr lang="en-IN" smtClean="0"/>
              <a:t>‹#›</a:t>
            </a:fld>
            <a:endParaRPr lang="en-IN"/>
          </a:p>
        </p:txBody>
      </p:sp>
    </p:spTree>
    <p:extLst>
      <p:ext uri="{BB962C8B-B14F-4D97-AF65-F5344CB8AC3E}">
        <p14:creationId xmlns:p14="http://schemas.microsoft.com/office/powerpoint/2010/main" val="260314785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3D Hologram from iPad">
            <a:extLst>
              <a:ext uri="{FF2B5EF4-FFF2-40B4-BE49-F238E27FC236}">
                <a16:creationId xmlns:a16="http://schemas.microsoft.com/office/drawing/2014/main" id="{CBFCDB3A-2599-E3B6-624E-802B3114D344}"/>
              </a:ext>
            </a:extLst>
          </p:cNvPr>
          <p:cNvPicPr>
            <a:picLocks noChangeAspect="1"/>
          </p:cNvPicPr>
          <p:nvPr/>
        </p:nvPicPr>
        <p:blipFill rotWithShape="1">
          <a:blip r:embed="rId2"/>
          <a:srcRect l="9091" t="11434" b="11957"/>
          <a:stretch/>
        </p:blipFill>
        <p:spPr>
          <a:xfrm>
            <a:off x="1" y="10"/>
            <a:ext cx="12191999" cy="6857990"/>
          </a:xfrm>
          <a:prstGeom prst="rect">
            <a:avLst/>
          </a:prstGeom>
        </p:spPr>
      </p:pic>
      <p:sp>
        <p:nvSpPr>
          <p:cNvPr id="9" name="Isosceles Triangle 8">
            <a:extLst>
              <a:ext uri="{FF2B5EF4-FFF2-40B4-BE49-F238E27FC236}">
                <a16:creationId xmlns:a16="http://schemas.microsoft.com/office/drawing/2014/main" id="{0FF9F10B-8764-4B6C-9EBC-4FBE9AC1A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Parallelogram 10">
            <a:extLst>
              <a:ext uri="{FF2B5EF4-FFF2-40B4-BE49-F238E27FC236}">
                <a16:creationId xmlns:a16="http://schemas.microsoft.com/office/drawing/2014/main" id="{4DC5F81A-AB66-427C-B973-546BE1B7E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146C810-9BC7-4BEB-A44C-B70C5B3DC9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5ADF6C1-FC3E-4CEF-ACAA-1E533A9279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E11B7D3-FC4D-4157-827F-D418D4AF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5">
            <a:extLst>
              <a:ext uri="{FF2B5EF4-FFF2-40B4-BE49-F238E27FC236}">
                <a16:creationId xmlns:a16="http://schemas.microsoft.com/office/drawing/2014/main" id="{F9CA2FB3-69C5-4A17-880A-34C260DF3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0">
            <a:extLst>
              <a:ext uri="{FF2B5EF4-FFF2-40B4-BE49-F238E27FC236}">
                <a16:creationId xmlns:a16="http://schemas.microsoft.com/office/drawing/2014/main" id="{A3B42260-CA72-429A-AEFF-A2778C7BC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56087D4-6805-DB7F-F3A2-F87F2963111E}"/>
              </a:ext>
            </a:extLst>
          </p:cNvPr>
          <p:cNvSpPr>
            <a:spLocks noGrp="1"/>
          </p:cNvSpPr>
          <p:nvPr>
            <p:ph type="ctrTitle"/>
          </p:nvPr>
        </p:nvSpPr>
        <p:spPr>
          <a:xfrm>
            <a:off x="4704200" y="1678665"/>
            <a:ext cx="4569803" cy="2369131"/>
          </a:xfrm>
        </p:spPr>
        <p:txBody>
          <a:bodyPr>
            <a:normAutofit/>
          </a:bodyPr>
          <a:lstStyle/>
          <a:p>
            <a:pPr>
              <a:lnSpc>
                <a:spcPct val="90000"/>
              </a:lnSpc>
            </a:pPr>
            <a:r>
              <a:rPr lang="en-US" dirty="0"/>
              <a:t>Data Analysis of YouTube Channels</a:t>
            </a:r>
            <a:endParaRPr lang="en-IN" dirty="0"/>
          </a:p>
        </p:txBody>
      </p:sp>
      <p:sp>
        <p:nvSpPr>
          <p:cNvPr id="3" name="Subtitle 2">
            <a:extLst>
              <a:ext uri="{FF2B5EF4-FFF2-40B4-BE49-F238E27FC236}">
                <a16:creationId xmlns:a16="http://schemas.microsoft.com/office/drawing/2014/main" id="{DD84A94C-777E-3DE1-8815-1CE256D59F55}"/>
              </a:ext>
            </a:extLst>
          </p:cNvPr>
          <p:cNvSpPr>
            <a:spLocks noGrp="1"/>
          </p:cNvSpPr>
          <p:nvPr>
            <p:ph type="subTitle" idx="1"/>
          </p:nvPr>
        </p:nvSpPr>
        <p:spPr>
          <a:xfrm>
            <a:off x="4700964" y="4050832"/>
            <a:ext cx="4573037" cy="1096899"/>
          </a:xfrm>
        </p:spPr>
        <p:txBody>
          <a:bodyPr>
            <a:normAutofit/>
          </a:bodyPr>
          <a:lstStyle/>
          <a:p>
            <a:r>
              <a:rPr dirty="0"/>
              <a:t>Prepared by: </a:t>
            </a:r>
            <a:r>
              <a:rPr lang="en-US" dirty="0"/>
              <a:t>Ramagiri Jaidhar</a:t>
            </a:r>
            <a:endParaRPr dirty="0"/>
          </a:p>
        </p:txBody>
      </p:sp>
      <p:sp>
        <p:nvSpPr>
          <p:cNvPr id="23" name="Rectangle 27">
            <a:extLst>
              <a:ext uri="{FF2B5EF4-FFF2-40B4-BE49-F238E27FC236}">
                <a16:creationId xmlns:a16="http://schemas.microsoft.com/office/drawing/2014/main" id="{C29C3C96-CB51-440C-B12F-E880D7386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8">
            <a:extLst>
              <a:ext uri="{FF2B5EF4-FFF2-40B4-BE49-F238E27FC236}">
                <a16:creationId xmlns:a16="http://schemas.microsoft.com/office/drawing/2014/main" id="{17070EE5-FA55-4C41-AD18-785E5F02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a:extLst>
              <a:ext uri="{FF2B5EF4-FFF2-40B4-BE49-F238E27FC236}">
                <a16:creationId xmlns:a16="http://schemas.microsoft.com/office/drawing/2014/main" id="{726DD974-2DC0-457D-B797-BFB5EB6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8">
            <a:extLst>
              <a:ext uri="{FF2B5EF4-FFF2-40B4-BE49-F238E27FC236}">
                <a16:creationId xmlns:a16="http://schemas.microsoft.com/office/drawing/2014/main" id="{EF9AFB1C-D978-4634-9E2D-78B7F70F5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8237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9394C3B4-E9DE-E470-DDB5-786D40ECCEDB}"/>
              </a:ext>
            </a:extLst>
          </p:cNvPr>
          <p:cNvPicPr>
            <a:picLocks noChangeAspect="1"/>
          </p:cNvPicPr>
          <p:nvPr/>
        </p:nvPicPr>
        <p:blipFill rotWithShape="1">
          <a:blip r:embed="rId2"/>
          <a:srcRect l="9091" t="10949" b="12442"/>
          <a:stretch/>
        </p:blipFill>
        <p:spPr>
          <a:xfrm>
            <a:off x="1" y="10"/>
            <a:ext cx="12191999" cy="6857990"/>
          </a:xfrm>
          <a:prstGeom prst="rect">
            <a:avLst/>
          </a:prstGeom>
        </p:spPr>
      </p:pic>
      <p:sp>
        <p:nvSpPr>
          <p:cNvPr id="44" name="Isosceles Triangle 43">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Parallelogram 45">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FAD3D52-539F-0AB1-6CB2-F8C957F0FD4B}"/>
              </a:ext>
            </a:extLst>
          </p:cNvPr>
          <p:cNvSpPr>
            <a:spLocks noGrp="1"/>
          </p:cNvSpPr>
          <p:nvPr>
            <p:ph type="title"/>
          </p:nvPr>
        </p:nvSpPr>
        <p:spPr>
          <a:xfrm>
            <a:off x="2786047" y="609600"/>
            <a:ext cx="6487955" cy="1320800"/>
          </a:xfrm>
        </p:spPr>
        <p:txBody>
          <a:bodyPr anchor="t">
            <a:normAutofit/>
          </a:bodyPr>
          <a:lstStyle/>
          <a:p>
            <a:r>
              <a:rPr lang="en-IN" dirty="0"/>
              <a:t>Introduction</a:t>
            </a:r>
          </a:p>
        </p:txBody>
      </p:sp>
      <p:sp>
        <p:nvSpPr>
          <p:cNvPr id="54"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Isosceles Triangle 55">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E3CBCFE-C616-8637-AFE5-F94013790930}"/>
              </a:ext>
            </a:extLst>
          </p:cNvPr>
          <p:cNvSpPr>
            <a:spLocks noGrp="1"/>
          </p:cNvSpPr>
          <p:nvPr>
            <p:ph idx="1"/>
          </p:nvPr>
        </p:nvSpPr>
        <p:spPr>
          <a:xfrm>
            <a:off x="2786047" y="2159000"/>
            <a:ext cx="6487955" cy="3882362"/>
          </a:xfrm>
        </p:spPr>
        <p:txBody>
          <a:bodyPr>
            <a:normAutofit/>
          </a:bodyPr>
          <a:lstStyle/>
          <a:p>
            <a:pPr defTabSz="914400" eaLnBrk="0" fontAlgn="base" hangingPunct="0">
              <a:lnSpc>
                <a:spcPct val="90000"/>
              </a:lnSpc>
              <a:spcBef>
                <a:spcPct val="0"/>
              </a:spcBef>
              <a:spcAft>
                <a:spcPct val="0"/>
              </a:spcAft>
              <a:buClrTx/>
              <a:buSzTx/>
            </a:pPr>
            <a:endParaRPr kumimoji="0" lang="en-US" altLang="en-US" b="0" i="0" u="none" strike="noStrike" cap="none" normalizeH="0" baseline="0" dirty="0">
              <a:ln>
                <a:noFill/>
              </a:ln>
              <a:effectLst/>
              <a:latin typeface="Arial" panose="020B0604020202020204" pitchFamily="34" charset="0"/>
            </a:endParaRPr>
          </a:p>
          <a:p>
            <a:pPr>
              <a:lnSpc>
                <a:spcPct val="90000"/>
              </a:lnSpc>
            </a:pPr>
            <a:r>
              <a:rPr lang="en-US" dirty="0"/>
              <a:t>The dataset contains comprehensive information about various YouTube channels worldwide. </a:t>
            </a:r>
          </a:p>
          <a:p>
            <a:pPr>
              <a:lnSpc>
                <a:spcPct val="90000"/>
              </a:lnSpc>
            </a:pPr>
            <a:r>
              <a:rPr lang="en-US" dirty="0"/>
              <a:t>The YouTube data set was provided in a csv file (‘Global YouTube Statistics.csv’). </a:t>
            </a:r>
            <a:r>
              <a:rPr lang="en-IN" dirty="0"/>
              <a:t>The dataset comprises 29 variables.</a:t>
            </a:r>
            <a:endParaRPr lang="en-US" dirty="0"/>
          </a:p>
          <a:p>
            <a:pPr>
              <a:lnSpc>
                <a:spcPct val="90000"/>
              </a:lnSpc>
            </a:pPr>
            <a:r>
              <a:rPr lang="en-US" dirty="0"/>
              <a:t>It includes attributes like rank, Youtuber, subscribers, video views, category, uploads, Country of origin, channel type, and many others.</a:t>
            </a:r>
          </a:p>
          <a:p>
            <a:pPr>
              <a:lnSpc>
                <a:spcPct val="90000"/>
              </a:lnSpc>
            </a:pPr>
            <a:r>
              <a:rPr lang="en-US" dirty="0"/>
              <a:t>The objective is to analyze the data and extract meaningful insights about YouTube channels and Understand the trends, patterns, and correlations within the data.</a:t>
            </a:r>
          </a:p>
          <a:p>
            <a:pPr>
              <a:lnSpc>
                <a:spcPct val="90000"/>
              </a:lnSpc>
            </a:pPr>
            <a:endParaRPr lang="en-IN" dirty="0"/>
          </a:p>
        </p:txBody>
      </p:sp>
      <p:sp>
        <p:nvSpPr>
          <p:cNvPr id="58"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0"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Isosceles Triangle 63">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6682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EB99-CE37-4510-E543-9BB555D12E23}"/>
              </a:ext>
            </a:extLst>
          </p:cNvPr>
          <p:cNvSpPr>
            <a:spLocks noGrp="1"/>
          </p:cNvSpPr>
          <p:nvPr>
            <p:ph type="title"/>
          </p:nvPr>
        </p:nvSpPr>
        <p:spPr>
          <a:xfrm>
            <a:off x="2849562" y="609600"/>
            <a:ext cx="6424440" cy="1320800"/>
          </a:xfrm>
        </p:spPr>
        <p:txBody>
          <a:bodyPr>
            <a:normAutofit/>
          </a:bodyPr>
          <a:lstStyle/>
          <a:p>
            <a:r>
              <a:rPr lang="en-IN" dirty="0"/>
              <a:t>Dataset Handling</a:t>
            </a:r>
          </a:p>
        </p:txBody>
      </p:sp>
      <p:pic>
        <p:nvPicPr>
          <p:cNvPr id="11" name="Picture 10" descr="Graph on document with pen">
            <a:extLst>
              <a:ext uri="{FF2B5EF4-FFF2-40B4-BE49-F238E27FC236}">
                <a16:creationId xmlns:a16="http://schemas.microsoft.com/office/drawing/2014/main" id="{51389352-C0E0-5C42-CD1C-AEBB5806C1F7}"/>
              </a:ext>
            </a:extLst>
          </p:cNvPr>
          <p:cNvPicPr>
            <a:picLocks noChangeAspect="1"/>
          </p:cNvPicPr>
          <p:nvPr/>
        </p:nvPicPr>
        <p:blipFill rotWithShape="1">
          <a:blip r:embed="rId2"/>
          <a:srcRect l="46930" r="2649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5" name="Isosceles Triangle 14">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54CF280-CC77-AC79-EB2F-D32AE8981AE6}"/>
              </a:ext>
            </a:extLst>
          </p:cNvPr>
          <p:cNvSpPr>
            <a:spLocks noGrp="1"/>
          </p:cNvSpPr>
          <p:nvPr>
            <p:ph idx="1"/>
          </p:nvPr>
        </p:nvSpPr>
        <p:spPr>
          <a:xfrm>
            <a:off x="2849562" y="1930400"/>
            <a:ext cx="6424440" cy="3912616"/>
          </a:xfrm>
        </p:spPr>
        <p:txBody>
          <a:bodyPr>
            <a:normAutofit/>
          </a:bodyPr>
          <a:lstStyle/>
          <a:p>
            <a:r>
              <a:rPr lang="en-US" dirty="0"/>
              <a:t>Tools and Libraries</a:t>
            </a:r>
          </a:p>
          <a:p>
            <a:pPr lvl="1"/>
            <a:r>
              <a:rPr lang="en-US" dirty="0"/>
              <a:t>Used pandas for data manipulation and analysis.</a:t>
            </a:r>
          </a:p>
          <a:p>
            <a:pPr lvl="1"/>
            <a:r>
              <a:rPr lang="en-US" dirty="0"/>
              <a:t>Employed NumPy for numerical operations.</a:t>
            </a:r>
          </a:p>
          <a:p>
            <a:pPr lvl="1"/>
            <a:r>
              <a:rPr lang="en-US" dirty="0"/>
              <a:t>Visualized data using matplotlib.pyplot and seaborn.</a:t>
            </a:r>
          </a:p>
          <a:p>
            <a:r>
              <a:rPr lang="en-US" dirty="0"/>
              <a:t>Duplicate values are removed using </a:t>
            </a:r>
            <a:r>
              <a:rPr lang="en-US" dirty="0" err="1"/>
              <a:t>drop_duplicates</a:t>
            </a:r>
            <a:r>
              <a:rPr lang="en-US" dirty="0"/>
              <a:t>(‘rank’) function </a:t>
            </a:r>
          </a:p>
          <a:p>
            <a:r>
              <a:rPr lang="en-US" dirty="0"/>
              <a:t>Save the cleaned data to a new CSV file named (‘Cleaned Global YouTube Statistics.csv’)</a:t>
            </a:r>
          </a:p>
          <a:p>
            <a:r>
              <a:rPr lang="en-US" dirty="0"/>
              <a:t>Assigning the new file to </a:t>
            </a:r>
            <a:r>
              <a:rPr lang="en-US" dirty="0" err="1"/>
              <a:t>df</a:t>
            </a:r>
            <a:r>
              <a:rPr lang="en-US" dirty="0"/>
              <a:t> to remove </a:t>
            </a:r>
            <a:r>
              <a:rPr lang="en-US" dirty="0" err="1"/>
              <a:t>SettingWithCopyWarning</a:t>
            </a:r>
            <a:endParaRPr lang="en-US" dirty="0"/>
          </a:p>
          <a:p>
            <a:endParaRPr lang="en-IN" dirty="0"/>
          </a:p>
        </p:txBody>
      </p:sp>
    </p:spTree>
    <p:extLst>
      <p:ext uri="{BB962C8B-B14F-4D97-AF65-F5344CB8AC3E}">
        <p14:creationId xmlns:p14="http://schemas.microsoft.com/office/powerpoint/2010/main" val="192281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EB99-CE37-4510-E543-9BB555D12E23}"/>
              </a:ext>
            </a:extLst>
          </p:cNvPr>
          <p:cNvSpPr>
            <a:spLocks noGrp="1"/>
          </p:cNvSpPr>
          <p:nvPr>
            <p:ph type="title"/>
          </p:nvPr>
        </p:nvSpPr>
        <p:spPr>
          <a:xfrm>
            <a:off x="2849562" y="609600"/>
            <a:ext cx="6424440" cy="1320800"/>
          </a:xfrm>
        </p:spPr>
        <p:txBody>
          <a:bodyPr>
            <a:normAutofit/>
          </a:bodyPr>
          <a:lstStyle/>
          <a:p>
            <a:r>
              <a:rPr lang="en-IN" dirty="0"/>
              <a:t>Dataset Handling</a:t>
            </a:r>
          </a:p>
        </p:txBody>
      </p:sp>
      <p:pic>
        <p:nvPicPr>
          <p:cNvPr id="11" name="Picture 10" descr="Graph on document with pen">
            <a:extLst>
              <a:ext uri="{FF2B5EF4-FFF2-40B4-BE49-F238E27FC236}">
                <a16:creationId xmlns:a16="http://schemas.microsoft.com/office/drawing/2014/main" id="{51389352-C0E0-5C42-CD1C-AEBB5806C1F7}"/>
              </a:ext>
            </a:extLst>
          </p:cNvPr>
          <p:cNvPicPr>
            <a:picLocks noChangeAspect="1"/>
          </p:cNvPicPr>
          <p:nvPr/>
        </p:nvPicPr>
        <p:blipFill rotWithShape="1">
          <a:blip r:embed="rId2"/>
          <a:srcRect l="46930" r="2649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5" name="Isosceles Triangle 14">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54CF280-CC77-AC79-EB2F-D32AE8981AE6}"/>
              </a:ext>
            </a:extLst>
          </p:cNvPr>
          <p:cNvSpPr>
            <a:spLocks noGrp="1"/>
          </p:cNvSpPr>
          <p:nvPr>
            <p:ph idx="1"/>
          </p:nvPr>
        </p:nvSpPr>
        <p:spPr>
          <a:xfrm>
            <a:off x="2849562" y="2021841"/>
            <a:ext cx="6424440" cy="3601720"/>
          </a:xfrm>
        </p:spPr>
        <p:txBody>
          <a:bodyPr>
            <a:normAutofit/>
          </a:bodyPr>
          <a:lstStyle/>
          <a:p>
            <a:r>
              <a:rPr lang="en-US" dirty="0"/>
              <a:t>Checking the missing values by </a:t>
            </a:r>
            <a:r>
              <a:rPr lang="en-US" dirty="0" err="1"/>
              <a:t>isnull</a:t>
            </a:r>
            <a:r>
              <a:rPr lang="en-US" dirty="0"/>
              <a:t>().sum() function</a:t>
            </a:r>
          </a:p>
          <a:p>
            <a:r>
              <a:rPr lang="en-US" dirty="0"/>
              <a:t>Missing values were addressed by filling in appropriate defaults or the most frequent values.</a:t>
            </a:r>
          </a:p>
          <a:p>
            <a:r>
              <a:rPr lang="en-US" dirty="0"/>
              <a:t>If there are more missing values in a column then deleting the missing rows to ensure the analysis is not biased.</a:t>
            </a:r>
          </a:p>
          <a:p>
            <a:r>
              <a:rPr lang="en-US" dirty="0"/>
              <a:t>Ensured consistency in data by standardizing country names, </a:t>
            </a:r>
            <a:r>
              <a:rPr lang="en-US" dirty="0" err="1"/>
              <a:t>created_month</a:t>
            </a:r>
            <a:r>
              <a:rPr lang="en-US" dirty="0"/>
              <a:t> and other categorical values.</a:t>
            </a:r>
          </a:p>
          <a:p>
            <a:endParaRPr lang="en-IN" dirty="0"/>
          </a:p>
        </p:txBody>
      </p:sp>
    </p:spTree>
    <p:extLst>
      <p:ext uri="{BB962C8B-B14F-4D97-AF65-F5344CB8AC3E}">
        <p14:creationId xmlns:p14="http://schemas.microsoft.com/office/powerpoint/2010/main" val="127692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629459-FE01-B7D9-1F50-866C420AF673}"/>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Top 10 YouTube Channels</a:t>
            </a:r>
          </a:p>
        </p:txBody>
      </p:sp>
      <p:sp>
        <p:nvSpPr>
          <p:cNvPr id="3" name="Content Placeholder 2">
            <a:extLst>
              <a:ext uri="{FF2B5EF4-FFF2-40B4-BE49-F238E27FC236}">
                <a16:creationId xmlns:a16="http://schemas.microsoft.com/office/drawing/2014/main" id="{F8D7E813-755E-D0BC-6B5B-F0C28AE4C962}"/>
              </a:ext>
            </a:extLst>
          </p:cNvPr>
          <p:cNvSpPr>
            <a:spLocks noGrp="1"/>
          </p:cNvSpPr>
          <p:nvPr>
            <p:ph idx="1"/>
          </p:nvPr>
        </p:nvSpPr>
        <p:spPr>
          <a:xfrm>
            <a:off x="673754" y="2293145"/>
            <a:ext cx="3973943" cy="3440110"/>
          </a:xfrm>
        </p:spPr>
        <p:txBody>
          <a:bodyPr>
            <a:normAutofit/>
          </a:bodyPr>
          <a:lstStyle/>
          <a:p>
            <a:endParaRPr lang="en-US" dirty="0">
              <a:solidFill>
                <a:schemeClr val="bg1"/>
              </a:solidFill>
            </a:endParaRPr>
          </a:p>
          <a:p>
            <a:r>
              <a:rPr lang="en-US" dirty="0">
                <a:solidFill>
                  <a:schemeClr val="bg1"/>
                </a:solidFill>
              </a:rPr>
              <a:t>Using </a:t>
            </a:r>
            <a:r>
              <a:rPr lang="en-US" dirty="0" err="1">
                <a:solidFill>
                  <a:schemeClr val="bg1"/>
                </a:solidFill>
              </a:rPr>
              <a:t>nlargest</a:t>
            </a:r>
            <a:r>
              <a:rPr lang="en-US" dirty="0">
                <a:solidFill>
                  <a:schemeClr val="bg1"/>
                </a:solidFill>
              </a:rPr>
              <a:t>() function we can find top 10 subscribed channels </a:t>
            </a:r>
          </a:p>
          <a:p>
            <a:r>
              <a:rPr lang="en-US" dirty="0">
                <a:solidFill>
                  <a:schemeClr val="bg1"/>
                </a:solidFill>
              </a:rPr>
              <a:t>Bar chart showing the top 10 YouTube channels based on the number of subscribers</a:t>
            </a:r>
          </a:p>
          <a:p>
            <a:r>
              <a:rPr lang="en-US" dirty="0">
                <a:solidFill>
                  <a:schemeClr val="bg1"/>
                </a:solidFill>
              </a:rPr>
              <a:t>T-series has the most subscribers (245000000).   </a:t>
            </a:r>
          </a:p>
          <a:p>
            <a:endParaRPr lang="en-IN" dirty="0">
              <a:solidFill>
                <a:schemeClr val="bg1"/>
              </a:solidFill>
            </a:endParaRPr>
          </a:p>
        </p:txBody>
      </p:sp>
      <p:pic>
        <p:nvPicPr>
          <p:cNvPr id="13" name="Picture 12" descr="A graph of blue rectangular bars&#10;&#10;Description automatically generated with medium confidence">
            <a:extLst>
              <a:ext uri="{FF2B5EF4-FFF2-40B4-BE49-F238E27FC236}">
                <a16:creationId xmlns:a16="http://schemas.microsoft.com/office/drawing/2014/main" id="{B81566EC-26A0-6D11-6CD1-EBEB9F9CD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14" y="1901916"/>
            <a:ext cx="7033044" cy="3797844"/>
          </a:xfrm>
          <a:prstGeom prst="rect">
            <a:avLst/>
          </a:prstGeom>
        </p:spPr>
      </p:pic>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7608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629459-FE01-B7D9-1F50-866C420AF673}"/>
              </a:ext>
            </a:extLst>
          </p:cNvPr>
          <p:cNvSpPr>
            <a:spLocks noGrp="1"/>
          </p:cNvSpPr>
          <p:nvPr>
            <p:ph type="title"/>
          </p:nvPr>
        </p:nvSpPr>
        <p:spPr>
          <a:xfrm>
            <a:off x="673754" y="643467"/>
            <a:ext cx="4203045" cy="1375608"/>
          </a:xfrm>
        </p:spPr>
        <p:txBody>
          <a:bodyPr anchor="ctr">
            <a:normAutofit/>
          </a:bodyPr>
          <a:lstStyle/>
          <a:p>
            <a:r>
              <a:rPr lang="en-US" dirty="0">
                <a:solidFill>
                  <a:srgbClr val="FFFFFF"/>
                </a:solidFill>
              </a:rPr>
              <a:t>monthly and yearly earnings</a:t>
            </a:r>
            <a:endParaRPr lang="en-IN" dirty="0">
              <a:solidFill>
                <a:schemeClr val="bg1"/>
              </a:solidFill>
            </a:endParaRPr>
          </a:p>
        </p:txBody>
      </p:sp>
      <p:sp>
        <p:nvSpPr>
          <p:cNvPr id="3" name="Content Placeholder 2">
            <a:extLst>
              <a:ext uri="{FF2B5EF4-FFF2-40B4-BE49-F238E27FC236}">
                <a16:creationId xmlns:a16="http://schemas.microsoft.com/office/drawing/2014/main" id="{F8D7E813-755E-D0BC-6B5B-F0C28AE4C962}"/>
              </a:ext>
            </a:extLst>
          </p:cNvPr>
          <p:cNvSpPr>
            <a:spLocks noGrp="1"/>
          </p:cNvSpPr>
          <p:nvPr>
            <p:ph idx="1"/>
          </p:nvPr>
        </p:nvSpPr>
        <p:spPr>
          <a:xfrm>
            <a:off x="673754" y="2085540"/>
            <a:ext cx="3973943" cy="3958644"/>
          </a:xfrm>
        </p:spPr>
        <p:txBody>
          <a:bodyPr>
            <a:normAutofit/>
          </a:bodyPr>
          <a:lstStyle/>
          <a:p>
            <a:pPr marL="0" indent="0">
              <a:buNone/>
            </a:pPr>
            <a:endParaRPr lang="en-US" dirty="0">
              <a:solidFill>
                <a:schemeClr val="bg1"/>
              </a:solidFill>
            </a:endParaRPr>
          </a:p>
          <a:p>
            <a:r>
              <a:rPr lang="en-US" dirty="0">
                <a:solidFill>
                  <a:srgbClr val="FFFFFF"/>
                </a:solidFill>
              </a:rPr>
              <a:t>By Taking the average of </a:t>
            </a:r>
            <a:r>
              <a:rPr lang="en-US" dirty="0" err="1">
                <a:solidFill>
                  <a:srgbClr val="FFFFFF"/>
                </a:solidFill>
              </a:rPr>
              <a:t>lowest_monthly_earnings</a:t>
            </a:r>
            <a:r>
              <a:rPr lang="en-US" dirty="0">
                <a:solidFill>
                  <a:srgbClr val="FFFFFF"/>
                </a:solidFill>
              </a:rPr>
              <a:t> and </a:t>
            </a:r>
            <a:r>
              <a:rPr lang="en-US" dirty="0" err="1">
                <a:solidFill>
                  <a:srgbClr val="FFFFFF"/>
                </a:solidFill>
              </a:rPr>
              <a:t>highest_monthly_earnings</a:t>
            </a:r>
            <a:r>
              <a:rPr lang="en-US" dirty="0">
                <a:solidFill>
                  <a:srgbClr val="FFFFFF"/>
                </a:solidFill>
              </a:rPr>
              <a:t> columns we can estimate the average monthly earnings(if they are in linear distribution) . Similarly, we can find average yearly earnings.</a:t>
            </a:r>
          </a:p>
          <a:p>
            <a:r>
              <a:rPr lang="en-US" dirty="0">
                <a:solidFill>
                  <a:srgbClr val="FFFFFF"/>
                </a:solidFill>
              </a:rPr>
              <a:t>We can find How monthly earnings differ through category by using a line plot as shown </a:t>
            </a:r>
          </a:p>
          <a:p>
            <a:endParaRPr lang="en-IN" dirty="0">
              <a:solidFill>
                <a:schemeClr val="bg1"/>
              </a:solidFill>
            </a:endParaRPr>
          </a:p>
        </p:txBody>
      </p:sp>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descr="A graph of a graph&#10;&#10;Description automatically generated with medium confidence">
            <a:extLst>
              <a:ext uri="{FF2B5EF4-FFF2-40B4-BE49-F238E27FC236}">
                <a16:creationId xmlns:a16="http://schemas.microsoft.com/office/drawing/2014/main" id="{060976CF-122D-1536-829D-C9EA3E189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340" y="1031523"/>
            <a:ext cx="6493662" cy="3506575"/>
          </a:xfrm>
          <a:prstGeom prst="rect">
            <a:avLst/>
          </a:prstGeom>
        </p:spPr>
      </p:pic>
      <p:sp>
        <p:nvSpPr>
          <p:cNvPr id="5" name="TextBox 4">
            <a:extLst>
              <a:ext uri="{FF2B5EF4-FFF2-40B4-BE49-F238E27FC236}">
                <a16:creationId xmlns:a16="http://schemas.microsoft.com/office/drawing/2014/main" id="{D454E4A7-CD6A-8A29-8BDB-3D8F2F452EB3}"/>
              </a:ext>
            </a:extLst>
          </p:cNvPr>
          <p:cNvSpPr txBox="1"/>
          <p:nvPr/>
        </p:nvSpPr>
        <p:spPr>
          <a:xfrm>
            <a:off x="7159752" y="5057557"/>
            <a:ext cx="3968496" cy="923330"/>
          </a:xfrm>
          <a:prstGeom prst="rect">
            <a:avLst/>
          </a:prstGeom>
          <a:noFill/>
        </p:spPr>
        <p:txBody>
          <a:bodyPr wrap="square" rtlCol="0">
            <a:spAutoFit/>
          </a:bodyPr>
          <a:lstStyle/>
          <a:p>
            <a:r>
              <a:rPr lang="en-US" dirty="0">
                <a:solidFill>
                  <a:srgbClr val="FFC000"/>
                </a:solidFill>
              </a:rPr>
              <a:t>Highest monthly earnings – orange</a:t>
            </a:r>
          </a:p>
          <a:p>
            <a:r>
              <a:rPr lang="en-US" dirty="0">
                <a:solidFill>
                  <a:srgbClr val="92D050"/>
                </a:solidFill>
              </a:rPr>
              <a:t>Average monthly earnings – green </a:t>
            </a:r>
          </a:p>
          <a:p>
            <a:r>
              <a:rPr lang="en-US" dirty="0">
                <a:solidFill>
                  <a:schemeClr val="accent1">
                    <a:lumMod val="75000"/>
                  </a:schemeClr>
                </a:solidFill>
              </a:rPr>
              <a:t>Lowest monthly earnings - blue</a:t>
            </a:r>
            <a:endParaRPr lang="en-IN" dirty="0">
              <a:solidFill>
                <a:schemeClr val="accent1">
                  <a:lumMod val="75000"/>
                </a:schemeClr>
              </a:solidFill>
            </a:endParaRPr>
          </a:p>
        </p:txBody>
      </p:sp>
    </p:spTree>
    <p:extLst>
      <p:ext uri="{BB962C8B-B14F-4D97-AF65-F5344CB8AC3E}">
        <p14:creationId xmlns:p14="http://schemas.microsoft.com/office/powerpoint/2010/main" val="323106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10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310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08" name="Isosceles Triangle 310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276D0DB-E457-EE06-1138-9C4E5F083654}"/>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Correlation Analysis</a:t>
            </a:r>
          </a:p>
        </p:txBody>
      </p:sp>
      <p:sp>
        <p:nvSpPr>
          <p:cNvPr id="5" name="TextBox 4">
            <a:extLst>
              <a:ext uri="{FF2B5EF4-FFF2-40B4-BE49-F238E27FC236}">
                <a16:creationId xmlns:a16="http://schemas.microsoft.com/office/drawing/2014/main" id="{78217845-118F-F3B4-61B7-0C6D1A895C72}"/>
              </a:ext>
            </a:extLst>
          </p:cNvPr>
          <p:cNvSpPr txBox="1"/>
          <p:nvPr/>
        </p:nvSpPr>
        <p:spPr>
          <a:xfrm>
            <a:off x="673754" y="247555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Correlation acts like a measuring stick for the intensity of their relationship. Instead of just indicating direction (same together or opposite), it gives you a numerical score between -1 and 1 that tells you how strong that bond is.</a:t>
            </a:r>
          </a:p>
        </p:txBody>
      </p:sp>
      <p:pic>
        <p:nvPicPr>
          <p:cNvPr id="3074" name="Picture 2" descr="A table with text on it&#10;&#10;Description automatically generated">
            <a:extLst>
              <a:ext uri="{FF2B5EF4-FFF2-40B4-BE49-F238E27FC236}">
                <a16:creationId xmlns:a16="http://schemas.microsoft.com/office/drawing/2014/main" id="{C5F697C8-7BD4-DAAD-03CF-0812E40DF5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6872" y="1874199"/>
            <a:ext cx="5783580" cy="3109595"/>
          </a:xfrm>
          <a:prstGeom prst="rect">
            <a:avLst/>
          </a:prstGeom>
          <a:noFill/>
          <a:extLst>
            <a:ext uri="{909E8E84-426E-40DD-AFC4-6F175D3DCCD1}">
              <a14:hiddenFill xmlns:a14="http://schemas.microsoft.com/office/drawing/2010/main">
                <a:solidFill>
                  <a:srgbClr val="FFFFFF"/>
                </a:solidFill>
              </a14:hiddenFill>
            </a:ext>
          </a:extLst>
        </p:spPr>
      </p:pic>
      <p:sp>
        <p:nvSpPr>
          <p:cNvPr id="3110" name="Isosceles Triangle 310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602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D0DB-E457-EE06-1138-9C4E5F083654}"/>
              </a:ext>
            </a:extLst>
          </p:cNvPr>
          <p:cNvSpPr>
            <a:spLocks noGrp="1"/>
          </p:cNvSpPr>
          <p:nvPr>
            <p:ph type="title"/>
          </p:nvPr>
        </p:nvSpPr>
        <p:spPr>
          <a:xfrm>
            <a:off x="2849562" y="609600"/>
            <a:ext cx="6424440" cy="1320800"/>
          </a:xfrm>
        </p:spPr>
        <p:txBody>
          <a:bodyPr vert="horz" lIns="91440" tIns="45720" rIns="91440" bIns="45720" rtlCol="0" anchor="t">
            <a:normAutofit/>
          </a:bodyPr>
          <a:lstStyle/>
          <a:p>
            <a:r>
              <a:rPr lang="en-US"/>
              <a:t>Correlation Analysis</a:t>
            </a:r>
          </a:p>
        </p:txBody>
      </p:sp>
      <p:pic>
        <p:nvPicPr>
          <p:cNvPr id="3112" name="Picture 3111" descr="A close-up of a graph&#10;&#10;Description automatically generated">
            <a:extLst>
              <a:ext uri="{FF2B5EF4-FFF2-40B4-BE49-F238E27FC236}">
                <a16:creationId xmlns:a16="http://schemas.microsoft.com/office/drawing/2014/main" id="{3D4A7197-82F4-D713-2BA7-F640FF6E9BF1}"/>
              </a:ext>
            </a:extLst>
          </p:cNvPr>
          <p:cNvPicPr>
            <a:picLocks noChangeAspect="1"/>
          </p:cNvPicPr>
          <p:nvPr/>
        </p:nvPicPr>
        <p:blipFill rotWithShape="1">
          <a:blip r:embed="rId2"/>
          <a:srcRect l="24427" r="53180"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116" name="Isosceles Triangle 3115">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78217845-118F-F3B4-61B7-0C6D1A895C72}"/>
              </a:ext>
            </a:extLst>
          </p:cNvPr>
          <p:cNvSpPr txBox="1"/>
          <p:nvPr/>
        </p:nvSpPr>
        <p:spPr>
          <a:xfrm>
            <a:off x="2849562" y="2160589"/>
            <a:ext cx="6424440" cy="3880773"/>
          </a:xfrm>
          <a:prstGeom prst="rect">
            <a:avLst/>
          </a:prstGeom>
        </p:spPr>
        <p:txBody>
          <a:bodyPr vert="horz" lIns="91440" tIns="45720" rIns="91440" bIns="45720" rtlCol="0">
            <a:normAutofit lnSpcReduction="10000"/>
          </a:bodyPr>
          <a:lstStyle/>
          <a:p>
            <a:pPr>
              <a:spcBef>
                <a:spcPts val="1000"/>
              </a:spcBef>
              <a:buClr>
                <a:schemeClr val="accent1"/>
              </a:buClr>
              <a:buSzPct val="80000"/>
              <a:buFont typeface="Wingdings 3" charset="2"/>
              <a:buChar char=""/>
            </a:pPr>
            <a:r>
              <a:rPr lang="en-US" sz="1700" dirty="0">
                <a:solidFill>
                  <a:schemeClr val="tx1">
                    <a:lumMod val="75000"/>
                    <a:lumOff val="25000"/>
                  </a:schemeClr>
                </a:solidFill>
              </a:rPr>
              <a:t>We can find the correlation coefficient with </a:t>
            </a:r>
            <a:r>
              <a:rPr lang="en-US" sz="1700" dirty="0" err="1">
                <a:solidFill>
                  <a:schemeClr val="tx1">
                    <a:lumMod val="75000"/>
                    <a:lumOff val="25000"/>
                  </a:schemeClr>
                </a:solidFill>
              </a:rPr>
              <a:t>corr</a:t>
            </a:r>
            <a:r>
              <a:rPr lang="en-US" sz="1700" dirty="0">
                <a:solidFill>
                  <a:schemeClr val="tx1">
                    <a:lumMod val="75000"/>
                    <a:lumOff val="25000"/>
                  </a:schemeClr>
                </a:solidFill>
              </a:rPr>
              <a:t>() function</a:t>
            </a:r>
          </a:p>
          <a:p>
            <a:pPr>
              <a:spcBef>
                <a:spcPts val="1000"/>
              </a:spcBef>
              <a:buClr>
                <a:schemeClr val="accent1"/>
              </a:buClr>
              <a:buSzPct val="80000"/>
              <a:buFont typeface="Wingdings 3" charset="2"/>
              <a:buChar char=""/>
            </a:pPr>
            <a:r>
              <a:rPr lang="en-US" sz="1700" dirty="0">
                <a:solidFill>
                  <a:schemeClr val="tx1">
                    <a:lumMod val="75000"/>
                    <a:lumOff val="25000"/>
                  </a:schemeClr>
                </a:solidFill>
              </a:rPr>
              <a:t>After finding the coefficient we can check weather its highly correlated or moderately correlated or low correlated  </a:t>
            </a:r>
          </a:p>
          <a:p>
            <a:pPr>
              <a:spcBef>
                <a:spcPts val="1000"/>
              </a:spcBef>
              <a:buClr>
                <a:schemeClr val="accent1"/>
              </a:buClr>
              <a:buSzPct val="80000"/>
              <a:buFont typeface="Wingdings 3" charset="2"/>
              <a:buChar char=""/>
            </a:pPr>
            <a:r>
              <a:rPr lang="en-US" sz="1700" dirty="0">
                <a:solidFill>
                  <a:schemeClr val="tx1">
                    <a:lumMod val="75000"/>
                    <a:lumOff val="25000"/>
                  </a:schemeClr>
                </a:solidFill>
              </a:rPr>
              <a:t>Example:</a:t>
            </a:r>
          </a:p>
          <a:p>
            <a:pPr lvl="1">
              <a:spcBef>
                <a:spcPts val="1000"/>
              </a:spcBef>
              <a:buClr>
                <a:schemeClr val="accent1"/>
              </a:buClr>
              <a:buSzPct val="80000"/>
              <a:buFont typeface="Wingdings 3" charset="2"/>
              <a:buChar char=""/>
            </a:pPr>
            <a:r>
              <a:rPr lang="en-US" sz="1700" dirty="0">
                <a:solidFill>
                  <a:schemeClr val="tx1">
                    <a:lumMod val="75000"/>
                    <a:lumOff val="25000"/>
                  </a:schemeClr>
                </a:solidFill>
              </a:rPr>
              <a:t>Correlation between subscribers and video views: 0.85  (high positive correlated) </a:t>
            </a:r>
          </a:p>
          <a:p>
            <a:pPr lvl="1">
              <a:spcBef>
                <a:spcPts val="1000"/>
              </a:spcBef>
              <a:buClr>
                <a:schemeClr val="accent1"/>
              </a:buClr>
              <a:buSzPct val="80000"/>
              <a:buFont typeface="Wingdings 3" charset="2"/>
              <a:buChar char=""/>
            </a:pPr>
            <a:r>
              <a:rPr lang="en-US" sz="1700" dirty="0">
                <a:solidFill>
                  <a:schemeClr val="tx1">
                    <a:lumMod val="75000"/>
                    <a:lumOff val="25000"/>
                  </a:schemeClr>
                </a:solidFill>
              </a:rPr>
              <a:t>Correlation between education enrollment and number of YouTube channels: 0.06 (negligible correlation)</a:t>
            </a:r>
          </a:p>
          <a:p>
            <a:pPr lvl="1">
              <a:spcBef>
                <a:spcPts val="1000"/>
              </a:spcBef>
              <a:buClr>
                <a:schemeClr val="accent1"/>
              </a:buClr>
              <a:buSzPct val="80000"/>
              <a:buFont typeface="Wingdings 3" charset="2"/>
              <a:buChar char=""/>
            </a:pPr>
            <a:r>
              <a:rPr lang="en-US" sz="1700" dirty="0">
                <a:solidFill>
                  <a:schemeClr val="tx1">
                    <a:lumMod val="75000"/>
                    <a:lumOff val="25000"/>
                  </a:schemeClr>
                </a:solidFill>
              </a:rPr>
              <a:t>Correlation between number of subscribers and population: 0.09 (negligible correlation)</a:t>
            </a:r>
          </a:p>
          <a:p>
            <a:pPr lvl="1">
              <a:spcBef>
                <a:spcPts val="1000"/>
              </a:spcBef>
              <a:buClr>
                <a:schemeClr val="accent1"/>
              </a:buClr>
              <a:buSzPct val="80000"/>
              <a:buFont typeface="Wingdings 3" charset="2"/>
              <a:buChar char=""/>
            </a:pPr>
            <a:r>
              <a:rPr lang="en-US" sz="1700" dirty="0">
                <a:solidFill>
                  <a:schemeClr val="tx1">
                    <a:lumMod val="75000"/>
                    <a:lumOff val="25000"/>
                  </a:schemeClr>
                </a:solidFill>
              </a:rPr>
              <a:t>Correlation between subscribers gained in last 30 days and unemployment rate: -0.02 (negligible correlation)</a:t>
            </a:r>
          </a:p>
        </p:txBody>
      </p:sp>
    </p:spTree>
    <p:extLst>
      <p:ext uri="{BB962C8B-B14F-4D97-AF65-F5344CB8AC3E}">
        <p14:creationId xmlns:p14="http://schemas.microsoft.com/office/powerpoint/2010/main" val="333303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2D4623-5F1A-E672-DB09-8B2B7FF0342F}"/>
              </a:ext>
            </a:extLst>
          </p:cNvPr>
          <p:cNvSpPr>
            <a:spLocks noGrp="1"/>
          </p:cNvSpPr>
          <p:nvPr>
            <p:ph type="title"/>
          </p:nvPr>
        </p:nvSpPr>
        <p:spPr>
          <a:xfrm>
            <a:off x="677334" y="609599"/>
            <a:ext cx="3843375" cy="5545667"/>
          </a:xfrm>
        </p:spPr>
        <p:txBody>
          <a:bodyPr anchor="ctr">
            <a:normAutofit/>
          </a:bodyPr>
          <a:lstStyle/>
          <a:p>
            <a:r>
              <a:rPr lang="en-IN">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841C7B1E-6B4B-1FDF-167D-3BC7375FA2CA}"/>
              </a:ext>
            </a:extLst>
          </p:cNvPr>
          <p:cNvSpPr>
            <a:spLocks noGrp="1"/>
          </p:cNvSpPr>
          <p:nvPr>
            <p:ph idx="1"/>
          </p:nvPr>
        </p:nvSpPr>
        <p:spPr>
          <a:xfrm>
            <a:off x="6116084" y="609600"/>
            <a:ext cx="5511296" cy="5545667"/>
          </a:xfrm>
        </p:spPr>
        <p:txBody>
          <a:bodyPr anchor="ctr">
            <a:normAutofit/>
          </a:bodyPr>
          <a:lstStyle/>
          <a:p>
            <a:r>
              <a:rPr lang="en-US">
                <a:solidFill>
                  <a:srgbClr val="FFFFFF"/>
                </a:solidFill>
              </a:rPr>
              <a:t>Using the various functions offered by Python libraries such as pandas, NumPy, matplotlib, and seaborn, we can perform data analysis. However,</a:t>
            </a:r>
            <a:r>
              <a:rPr lang="en-IN">
                <a:solidFill>
                  <a:srgbClr val="FFFFFF"/>
                </a:solidFill>
              </a:rPr>
              <a:t> Around 35% of the data is removed because of the duplicates or missing data to remove bias</a:t>
            </a:r>
            <a:endParaRPr lang="en-US">
              <a:solidFill>
                <a:srgbClr val="FFFFFF"/>
              </a:solidFill>
            </a:endParaRPr>
          </a:p>
          <a:p>
            <a:r>
              <a:rPr lang="en-US">
                <a:solidFill>
                  <a:srgbClr val="FFFFFF"/>
                </a:solidFill>
              </a:rPr>
              <a:t>This analysis highlights the significant impact of geographic and economic factors on YouTube channel performance. Further exploration could involve deeper dives into individual country data and more granular analysis of growth trends.</a:t>
            </a:r>
          </a:p>
          <a:p>
            <a:endParaRPr lang="en-IN">
              <a:solidFill>
                <a:srgbClr val="FFFFFF"/>
              </a:solidFill>
            </a:endParaRPr>
          </a:p>
        </p:txBody>
      </p:sp>
    </p:spTree>
    <p:extLst>
      <p:ext uri="{BB962C8B-B14F-4D97-AF65-F5344CB8AC3E}">
        <p14:creationId xmlns:p14="http://schemas.microsoft.com/office/powerpoint/2010/main" val="1157145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226</TotalTime>
  <Words>563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Data Analysis of YouTube Channels</vt:lpstr>
      <vt:lpstr>Introduction</vt:lpstr>
      <vt:lpstr>Dataset Handling</vt:lpstr>
      <vt:lpstr>Dataset Handling</vt:lpstr>
      <vt:lpstr>Top 10 YouTube Channels</vt:lpstr>
      <vt:lpstr>monthly and yearly earnings</vt:lpstr>
      <vt:lpstr>Correlation Analysis</vt:lpstr>
      <vt:lpstr>Correlation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Jaidhar Ramagiri</dc:creator>
  <cp:lastModifiedBy>Jaidhar Ramagiri</cp:lastModifiedBy>
  <cp:revision>3</cp:revision>
  <dcterms:created xsi:type="dcterms:W3CDTF">2024-07-05T11:59:20Z</dcterms:created>
  <dcterms:modified xsi:type="dcterms:W3CDTF">2024-07-12T11:22:05Z</dcterms:modified>
</cp:coreProperties>
</file>