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37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5.jpg" ContentType="image/jpg"/>
  <Override PartName="/ppt/media/image46.jpg" ContentType="image/jpg"/>
  <Override PartName="/ppt/media/image4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4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0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7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D17D-2AB8-65F0-EB16-4E2BE457D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56017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80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lang="en-US" sz="80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lang="en-US" sz="80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80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lang="en-US" sz="80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br>
              <a:rPr lang="en-US" sz="66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0453-C9F6-61A1-8D16-7BE757D8A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12799"/>
            <a:ext cx="8637072" cy="977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Mohammad </a:t>
            </a:r>
            <a:r>
              <a:rPr lang="en-US" sz="2400" dirty="0" err="1"/>
              <a:t>jaid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cap="none" dirty="0"/>
              <a:t>https://github.com/jaidkhan123/data_science_course_files/blob/main/data%20science%20capstone%20%20project.pptx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11/6/2023</a:t>
            </a:r>
          </a:p>
        </p:txBody>
      </p:sp>
    </p:spTree>
    <p:extLst>
      <p:ext uri="{BB962C8B-B14F-4D97-AF65-F5344CB8AC3E}">
        <p14:creationId xmlns:p14="http://schemas.microsoft.com/office/powerpoint/2010/main" val="1686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60F1C9-6BA0-03DC-A1B2-C00463D094D8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850A10-7A24-A46D-759D-5686A1B80E66}"/>
              </a:ext>
            </a:extLst>
          </p:cNvPr>
          <p:cNvSpPr txBox="1">
            <a:spLocks/>
          </p:cNvSpPr>
          <p:nvPr/>
        </p:nvSpPr>
        <p:spPr>
          <a:xfrm>
            <a:off x="916634" y="543559"/>
            <a:ext cx="67514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70" dirty="0"/>
              <a:t>E   D    A           </a:t>
            </a:r>
            <a:r>
              <a:rPr lang="en-US" spc="-45" dirty="0"/>
              <a:t>with </a:t>
            </a:r>
            <a:r>
              <a:rPr lang="en-US" spc="-340" dirty="0"/>
              <a:t>D a t a</a:t>
            </a:r>
            <a:r>
              <a:rPr lang="en-US" spc="-650" dirty="0"/>
              <a:t>        </a:t>
            </a:r>
            <a:r>
              <a:rPr lang="en-US" spc="-270" dirty="0"/>
              <a:t>V </a:t>
            </a:r>
            <a:r>
              <a:rPr lang="en-US" spc="-270" dirty="0" err="1"/>
              <a:t>i</a:t>
            </a:r>
            <a:r>
              <a:rPr lang="en-US" spc="-270" dirty="0"/>
              <a:t> s u a l I z a t I o n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AB8AC4A-A3AA-FFBF-3947-8C248B93BA9B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10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C20B2A-889C-6D45-F77D-24FEF8EF0EFC}"/>
              </a:ext>
            </a:extLst>
          </p:cNvPr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476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64925B4-83CC-D400-9175-27766623205E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F0FCA64-2216-CBFE-C612-5B68F320253D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3245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70" dirty="0"/>
              <a:t>E   D   A          </a:t>
            </a:r>
            <a:r>
              <a:rPr lang="en-US" spc="-45" dirty="0"/>
              <a:t>with </a:t>
            </a:r>
            <a:r>
              <a:rPr lang="en-US" spc="-280" dirty="0"/>
              <a:t> </a:t>
            </a:r>
            <a:r>
              <a:rPr lang="en-US" spc="-770" dirty="0"/>
              <a:t>S        Q       L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8965208-ACBE-08BB-B4AC-4B097AB1FD88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11</a:t>
            </a:fld>
            <a:endParaRPr lang="en-US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8E2331A-EE68-1F8A-7039-60ADB9BAEE4B}"/>
              </a:ext>
            </a:extLst>
          </p:cNvPr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9055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77DBC8-2522-E180-E15D-96910BF232AB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581ECE-676C-35F5-D70B-2278C64FF688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45"/>
              <a:t>Build </a:t>
            </a:r>
            <a:r>
              <a:rPr lang="en-GB" spc="-315"/>
              <a:t>an </a:t>
            </a:r>
            <a:r>
              <a:rPr lang="en-GB" spc="-190"/>
              <a:t>interactive </a:t>
            </a:r>
            <a:r>
              <a:rPr lang="en-GB" spc="-295"/>
              <a:t>map </a:t>
            </a:r>
            <a:r>
              <a:rPr lang="en-GB" spc="-45"/>
              <a:t>with</a:t>
            </a:r>
            <a:r>
              <a:rPr lang="en-GB" spc="-780"/>
              <a:t> </a:t>
            </a:r>
            <a:r>
              <a:rPr lang="en-GB" spc="-270"/>
              <a:t>Folium</a:t>
            </a:r>
            <a:endParaRPr lang="en-GB" spc="-27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8B9C16F-FC45-7ADC-D131-6CDFB6F9E704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12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6C0480-C23D-A0B0-DBE1-22AD0B12BE7B}"/>
              </a:ext>
            </a:extLst>
          </p:cNvPr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559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2C69AB-9D5E-2BEB-B3D8-23B51A63CEA6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DF602B-51A0-F40B-2401-3C1BD658348F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45"/>
              <a:t>Build </a:t>
            </a:r>
            <a:r>
              <a:rPr lang="en-GB" spc="-415"/>
              <a:t>a </a:t>
            </a:r>
            <a:r>
              <a:rPr lang="en-GB" spc="-340"/>
              <a:t>Dashboard </a:t>
            </a:r>
            <a:r>
              <a:rPr lang="en-GB" spc="-45"/>
              <a:t>with </a:t>
            </a:r>
            <a:r>
              <a:rPr lang="en-GB" spc="-210"/>
              <a:t>Plotly</a:t>
            </a:r>
            <a:r>
              <a:rPr lang="en-GB" spc="-800"/>
              <a:t> </a:t>
            </a:r>
            <a:r>
              <a:rPr lang="en-GB" spc="-450"/>
              <a:t>Dash</a:t>
            </a:r>
            <a:endParaRPr lang="en-GB" spc="-45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E9BEF35-6283-BA14-0EC1-95F7971E7373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13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C268AE-3EFA-CF66-0803-78527600C5BC}"/>
              </a:ext>
            </a:extLst>
          </p:cNvPr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925"/>
              </a:spcBef>
            </a:pP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782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1B09F2-4BF9-099E-C923-892FE17CD973}"/>
              </a:ext>
            </a:extLst>
          </p:cNvPr>
          <p:cNvSpPr/>
          <p:nvPr/>
        </p:nvSpPr>
        <p:spPr>
          <a:xfrm>
            <a:off x="1345691" y="18897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6069A8-20DD-989F-1C98-17EF284AE80A}"/>
              </a:ext>
            </a:extLst>
          </p:cNvPr>
          <p:cNvSpPr txBox="1">
            <a:spLocks/>
          </p:cNvSpPr>
          <p:nvPr/>
        </p:nvSpPr>
        <p:spPr>
          <a:xfrm>
            <a:off x="1069035" y="6959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250"/>
              <a:t>Predictive </a:t>
            </a:r>
            <a:r>
              <a:rPr lang="en-US" kern="0" spc="-355"/>
              <a:t>analysis</a:t>
            </a:r>
            <a:r>
              <a:rPr lang="en-US" kern="0" spc="-555"/>
              <a:t> </a:t>
            </a:r>
            <a:r>
              <a:rPr lang="en-US" kern="0" spc="-280"/>
              <a:t>(Classification)</a:t>
            </a:r>
            <a:endParaRPr lang="en-US" kern="0" spc="-28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7A8F064-B32C-0EBB-23E8-9101A0DA69E7}"/>
              </a:ext>
            </a:extLst>
          </p:cNvPr>
          <p:cNvSpPr txBox="1"/>
          <p:nvPr/>
        </p:nvSpPr>
        <p:spPr>
          <a:xfrm>
            <a:off x="685801" y="26247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96DF5C2-FEE1-E5D6-CAEF-445D021F1700}"/>
              </a:ext>
            </a:extLst>
          </p:cNvPr>
          <p:cNvGrpSpPr/>
          <p:nvPr/>
        </p:nvGrpSpPr>
        <p:grpSpPr>
          <a:xfrm>
            <a:off x="3974591" y="2086355"/>
            <a:ext cx="1938655" cy="1728470"/>
            <a:chOff x="3822191" y="1933955"/>
            <a:chExt cx="1938655" cy="172847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22FF9E5-CE41-C7F8-8B32-89B1A092E6FF}"/>
                </a:ext>
              </a:extLst>
            </p:cNvPr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9D42DA7-C741-72C4-63D6-397D30C266D7}"/>
                </a:ext>
              </a:extLst>
            </p:cNvPr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59F90CC-63A8-29DC-E337-1F8C75BAA44F}"/>
                </a:ext>
              </a:extLst>
            </p:cNvPr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2C57302-9B77-6D6D-D69F-8457C7A868C2}"/>
              </a:ext>
            </a:extLst>
          </p:cNvPr>
          <p:cNvSpPr txBox="1"/>
          <p:nvPr/>
        </p:nvSpPr>
        <p:spPr>
          <a:xfrm>
            <a:off x="4151121" y="23723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3C04CB-CF2E-FCBB-BE10-1D3B34641774}"/>
              </a:ext>
            </a:extLst>
          </p:cNvPr>
          <p:cNvSpPr txBox="1"/>
          <p:nvPr/>
        </p:nvSpPr>
        <p:spPr>
          <a:xfrm>
            <a:off x="4070350" y="26085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37D38D82-D6F1-93DF-513B-D407433F3685}"/>
              </a:ext>
            </a:extLst>
          </p:cNvPr>
          <p:cNvGrpSpPr/>
          <p:nvPr/>
        </p:nvGrpSpPr>
        <p:grpSpPr>
          <a:xfrm>
            <a:off x="3974591" y="3528059"/>
            <a:ext cx="1938655" cy="1729739"/>
            <a:chOff x="3822191" y="3375659"/>
            <a:chExt cx="1938655" cy="1729739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6188A72-C0B3-8834-56A0-3468807F6F64}"/>
                </a:ext>
              </a:extLst>
            </p:cNvPr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2156324-B172-DB1C-DD49-E2A205150333}"/>
                </a:ext>
              </a:extLst>
            </p:cNvPr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D411E95-4285-AE40-B4A9-A2B813D59843}"/>
                </a:ext>
              </a:extLst>
            </p:cNvPr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1CE50E9-5DCF-0840-932A-423E374A1839}"/>
              </a:ext>
            </a:extLst>
          </p:cNvPr>
          <p:cNvSpPr txBox="1"/>
          <p:nvPr/>
        </p:nvSpPr>
        <p:spPr>
          <a:xfrm>
            <a:off x="4163314" y="36967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D25A500-8FB3-573D-7CA1-3E5F3B667CEA}"/>
              </a:ext>
            </a:extLst>
          </p:cNvPr>
          <p:cNvSpPr txBox="1"/>
          <p:nvPr/>
        </p:nvSpPr>
        <p:spPr>
          <a:xfrm>
            <a:off x="4297426" y="39326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794FB8E-94F8-6CA1-99BC-9C0E4EB49084}"/>
              </a:ext>
            </a:extLst>
          </p:cNvPr>
          <p:cNvSpPr txBox="1"/>
          <p:nvPr/>
        </p:nvSpPr>
        <p:spPr>
          <a:xfrm>
            <a:off x="4250182" y="41704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05733996-6345-FDE0-CE41-921B2757E61E}"/>
              </a:ext>
            </a:extLst>
          </p:cNvPr>
          <p:cNvGrpSpPr/>
          <p:nvPr/>
        </p:nvGrpSpPr>
        <p:grpSpPr>
          <a:xfrm>
            <a:off x="3974591" y="4971288"/>
            <a:ext cx="2950845" cy="1169035"/>
            <a:chOff x="3822191" y="4818888"/>
            <a:chExt cx="2950845" cy="1169035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8DF8B47-ADAC-FE33-D37C-7CE618867E21}"/>
                </a:ext>
              </a:extLst>
            </p:cNvPr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1F568263-807C-831F-D74A-95050E207975}"/>
                </a:ext>
              </a:extLst>
            </p:cNvPr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F0077BA4-6E85-8F23-DF76-082320A8978B}"/>
                </a:ext>
              </a:extLst>
            </p:cNvPr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62F6A7B0-96BE-7ABE-D4F9-B5EA18EC7AC0}"/>
              </a:ext>
            </a:extLst>
          </p:cNvPr>
          <p:cNvSpPr txBox="1"/>
          <p:nvPr/>
        </p:nvSpPr>
        <p:spPr>
          <a:xfrm>
            <a:off x="4256278" y="52572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222A40B-F608-3375-8A00-5501E6A17612}"/>
              </a:ext>
            </a:extLst>
          </p:cNvPr>
          <p:cNvSpPr txBox="1"/>
          <p:nvPr/>
        </p:nvSpPr>
        <p:spPr>
          <a:xfrm>
            <a:off x="4736338" y="54941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B1B600C7-9A36-11A3-0239-2997154A59C5}"/>
              </a:ext>
            </a:extLst>
          </p:cNvPr>
          <p:cNvGrpSpPr/>
          <p:nvPr/>
        </p:nvGrpSpPr>
        <p:grpSpPr>
          <a:xfrm>
            <a:off x="6533388" y="3825240"/>
            <a:ext cx="1938655" cy="2315210"/>
            <a:chOff x="6380988" y="3672840"/>
            <a:chExt cx="1938655" cy="231521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93F3B7FD-C6BC-A846-2038-85941D5073B5}"/>
                </a:ext>
              </a:extLst>
            </p:cNvPr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E73AC62E-92EC-9F29-7F23-232072CF8F4E}"/>
                </a:ext>
              </a:extLst>
            </p:cNvPr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91C7902-4780-FA34-9EF2-5C4A21955BC4}"/>
                </a:ext>
              </a:extLst>
            </p:cNvPr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C63A6064-FCA3-EB09-7BFE-B7595C047F18}"/>
              </a:ext>
            </a:extLst>
          </p:cNvPr>
          <p:cNvSpPr txBox="1"/>
          <p:nvPr/>
        </p:nvSpPr>
        <p:spPr>
          <a:xfrm>
            <a:off x="6888226" y="51393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6F35F71-B469-77D2-02AF-7CF2620D78CB}"/>
              </a:ext>
            </a:extLst>
          </p:cNvPr>
          <p:cNvSpPr txBox="1"/>
          <p:nvPr/>
        </p:nvSpPr>
        <p:spPr>
          <a:xfrm>
            <a:off x="6638290" y="53694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064F95E-729D-7406-90BB-B6000F92E26D}"/>
              </a:ext>
            </a:extLst>
          </p:cNvPr>
          <p:cNvGrpSpPr/>
          <p:nvPr/>
        </p:nvGrpSpPr>
        <p:grpSpPr>
          <a:xfrm>
            <a:off x="6533388" y="2382011"/>
            <a:ext cx="1938655" cy="2316480"/>
            <a:chOff x="6380988" y="2229611"/>
            <a:chExt cx="1938655" cy="2316480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9D752424-F399-5AFB-E8D9-12550BC33F8F}"/>
                </a:ext>
              </a:extLst>
            </p:cNvPr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82903CF3-C996-9216-1AC8-4481C81A21E9}"/>
                </a:ext>
              </a:extLst>
            </p:cNvPr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0C8142F-71BD-33A7-F3B7-45F3550C52CA}"/>
                </a:ext>
              </a:extLst>
            </p:cNvPr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59D40FD1-6C9E-B1DB-6F1E-5AD62122EAF3}"/>
              </a:ext>
            </a:extLst>
          </p:cNvPr>
          <p:cNvSpPr txBox="1"/>
          <p:nvPr/>
        </p:nvSpPr>
        <p:spPr>
          <a:xfrm>
            <a:off x="6698995" y="35778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78576EF-C7A0-71A4-87A7-7E35FA327628}"/>
              </a:ext>
            </a:extLst>
          </p:cNvPr>
          <p:cNvSpPr txBox="1"/>
          <p:nvPr/>
        </p:nvSpPr>
        <p:spPr>
          <a:xfrm>
            <a:off x="6755383" y="38134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6FBE07F-7F70-431F-F825-58FBCD83B66E}"/>
              </a:ext>
            </a:extLst>
          </p:cNvPr>
          <p:cNvSpPr txBox="1"/>
          <p:nvPr/>
        </p:nvSpPr>
        <p:spPr>
          <a:xfrm>
            <a:off x="6688328" y="40518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5D06A72-0279-732A-0B88-4B6888B731A6}"/>
              </a:ext>
            </a:extLst>
          </p:cNvPr>
          <p:cNvSpPr txBox="1"/>
          <p:nvPr/>
        </p:nvSpPr>
        <p:spPr>
          <a:xfrm>
            <a:off x="6947661" y="42880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38A81038-25BD-ACC4-673F-485162C114CE}"/>
              </a:ext>
            </a:extLst>
          </p:cNvPr>
          <p:cNvGrpSpPr/>
          <p:nvPr/>
        </p:nvGrpSpPr>
        <p:grpSpPr>
          <a:xfrm>
            <a:off x="6533388" y="2086355"/>
            <a:ext cx="2950845" cy="1169035"/>
            <a:chOff x="6380988" y="1933955"/>
            <a:chExt cx="2950845" cy="1169035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2A099692-AFD9-0A35-7BE8-F7E849F558FD}"/>
                </a:ext>
              </a:extLst>
            </p:cNvPr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526BA66E-DA9D-B065-4A01-52768784C2DD}"/>
                </a:ext>
              </a:extLst>
            </p:cNvPr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CC29007F-0BA1-169B-7037-303E96D6F7F8}"/>
                </a:ext>
              </a:extLst>
            </p:cNvPr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>
            <a:extLst>
              <a:ext uri="{FF2B5EF4-FFF2-40B4-BE49-F238E27FC236}">
                <a16:creationId xmlns:a16="http://schemas.microsoft.com/office/drawing/2014/main" id="{BC567BB3-9D12-DF4C-D62B-C37A048B0169}"/>
              </a:ext>
            </a:extLst>
          </p:cNvPr>
          <p:cNvSpPr txBox="1"/>
          <p:nvPr/>
        </p:nvSpPr>
        <p:spPr>
          <a:xfrm>
            <a:off x="6766306" y="23723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E65C148-83EF-400A-3F92-869A0A1EEDA4}"/>
              </a:ext>
            </a:extLst>
          </p:cNvPr>
          <p:cNvSpPr txBox="1"/>
          <p:nvPr/>
        </p:nvSpPr>
        <p:spPr>
          <a:xfrm>
            <a:off x="6958330" y="26085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49CEFE1D-81AB-32DB-1327-A2A3ACB590F2}"/>
              </a:ext>
            </a:extLst>
          </p:cNvPr>
          <p:cNvGrpSpPr/>
          <p:nvPr/>
        </p:nvGrpSpPr>
        <p:grpSpPr>
          <a:xfrm>
            <a:off x="9090659" y="2086355"/>
            <a:ext cx="1938655" cy="1728470"/>
            <a:chOff x="8938259" y="1933955"/>
            <a:chExt cx="1938655" cy="1728470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8A3057AF-A37F-11BA-6E73-C066B031434F}"/>
                </a:ext>
              </a:extLst>
            </p:cNvPr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E2EBB33D-3AA8-196A-AC01-8B9B8F225431}"/>
                </a:ext>
              </a:extLst>
            </p:cNvPr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0B62CA62-0A35-469F-1B97-51805DC5232E}"/>
                </a:ext>
              </a:extLst>
            </p:cNvPr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>
            <a:extLst>
              <a:ext uri="{FF2B5EF4-FFF2-40B4-BE49-F238E27FC236}">
                <a16:creationId xmlns:a16="http://schemas.microsoft.com/office/drawing/2014/main" id="{6B3F1346-8964-1ABE-2412-DB7058CC8AF8}"/>
              </a:ext>
            </a:extLst>
          </p:cNvPr>
          <p:cNvSpPr txBox="1"/>
          <p:nvPr/>
        </p:nvSpPr>
        <p:spPr>
          <a:xfrm>
            <a:off x="9293097" y="23723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BE53BF39-791C-C332-6271-16C8BCFC974A}"/>
              </a:ext>
            </a:extLst>
          </p:cNvPr>
          <p:cNvSpPr txBox="1"/>
          <p:nvPr/>
        </p:nvSpPr>
        <p:spPr>
          <a:xfrm>
            <a:off x="9451593" y="26085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>
            <a:extLst>
              <a:ext uri="{FF2B5EF4-FFF2-40B4-BE49-F238E27FC236}">
                <a16:creationId xmlns:a16="http://schemas.microsoft.com/office/drawing/2014/main" id="{7260B938-FB92-F840-8CC6-12564A3C708F}"/>
              </a:ext>
            </a:extLst>
          </p:cNvPr>
          <p:cNvGrpSpPr/>
          <p:nvPr/>
        </p:nvGrpSpPr>
        <p:grpSpPr>
          <a:xfrm>
            <a:off x="9090659" y="3528059"/>
            <a:ext cx="1938655" cy="1170305"/>
            <a:chOff x="8938259" y="3375659"/>
            <a:chExt cx="1938655" cy="1170305"/>
          </a:xfrm>
        </p:grpSpPr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FDC4ABC5-99CC-E4F7-83E0-B6993DE11DC6}"/>
                </a:ext>
              </a:extLst>
            </p:cNvPr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AC6FF3F-FAC6-6BED-B0FD-C653F29DF589}"/>
                </a:ext>
              </a:extLst>
            </p:cNvPr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632460CF-52B9-DA07-6924-191DEDBCF227}"/>
              </a:ext>
            </a:extLst>
          </p:cNvPr>
          <p:cNvSpPr txBox="1"/>
          <p:nvPr/>
        </p:nvSpPr>
        <p:spPr>
          <a:xfrm>
            <a:off x="9207754" y="38088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E678309-4449-50EF-0831-8A304D1CE901}"/>
              </a:ext>
            </a:extLst>
          </p:cNvPr>
          <p:cNvSpPr txBox="1">
            <a:spLocks/>
          </p:cNvSpPr>
          <p:nvPr/>
        </p:nvSpPr>
        <p:spPr>
          <a:xfrm>
            <a:off x="11100816" y="67209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5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667C63-DED2-BA44-9544-EB7A1B122D6A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75">
                <a:uFill>
                  <a:solidFill>
                    <a:srgbClr val="7D7D7D"/>
                  </a:solidFill>
                </a:uFill>
              </a:rPr>
              <a:t>Results	</a:t>
            </a:r>
            <a:endParaRPr lang="en-US"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D782A68-9030-23D6-F6D4-4981C361EB92}"/>
              </a:ext>
            </a:extLst>
          </p:cNvPr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BB7354B-0DF2-17C9-D575-D6FA61015815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49BFC-06B2-528F-E4F7-A0D80BD83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AA07CD-FB31-3872-437E-D6F9AB768D25}"/>
              </a:ext>
            </a:extLst>
          </p:cNvPr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0C22F22-F347-7E88-4FCB-73BDB7CC082F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16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738EE3E-A2B1-8609-87F8-6B70539892E2}"/>
              </a:ext>
            </a:extLst>
          </p:cNvPr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86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8A0D9A4-A1A3-2852-6901-98997329CF50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E4A060B-9482-7734-3BD1-CF0F53F10F0E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D06BBD5-FBEA-2787-4B3A-344DDA059CE6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44566F26-F558-249C-B909-165548C8213E}"/>
              </a:ext>
            </a:extLst>
          </p:cNvPr>
          <p:cNvSpPr txBox="1">
            <a:spLocks/>
          </p:cNvSpPr>
          <p:nvPr/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204">
                <a:solidFill>
                  <a:srgbClr val="BB562C"/>
                </a:solidFill>
              </a:rPr>
              <a:t>Flight </a:t>
            </a:r>
            <a:r>
              <a:rPr lang="en-GB" sz="3600" spc="-229">
                <a:solidFill>
                  <a:srgbClr val="BB562C"/>
                </a:solidFill>
              </a:rPr>
              <a:t>Number </a:t>
            </a:r>
            <a:r>
              <a:rPr lang="en-GB" sz="3600" spc="-300">
                <a:solidFill>
                  <a:srgbClr val="BB562C"/>
                </a:solidFill>
              </a:rPr>
              <a:t>vs. </a:t>
            </a:r>
            <a:r>
              <a:rPr lang="en-GB" sz="3600" spc="-310">
                <a:solidFill>
                  <a:srgbClr val="BB562C"/>
                </a:solidFill>
              </a:rPr>
              <a:t>Launch</a:t>
            </a:r>
            <a:r>
              <a:rPr lang="en-GB" sz="3600" spc="-765">
                <a:solidFill>
                  <a:srgbClr val="BB562C"/>
                </a:solidFill>
              </a:rPr>
              <a:t> </a:t>
            </a:r>
            <a:r>
              <a:rPr lang="en-GB" sz="3600" spc="-265">
                <a:solidFill>
                  <a:srgbClr val="BB562C"/>
                </a:solidFill>
              </a:rPr>
              <a:t>Site</a:t>
            </a:r>
            <a:endParaRPr lang="en-GB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19DED5-BA47-7D59-58BA-F0963CCCF801}"/>
              </a:ext>
            </a:extLst>
          </p:cNvPr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A9E5EE4-F6A2-B09D-1EB7-589524310862}"/>
              </a:ext>
            </a:extLst>
          </p:cNvPr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30CA284-A497-F72B-D9C5-49B0981F72EA}"/>
              </a:ext>
            </a:extLst>
          </p:cNvPr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D7DBD03-1618-F7C2-9D99-AF73E58145D9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B61C8C3-9CBB-8C78-453F-E29D121347D5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3DD55D6-BC23-0201-5007-F6D6E34D1E09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6BA747-2541-7D8E-8261-0E613DF2D174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C1F7865-AA35-4A04-F1C3-CE00CAA558A6}"/>
              </a:ext>
            </a:extLst>
          </p:cNvPr>
          <p:cNvSpPr txBox="1">
            <a:spLocks/>
          </p:cNvSpPr>
          <p:nvPr/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35">
                <a:solidFill>
                  <a:srgbClr val="BB562C"/>
                </a:solidFill>
              </a:rPr>
              <a:t>Payload </a:t>
            </a:r>
            <a:r>
              <a:rPr lang="en-US" sz="3600" spc="-300">
                <a:solidFill>
                  <a:srgbClr val="BB562C"/>
                </a:solidFill>
              </a:rPr>
              <a:t>vs. </a:t>
            </a:r>
            <a:r>
              <a:rPr lang="en-US" sz="3600" spc="-310">
                <a:solidFill>
                  <a:srgbClr val="BB562C"/>
                </a:solidFill>
              </a:rPr>
              <a:t>Launch</a:t>
            </a:r>
            <a:r>
              <a:rPr lang="en-US" sz="3600" spc="-495">
                <a:solidFill>
                  <a:srgbClr val="BB562C"/>
                </a:solidFill>
              </a:rPr>
              <a:t> </a:t>
            </a:r>
            <a:r>
              <a:rPr lang="en-US" sz="3600" spc="-260">
                <a:solidFill>
                  <a:srgbClr val="BB562C"/>
                </a:solidFill>
              </a:rPr>
              <a:t>Site</a:t>
            </a:r>
            <a:endParaRPr lang="en-US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38FA8B-17A3-8A97-2B84-0174BCB77976}"/>
              </a:ext>
            </a:extLst>
          </p:cNvPr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1BBD1BC-AC45-FA7C-C477-6A0BFE525580}"/>
              </a:ext>
            </a:extLst>
          </p:cNvPr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429400-955E-E73E-801A-C9EE2C6C201F}"/>
              </a:ext>
            </a:extLst>
          </p:cNvPr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B6F7DDF-0FB1-B508-618C-543B355C083B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8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74F6399-FDDA-0D9C-72DC-4A6E0A2E730D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6292162-38A0-F303-C9A1-3A48DFECAC4F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C1B2D0-89FB-F57E-D143-A78CCD0B69FF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34560354-8895-8ED0-626A-AB37A7C02F5E}"/>
              </a:ext>
            </a:extLst>
          </p:cNvPr>
          <p:cNvSpPr txBox="1">
            <a:spLocks/>
          </p:cNvSpPr>
          <p:nvPr/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425">
                <a:solidFill>
                  <a:srgbClr val="BB562C"/>
                </a:solidFill>
              </a:rPr>
              <a:t>Success </a:t>
            </a:r>
            <a:r>
              <a:rPr lang="en-GB" sz="3600" spc="-165">
                <a:solidFill>
                  <a:srgbClr val="BB562C"/>
                </a:solidFill>
              </a:rPr>
              <a:t>rate </a:t>
            </a:r>
            <a:r>
              <a:rPr lang="en-GB" sz="3600" spc="-300">
                <a:solidFill>
                  <a:srgbClr val="BB562C"/>
                </a:solidFill>
              </a:rPr>
              <a:t>vs. </a:t>
            </a:r>
            <a:r>
              <a:rPr lang="en-GB" sz="3600" spc="-135">
                <a:solidFill>
                  <a:srgbClr val="BB562C"/>
                </a:solidFill>
              </a:rPr>
              <a:t>Orbit</a:t>
            </a:r>
            <a:r>
              <a:rPr lang="en-GB" sz="3600" spc="-670">
                <a:solidFill>
                  <a:srgbClr val="BB562C"/>
                </a:solidFill>
              </a:rPr>
              <a:t> </a:t>
            </a:r>
            <a:r>
              <a:rPr lang="en-GB" sz="3600" spc="-145">
                <a:solidFill>
                  <a:srgbClr val="BB562C"/>
                </a:solidFill>
              </a:rPr>
              <a:t>type</a:t>
            </a:r>
            <a:endParaRPr lang="en-GB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E734E9-9CC1-13A1-1E94-DE4A1A9498CE}"/>
              </a:ext>
            </a:extLst>
          </p:cNvPr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4729-E7FF-ED25-2322-E8E2F2A476C4}"/>
              </a:ext>
            </a:extLst>
          </p:cNvPr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F33DFDA-6AC1-FCF9-BABE-786DA976CCF3}"/>
              </a:ext>
            </a:extLst>
          </p:cNvPr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329F267-CE74-5D42-40DB-FA47E4835A57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ACD4-CCE6-1F4D-0357-1C0A702C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07587-0B94-6EDC-9977-70CEB110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lang="en-GB" sz="18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lang="en-GB"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lang="en-GB" sz="18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lang="en-GB"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lang="en-GB" sz="18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lang="en-GB"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lang="en-GB" sz="18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lang="en-GB"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lang="en-GB" sz="18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(45)</a:t>
            </a:r>
            <a:endParaRPr lang="en-GB"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18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lang="en-GB" sz="18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GB" sz="18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lang="en-GB" sz="1800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D11CD1D-95BC-A145-7D83-99689CFE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00971" y="1026522"/>
            <a:ext cx="2790825" cy="38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71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8E8B7AB-13A4-F359-B335-866FFAEF712E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E3341B0-DA39-C974-819E-89F050059A4F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40D97A-CD29-552A-4939-A7D37F807A35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F2DF976B-9669-6AAC-003D-0E574FF2D17C}"/>
              </a:ext>
            </a:extLst>
          </p:cNvPr>
          <p:cNvSpPr txBox="1">
            <a:spLocks/>
          </p:cNvSpPr>
          <p:nvPr/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-204">
                <a:solidFill>
                  <a:srgbClr val="BB562C"/>
                </a:solidFill>
              </a:rPr>
              <a:t>Flight </a:t>
            </a:r>
            <a:r>
              <a:rPr lang="en-GB" sz="3600" spc="-229">
                <a:solidFill>
                  <a:srgbClr val="BB562C"/>
                </a:solidFill>
              </a:rPr>
              <a:t>Number </a:t>
            </a:r>
            <a:r>
              <a:rPr lang="en-GB" sz="3600" spc="-300">
                <a:solidFill>
                  <a:srgbClr val="BB562C"/>
                </a:solidFill>
              </a:rPr>
              <a:t>vs. </a:t>
            </a:r>
            <a:r>
              <a:rPr lang="en-GB" sz="3600" spc="-135">
                <a:solidFill>
                  <a:srgbClr val="BB562C"/>
                </a:solidFill>
              </a:rPr>
              <a:t>Orbit</a:t>
            </a:r>
            <a:r>
              <a:rPr lang="en-GB" sz="3600" spc="-760">
                <a:solidFill>
                  <a:srgbClr val="BB562C"/>
                </a:solidFill>
              </a:rPr>
              <a:t> </a:t>
            </a:r>
            <a:r>
              <a:rPr lang="en-GB" sz="3600" spc="-145">
                <a:solidFill>
                  <a:srgbClr val="BB562C"/>
                </a:solidFill>
              </a:rPr>
              <a:t>type</a:t>
            </a:r>
            <a:endParaRPr lang="en-GB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C11F3D6-E85B-323A-9F3B-0A0ECE75BACD}"/>
              </a:ext>
            </a:extLst>
          </p:cNvPr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B7D6B85-22C8-27A6-4442-76F75CEE154D}"/>
              </a:ext>
            </a:extLst>
          </p:cNvPr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CFE3247-1856-AA6F-DF12-9D50C6DDCEDB}"/>
              </a:ext>
            </a:extLst>
          </p:cNvPr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6D381C0-D9C4-10D4-E7E0-9B5F071C9452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04CD4BF-6E41-0F5A-E504-A6C3509DD1BF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1682864-F8DA-7F75-A0A2-6892DC7DDE19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C0F81B-FF1F-5B57-3017-25111BF20D01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6BD98D4-8F38-8D22-3AB3-AAC7C38C4EF4}"/>
              </a:ext>
            </a:extLst>
          </p:cNvPr>
          <p:cNvSpPr txBox="1">
            <a:spLocks/>
          </p:cNvSpPr>
          <p:nvPr/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35">
                <a:solidFill>
                  <a:srgbClr val="BB562C"/>
                </a:solidFill>
              </a:rPr>
              <a:t>Payload </a:t>
            </a:r>
            <a:r>
              <a:rPr lang="en-US" sz="3600" spc="-300">
                <a:solidFill>
                  <a:srgbClr val="BB562C"/>
                </a:solidFill>
              </a:rPr>
              <a:t>vs. </a:t>
            </a:r>
            <a:r>
              <a:rPr lang="en-US" sz="3600" spc="-135">
                <a:solidFill>
                  <a:srgbClr val="BB562C"/>
                </a:solidFill>
              </a:rPr>
              <a:t>Orbit</a:t>
            </a:r>
            <a:r>
              <a:rPr lang="en-US" sz="3600" spc="-465">
                <a:solidFill>
                  <a:srgbClr val="BB562C"/>
                </a:solidFill>
              </a:rPr>
              <a:t> </a:t>
            </a:r>
            <a:r>
              <a:rPr lang="en-US" sz="3600" spc="-145">
                <a:solidFill>
                  <a:srgbClr val="BB562C"/>
                </a:solidFill>
              </a:rPr>
              <a:t>type</a:t>
            </a:r>
            <a:endParaRPr lang="en-US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9A9E2A9-2312-E19B-9C96-B234BF37FC0C}"/>
              </a:ext>
            </a:extLst>
          </p:cNvPr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F6C0A87-1F9A-2702-A990-3721135FFA51}"/>
              </a:ext>
            </a:extLst>
          </p:cNvPr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5885B2E-FF6A-A61F-60EB-345866D79ACA}"/>
              </a:ext>
            </a:extLst>
          </p:cNvPr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C64F02-D6E9-4679-AEEA-F46B6B3F91E1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8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007477B-96CD-040C-6846-80D6BDC00E20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86D072B-2D72-A722-EB41-57B6A67AF370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9AFF65-89C0-6BB9-42CA-08252AEDED43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9186F4B-DF02-F1D1-9CDA-A54223FF89BE}"/>
              </a:ext>
            </a:extLst>
          </p:cNvPr>
          <p:cNvSpPr txBox="1">
            <a:spLocks/>
          </p:cNvSpPr>
          <p:nvPr/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10">
                <a:solidFill>
                  <a:srgbClr val="BB562C"/>
                </a:solidFill>
              </a:rPr>
              <a:t>Launch </a:t>
            </a:r>
            <a:r>
              <a:rPr lang="en-US" sz="3600" spc="-425">
                <a:solidFill>
                  <a:srgbClr val="BB562C"/>
                </a:solidFill>
              </a:rPr>
              <a:t>Success </a:t>
            </a:r>
            <a:r>
              <a:rPr lang="en-US" sz="3600" spc="-335">
                <a:solidFill>
                  <a:srgbClr val="BB562C"/>
                </a:solidFill>
              </a:rPr>
              <a:t>Yearly</a:t>
            </a:r>
            <a:r>
              <a:rPr lang="en-US" sz="3600" spc="-470">
                <a:solidFill>
                  <a:srgbClr val="BB562C"/>
                </a:solidFill>
              </a:rPr>
              <a:t> </a:t>
            </a:r>
            <a:r>
              <a:rPr lang="en-US" sz="3600" spc="-305">
                <a:solidFill>
                  <a:srgbClr val="BB562C"/>
                </a:solidFill>
              </a:rPr>
              <a:t>Trend</a:t>
            </a:r>
            <a:endParaRPr lang="en-US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F47A120-6314-3C07-4D61-F29923A91BE3}"/>
              </a:ext>
            </a:extLst>
          </p:cNvPr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3F03036-A054-59BC-0DC6-C4E4D8DE8472}"/>
              </a:ext>
            </a:extLst>
          </p:cNvPr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9F66CB-55A4-A0FB-87FC-06F5B01ACAF0}"/>
              </a:ext>
            </a:extLst>
          </p:cNvPr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F3AA90-0134-0B4C-2D6D-72C41620DB9A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3AD278-F8BF-C6BB-F03D-D7D4E779AAEA}"/>
              </a:ext>
            </a:extLst>
          </p:cNvPr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C67E73E-73B4-DB8E-CFB4-55FFCAE9DDB1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23</a:t>
            </a:fld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3916560-522E-2FFE-2AA1-1F1243320717}"/>
              </a:ext>
            </a:extLst>
          </p:cNvPr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00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BE9AF9-BFEE-395F-5BCB-0BB894A4D558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937BF7-2D4B-7964-72D6-FF7074E71234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35"/>
              <a:t>All </a:t>
            </a:r>
            <a:r>
              <a:rPr lang="en-US" spc="-400"/>
              <a:t>Launch </a:t>
            </a:r>
            <a:r>
              <a:rPr lang="en-US" spc="-340"/>
              <a:t>Site</a:t>
            </a:r>
            <a:r>
              <a:rPr lang="en-US" spc="-700"/>
              <a:t> </a:t>
            </a:r>
            <a:r>
              <a:rPr lang="en-US" spc="-459"/>
              <a:t>Names</a:t>
            </a:r>
            <a:endParaRPr lang="en-US" spc="-459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5FFE40-3B92-26DA-54CF-3DF54150E9C6}"/>
              </a:ext>
            </a:extLst>
          </p:cNvPr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8DCB9C5-D24A-2132-BDE8-28033EA3C86E}"/>
              </a:ext>
            </a:extLst>
          </p:cNvPr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5BFF39-4858-3C3B-14BD-3EDE269E27BE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0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0708FE-BBB9-458B-D046-80C708005044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1EB5BF-971B-64CD-C3E5-1BB48DC58FEE}"/>
              </a:ext>
            </a:extLst>
          </p:cNvPr>
          <p:cNvSpPr txBox="1">
            <a:spLocks/>
          </p:cNvSpPr>
          <p:nvPr/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400"/>
              <a:t>Launch </a:t>
            </a:r>
            <a:r>
              <a:rPr lang="en-GB" spc="-345"/>
              <a:t>Site </a:t>
            </a:r>
            <a:r>
              <a:rPr lang="en-GB" spc="-455"/>
              <a:t>Names </a:t>
            </a:r>
            <a:r>
              <a:rPr lang="en-GB" spc="-340"/>
              <a:t>Beginning </a:t>
            </a:r>
            <a:r>
              <a:rPr lang="en-GB" spc="-80"/>
              <a:t>with</a:t>
            </a:r>
            <a:r>
              <a:rPr lang="en-GB" spc="-590"/>
              <a:t> </a:t>
            </a:r>
            <a:r>
              <a:rPr lang="en-GB" spc="-630"/>
              <a:t>`CCA`</a:t>
            </a:r>
            <a:endParaRPr lang="en-GB" spc="-6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9A95EC4-6738-DF32-5496-3F1852756900}"/>
              </a:ext>
            </a:extLst>
          </p:cNvPr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EAEFFB-B86D-06C8-444A-E69C17C91623}"/>
              </a:ext>
            </a:extLst>
          </p:cNvPr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8487F2-FCA0-72FD-3B9D-F55BB3DE9D86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8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F0A792-E835-FF7C-BE5C-83759313981A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2A2C74-EB01-4D48-FFE0-6CC00ADBFFD1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65"/>
              <a:t>Total </a:t>
            </a:r>
            <a:r>
              <a:rPr lang="en-GB" spc="-425"/>
              <a:t>Payload </a:t>
            </a:r>
            <a:r>
              <a:rPr lang="en-GB" spc="-434"/>
              <a:t>Mass </a:t>
            </a:r>
            <a:r>
              <a:rPr lang="en-GB" spc="-135"/>
              <a:t>from</a:t>
            </a:r>
            <a:r>
              <a:rPr lang="en-GB" spc="-580"/>
              <a:t> </a:t>
            </a:r>
            <a:r>
              <a:rPr lang="en-GB" spc="-690"/>
              <a:t>NASA</a:t>
            </a:r>
            <a:endParaRPr lang="en-GB" spc="-69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3C31B83-3EB3-301B-D55E-27AD597B343E}"/>
              </a:ext>
            </a:extLst>
          </p:cNvPr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C25EDC4-F7DB-C118-27ED-25AC266AB22E}"/>
              </a:ext>
            </a:extLst>
          </p:cNvPr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8DE3331-E1DC-895A-D636-7A0468B5B019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6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636007-C1BD-5EE4-C498-64B141E5719D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D22F28-A067-FE35-C651-625A932A2F17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425"/>
              <a:t>Average Payload </a:t>
            </a:r>
            <a:r>
              <a:rPr lang="en-GB" spc="-434"/>
              <a:t>Mass </a:t>
            </a:r>
            <a:r>
              <a:rPr lang="en-GB" spc="-285"/>
              <a:t>by </a:t>
            </a:r>
            <a:r>
              <a:rPr lang="en-GB" spc="-520"/>
              <a:t>F9</a:t>
            </a:r>
            <a:r>
              <a:rPr lang="en-GB" spc="-645"/>
              <a:t> </a:t>
            </a:r>
            <a:r>
              <a:rPr lang="en-GB" spc="-290"/>
              <a:t>v1.1</a:t>
            </a:r>
            <a:endParaRPr lang="en-GB" spc="-29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80782-4F55-3810-490B-B920DF0F3476}"/>
              </a:ext>
            </a:extLst>
          </p:cNvPr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732693-AE35-1E1F-77CA-33B8BDFB2F2B}"/>
              </a:ext>
            </a:extLst>
          </p:cNvPr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6C28DF-1B4C-F4B8-66FC-7FFDA1A3FD14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0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530B1D-967A-7C0E-6017-5D4043E7F184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74A37B-98A8-7257-33BD-EC5C61CD4FD6}"/>
              </a:ext>
            </a:extLst>
          </p:cNvPr>
          <p:cNvSpPr txBox="1">
            <a:spLocks/>
          </p:cNvSpPr>
          <p:nvPr/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90"/>
              <a:t>First </a:t>
            </a:r>
            <a:r>
              <a:rPr lang="en-GB" spc="-425"/>
              <a:t>Successful </a:t>
            </a:r>
            <a:r>
              <a:rPr lang="en-GB" spc="-320"/>
              <a:t>Ground </a:t>
            </a:r>
            <a:r>
              <a:rPr lang="en-GB" spc="-545"/>
              <a:t>Pad </a:t>
            </a:r>
            <a:r>
              <a:rPr lang="en-GB" spc="-370"/>
              <a:t>Landing</a:t>
            </a:r>
            <a:r>
              <a:rPr lang="en-GB" spc="-570"/>
              <a:t> </a:t>
            </a:r>
            <a:r>
              <a:rPr lang="en-GB" spc="-340"/>
              <a:t>Date</a:t>
            </a:r>
            <a:endParaRPr lang="en-GB" spc="-34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8D38F9-7748-2781-9CFD-A60FC7345EF4}"/>
              </a:ext>
            </a:extLst>
          </p:cNvPr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9B745D-39A2-D6D9-57D8-1A43808DD54D}"/>
              </a:ext>
            </a:extLst>
          </p:cNvPr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0D57D48-87FA-49A2-632D-50C81D3D0A74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6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08924B-28D8-B9F8-80AD-02DA7B5485E5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41B553-8213-3737-493E-485DA0AB6D36}"/>
              </a:ext>
            </a:extLst>
          </p:cNvPr>
          <p:cNvSpPr txBox="1">
            <a:spLocks/>
          </p:cNvSpPr>
          <p:nvPr/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GB" sz="4300" spc="-390"/>
              <a:t>Successful </a:t>
            </a:r>
            <a:r>
              <a:rPr lang="en-GB" sz="4300" spc="-300"/>
              <a:t>Drone </a:t>
            </a:r>
            <a:r>
              <a:rPr lang="en-GB" sz="4300" spc="-375"/>
              <a:t>Ship </a:t>
            </a:r>
            <a:r>
              <a:rPr lang="en-GB" sz="4300" spc="-340"/>
              <a:t>Landing </a:t>
            </a:r>
            <a:r>
              <a:rPr lang="en-GB" sz="4300" spc="-75"/>
              <a:t>with</a:t>
            </a:r>
            <a:r>
              <a:rPr lang="en-GB" sz="4300" spc="-600"/>
              <a:t> </a:t>
            </a:r>
            <a:r>
              <a:rPr lang="en-GB" sz="4300" spc="-385"/>
              <a:t>Payload  </a:t>
            </a:r>
            <a:r>
              <a:rPr lang="en-GB" sz="4300" spc="-290"/>
              <a:t>Between </a:t>
            </a:r>
            <a:r>
              <a:rPr lang="en-GB" sz="4300" spc="-285"/>
              <a:t>4000 and</a:t>
            </a:r>
            <a:r>
              <a:rPr lang="en-GB" sz="4300" spc="-705"/>
              <a:t> </a:t>
            </a:r>
            <a:r>
              <a:rPr lang="en-GB" sz="4300" spc="-285"/>
              <a:t>6000</a:t>
            </a:r>
            <a:endParaRPr lang="en-GB" sz="43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DE22D7-7EBE-3947-32D3-B422E0E0066D}"/>
              </a:ext>
            </a:extLst>
          </p:cNvPr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2CF67C-843E-CC54-9E28-B58D2D2F7948}"/>
              </a:ext>
            </a:extLst>
          </p:cNvPr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F6F8F9-85D8-60AA-5B89-8BEB5F18A2F1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94F50D-1C2B-31C8-6E84-30F6FF3C1E64}"/>
              </a:ext>
            </a:extLst>
          </p:cNvPr>
          <p:cNvSpPr txBox="1">
            <a:spLocks/>
          </p:cNvSpPr>
          <p:nvPr/>
        </p:nvSpPr>
        <p:spPr>
          <a:xfrm>
            <a:off x="1019150" y="308357"/>
            <a:ext cx="10153700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30" dirty="0">
                <a:uFill>
                  <a:solidFill>
                    <a:srgbClr val="7D7D7D"/>
                  </a:solidFill>
                </a:uFill>
              </a:rPr>
              <a:t>E x e c u t I v e 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 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S u m </a:t>
            </a:r>
            <a:r>
              <a:rPr lang="en-US" u="heavy" spc="-370" dirty="0" err="1">
                <a:uFill>
                  <a:solidFill>
                    <a:srgbClr val="7D7D7D"/>
                  </a:solidFill>
                </a:uFill>
              </a:rPr>
              <a:t>m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 a r y	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674E4A9-A279-8567-4BE6-E178DEDEECC9}"/>
              </a:ext>
            </a:extLst>
          </p:cNvPr>
          <p:cNvSpPr txBox="1"/>
          <p:nvPr/>
        </p:nvSpPr>
        <p:spPr>
          <a:xfrm>
            <a:off x="1019150" y="1688846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8221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D1E995-D4FB-18AA-2C11-C5B3539D01D0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FD662B-F69A-8DFB-0510-C16813DE84D3}"/>
              </a:ext>
            </a:extLst>
          </p:cNvPr>
          <p:cNvSpPr txBox="1">
            <a:spLocks/>
          </p:cNvSpPr>
          <p:nvPr/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65"/>
              <a:t>Total </a:t>
            </a:r>
            <a:r>
              <a:rPr lang="en-GB" spc="-285"/>
              <a:t>Number </a:t>
            </a:r>
            <a:r>
              <a:rPr lang="en-GB" spc="-75"/>
              <a:t>of </a:t>
            </a:r>
            <a:r>
              <a:rPr lang="en-GB" spc="-540"/>
              <a:t>Each </a:t>
            </a:r>
            <a:r>
              <a:rPr lang="en-GB" spc="-275"/>
              <a:t>Mission</a:t>
            </a:r>
            <a:r>
              <a:rPr lang="en-GB" spc="-894"/>
              <a:t> </a:t>
            </a:r>
            <a:r>
              <a:rPr lang="en-GB" spc="-320"/>
              <a:t>Outcome</a:t>
            </a:r>
            <a:endParaRPr lang="en-GB" spc="-32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ECA5D3-8922-BE70-0EB3-502E159C16D1}"/>
              </a:ext>
            </a:extLst>
          </p:cNvPr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2483C9-E3BA-00C0-0830-299470EA85E7}"/>
              </a:ext>
            </a:extLst>
          </p:cNvPr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AFB209D-7F20-4CF7-41BF-63D5DDE80507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2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2EBD62-47A2-C0CC-9C47-7F1DCBD6E1A2}"/>
              </a:ext>
            </a:extLst>
          </p:cNvPr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869ADC-EB1A-1634-6FC6-5E146CE26B4C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7AD0B6-D034-40B4-C56E-C653B1F1F6BD}"/>
              </a:ext>
            </a:extLst>
          </p:cNvPr>
          <p:cNvSpPr txBox="1">
            <a:spLocks/>
          </p:cNvSpPr>
          <p:nvPr/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60"/>
              <a:t>Boosters </a:t>
            </a:r>
            <a:r>
              <a:rPr lang="en-GB" spc="-105"/>
              <a:t>that </a:t>
            </a:r>
            <a:r>
              <a:rPr lang="en-GB" spc="-315"/>
              <a:t>Carried </a:t>
            </a:r>
            <a:r>
              <a:rPr lang="en-GB" spc="-285"/>
              <a:t>Maximum</a:t>
            </a:r>
            <a:r>
              <a:rPr lang="en-GB" spc="-919"/>
              <a:t> </a:t>
            </a:r>
            <a:r>
              <a:rPr lang="en-GB" spc="-434"/>
              <a:t>Payload</a:t>
            </a:r>
            <a:endParaRPr lang="en-GB" spc="-434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F41F3DD-1501-8F17-4C82-812219CC0153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31</a:t>
            </a:fld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7FEAC41-9097-8701-F96D-146ABF06A4B1}"/>
              </a:ext>
            </a:extLst>
          </p:cNvPr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0993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8F7DC0-358A-4031-2A8C-739FC3B28521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576DF2-46C0-3143-7A9A-639774216861}"/>
              </a:ext>
            </a:extLst>
          </p:cNvPr>
          <p:cNvSpPr txBox="1">
            <a:spLocks/>
          </p:cNvSpPr>
          <p:nvPr/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05"/>
              <a:t>2015 </a:t>
            </a:r>
            <a:r>
              <a:rPr lang="en-GB" spc="-370"/>
              <a:t>Failed </a:t>
            </a:r>
            <a:r>
              <a:rPr lang="en-GB" spc="-320"/>
              <a:t>Drone </a:t>
            </a:r>
            <a:r>
              <a:rPr lang="en-GB" spc="-409"/>
              <a:t>Ship </a:t>
            </a:r>
            <a:r>
              <a:rPr lang="en-GB" spc="-370"/>
              <a:t>Landing</a:t>
            </a:r>
            <a:r>
              <a:rPr lang="en-GB" spc="-695"/>
              <a:t> </a:t>
            </a:r>
            <a:r>
              <a:rPr lang="en-GB" spc="-455"/>
              <a:t>Records</a:t>
            </a:r>
            <a:endParaRPr lang="en-GB" spc="-45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0B711D-0D73-74FD-421B-6B68503FCC6B}"/>
              </a:ext>
            </a:extLst>
          </p:cNvPr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DCADD39-F8CC-C51D-16FE-A118F20363F2}"/>
              </a:ext>
            </a:extLst>
          </p:cNvPr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C05DBE-3BC5-2AD3-A479-E4F0DD5AEF5A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33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51F495-E98F-F11F-ED27-0111315B2155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0A82EB4-CE52-FFFC-16FA-6EF717923D3A}"/>
              </a:ext>
            </a:extLst>
          </p:cNvPr>
          <p:cNvSpPr txBox="1">
            <a:spLocks/>
          </p:cNvSpPr>
          <p:nvPr/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GB" sz="4300" spc="-380"/>
              <a:t>Ranking </a:t>
            </a:r>
            <a:r>
              <a:rPr lang="en-GB" sz="4300" spc="-335"/>
              <a:t>Counts </a:t>
            </a:r>
            <a:r>
              <a:rPr lang="en-GB" sz="4300" spc="-75"/>
              <a:t>of </a:t>
            </a:r>
            <a:r>
              <a:rPr lang="en-GB" sz="4300" spc="-390"/>
              <a:t>Successful</a:t>
            </a:r>
            <a:r>
              <a:rPr lang="en-GB" sz="4300" spc="-844"/>
              <a:t> </a:t>
            </a:r>
            <a:r>
              <a:rPr lang="en-GB" sz="4300" spc="-370"/>
              <a:t>Landings  </a:t>
            </a:r>
            <a:r>
              <a:rPr lang="en-GB" sz="4300" spc="-290"/>
              <a:t>Between </a:t>
            </a:r>
            <a:r>
              <a:rPr lang="en-GB" sz="4300" spc="-280"/>
              <a:t>2010-06-04 </a:t>
            </a:r>
            <a:r>
              <a:rPr lang="en-GB" sz="4300" spc="-285"/>
              <a:t>and</a:t>
            </a:r>
            <a:r>
              <a:rPr lang="en-GB" sz="4300" spc="-745"/>
              <a:t> </a:t>
            </a:r>
            <a:r>
              <a:rPr lang="en-GB" sz="4300" spc="-295"/>
              <a:t>2017-03-20</a:t>
            </a:r>
            <a:endParaRPr lang="en-GB" sz="43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C836B6-A9A3-F223-361F-A31DBB1A2B2B}"/>
              </a:ext>
            </a:extLst>
          </p:cNvPr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35D7B9-4704-2E1E-896F-56ACA27085B7}"/>
              </a:ext>
            </a:extLst>
          </p:cNvPr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2A67129-F9AC-A581-C4B2-2C042C470B8F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0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70C19B-29D4-A82D-1153-AEFDB7138181}"/>
              </a:ext>
            </a:extLst>
          </p:cNvPr>
          <p:cNvSpPr txBox="1">
            <a:spLocks/>
          </p:cNvSpPr>
          <p:nvPr/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lang="en-US" sz="8000" spc="-300">
                <a:solidFill>
                  <a:srgbClr val="242424"/>
                </a:solidFill>
              </a:rPr>
              <a:t>Interactive </a:t>
            </a:r>
            <a:r>
              <a:rPr lang="en-US" sz="8000" spc="-320">
                <a:solidFill>
                  <a:srgbClr val="242424"/>
                </a:solidFill>
              </a:rPr>
              <a:t>Map</a:t>
            </a:r>
            <a:r>
              <a:rPr lang="en-US" sz="8000" spc="-1010">
                <a:solidFill>
                  <a:srgbClr val="242424"/>
                </a:solidFill>
              </a:rPr>
              <a:t> </a:t>
            </a:r>
            <a:r>
              <a:rPr lang="en-US" sz="8000" spc="-50">
                <a:solidFill>
                  <a:srgbClr val="242424"/>
                </a:solidFill>
              </a:rPr>
              <a:t>with  </a:t>
            </a:r>
            <a:r>
              <a:rPr lang="en-US" sz="8000" spc="-405">
                <a:solidFill>
                  <a:srgbClr val="242424"/>
                </a:solidFill>
              </a:rPr>
              <a:t>Folium</a:t>
            </a:r>
            <a:endParaRPr lang="en-US" sz="8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572F5D8-7E20-79C0-90C6-EDBB1D569C64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3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4C860A-5945-907D-0271-041E23C47FE5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7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lang="en-US" u="heavy" spc="-325">
                <a:uFill>
                  <a:solidFill>
                    <a:srgbClr val="7D7D7D"/>
                  </a:solidFill>
                </a:uFill>
              </a:rPr>
              <a:t>Site</a:t>
            </a:r>
            <a:r>
              <a:rPr lang="en-US" u="heavy" spc="-45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305">
                <a:uFill>
                  <a:solidFill>
                    <a:srgbClr val="7D7D7D"/>
                  </a:solidFill>
                </a:uFill>
              </a:rPr>
              <a:t>Locations	</a:t>
            </a:r>
            <a:endParaRPr lang="en-US"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271A105-248E-4788-CDC1-33C52F64191B}"/>
              </a:ext>
            </a:extLst>
          </p:cNvPr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0126DFF-72B3-81A4-468E-C1ECD0BF73F4}"/>
              </a:ext>
            </a:extLst>
          </p:cNvPr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4AF6BF1-3115-E055-F09E-868D69597257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3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942261-A3E3-7DEF-7227-88477C9577C3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2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lang="en-US" u="heavy" spc="-37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US" u="heavy" spc="-53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270">
                <a:uFill>
                  <a:solidFill>
                    <a:srgbClr val="7D7D7D"/>
                  </a:solidFill>
                </a:uFill>
              </a:rPr>
              <a:t>Markers	</a:t>
            </a:r>
            <a:endParaRPr lang="en-US"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ACF0C9-3D9A-4FB7-206E-21221832C0E7}"/>
              </a:ext>
            </a:extLst>
          </p:cNvPr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97CB01-732F-0117-AE97-FCAE9C07289E}"/>
              </a:ext>
            </a:extLst>
          </p:cNvPr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86D894D-CF60-A0DD-0F92-248811D24EDE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0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E270DC-0813-21F2-BD04-5257C50556E5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505">
                <a:uFill>
                  <a:solidFill>
                    <a:srgbClr val="7D7D7D"/>
                  </a:solidFill>
                </a:uFill>
              </a:rPr>
              <a:t>Key </a:t>
            </a:r>
            <a:r>
              <a:rPr lang="en-US" u="heavy" spc="-27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lang="en-US" u="heavy" spc="-445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260">
                <a:uFill>
                  <a:solidFill>
                    <a:srgbClr val="7D7D7D"/>
                  </a:solidFill>
                </a:uFill>
              </a:rPr>
              <a:t>Proximities	</a:t>
            </a:r>
            <a:endParaRPr lang="en-US"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712B7B8-4D10-7EA3-BFEA-02AC10D0802C}"/>
              </a:ext>
            </a:extLst>
          </p:cNvPr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0A6E02-5252-42E1-C99C-891853FB71D7}"/>
              </a:ext>
            </a:extLst>
          </p:cNvPr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74EDCCB-F5FD-6E34-C525-EA9D69804673}"/>
              </a:ext>
            </a:extLst>
          </p:cNvPr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C0CC327-0C1C-5CF9-A6FF-0500A9A3EB68}"/>
                </a:ext>
              </a:extLst>
            </p:cNvPr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9E4B70D-18CA-D14A-D266-DA702D9F2BBC}"/>
                </a:ext>
              </a:extLst>
            </p:cNvPr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90C4BBE-C139-B118-D734-A4ED06DB80BE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9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5F2275-3E23-A6FB-9702-2A66245A9FDA}"/>
              </a:ext>
            </a:extLst>
          </p:cNvPr>
          <p:cNvSpPr txBox="1">
            <a:spLocks/>
          </p:cNvSpPr>
          <p:nvPr/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lang="en-GB" sz="8000" spc="-365">
                <a:solidFill>
                  <a:srgbClr val="242424"/>
                </a:solidFill>
              </a:rPr>
              <a:t>Build </a:t>
            </a:r>
            <a:r>
              <a:rPr lang="en-GB" sz="8000" spc="-685">
                <a:solidFill>
                  <a:srgbClr val="242424"/>
                </a:solidFill>
              </a:rPr>
              <a:t>a </a:t>
            </a:r>
            <a:r>
              <a:rPr lang="en-GB" sz="8000" spc="-530">
                <a:solidFill>
                  <a:srgbClr val="242424"/>
                </a:solidFill>
              </a:rPr>
              <a:t>Dashboard</a:t>
            </a:r>
            <a:r>
              <a:rPr lang="en-GB" sz="8000" spc="-700">
                <a:solidFill>
                  <a:srgbClr val="242424"/>
                </a:solidFill>
              </a:rPr>
              <a:t> </a:t>
            </a:r>
            <a:r>
              <a:rPr lang="en-GB" sz="8000" spc="-50">
                <a:solidFill>
                  <a:srgbClr val="242424"/>
                </a:solidFill>
              </a:rPr>
              <a:t>with  </a:t>
            </a:r>
            <a:r>
              <a:rPr lang="en-GB" sz="8000" spc="-315">
                <a:solidFill>
                  <a:srgbClr val="242424"/>
                </a:solidFill>
              </a:rPr>
              <a:t>Plotly</a:t>
            </a:r>
            <a:r>
              <a:rPr lang="en-GB" sz="8000" spc="-580">
                <a:solidFill>
                  <a:srgbClr val="242424"/>
                </a:solidFill>
              </a:rPr>
              <a:t> </a:t>
            </a:r>
            <a:r>
              <a:rPr lang="en-GB" sz="8000" spc="-730">
                <a:solidFill>
                  <a:srgbClr val="242424"/>
                </a:solidFill>
              </a:rPr>
              <a:t>Dash</a:t>
            </a:r>
            <a:endParaRPr lang="en-GB" sz="8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033733-2B78-A653-70FC-5037635F4A0E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5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CF74CF-C9E0-1981-BB76-AB739D5ED034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GB" u="heavy" spc="-385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lang="en-GB" u="heavy" spc="-395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lang="en-GB" u="heavy" spc="-37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GB" u="heavy" spc="-42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GB" u="heavy" spc="-380">
                <a:uFill>
                  <a:solidFill>
                    <a:srgbClr val="7D7D7D"/>
                  </a:solidFill>
                </a:uFill>
              </a:rPr>
              <a:t>Sites	</a:t>
            </a:r>
            <a:endParaRPr lang="en-GB"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39B40D5-1030-92A1-80EE-04782BE6F54B}"/>
              </a:ext>
            </a:extLst>
          </p:cNvPr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681ACA-42E0-2011-06AE-6DB3EF3030D2}"/>
              </a:ext>
            </a:extLst>
          </p:cNvPr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7BCE00-00FD-B2C1-49B0-31F370F7206F}"/>
              </a:ext>
            </a:extLst>
          </p:cNvPr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73020C-8298-E3EF-04DA-F394D9ECFB03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D80CA654-CD7D-7D6A-54E6-0422442EB217}"/>
              </a:ext>
            </a:extLst>
          </p:cNvPr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F666B44-6114-E96B-901C-5245971717C7}"/>
              </a:ext>
            </a:extLst>
          </p:cNvPr>
          <p:cNvSpPr txBox="1">
            <a:spLocks/>
          </p:cNvSpPr>
          <p:nvPr/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/>
              <a:t>Introduction</a:t>
            </a:r>
            <a:endParaRPr lang="en-US" spc="-145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1C231A2-D509-8149-E9D9-BFAA4CDA5051}"/>
              </a:ext>
            </a:extLst>
          </p:cNvPr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75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511CA3-C309-05A4-D059-205796BA48A4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GB" u="heavy" spc="-285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lang="en-GB" u="heavy" spc="-52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lang="en-GB" u="heavy" spc="-395">
                <a:uFill>
                  <a:solidFill>
                    <a:srgbClr val="7D7D7D"/>
                  </a:solidFill>
                </a:uFill>
              </a:rPr>
              <a:t>Rate </a:t>
            </a:r>
            <a:r>
              <a:rPr lang="en-GB" u="heavy" spc="-37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GB" u="heavy" spc="-40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GB" u="heavy" spc="-325">
                <a:uFill>
                  <a:solidFill>
                    <a:srgbClr val="7D7D7D"/>
                  </a:solidFill>
                </a:uFill>
              </a:rPr>
              <a:t>Site	</a:t>
            </a:r>
            <a:endParaRPr lang="en-GB"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93D04E-0904-272D-C4B7-1BABCCBDBFB0}"/>
              </a:ext>
            </a:extLst>
          </p:cNvPr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601DEC-E6EA-4024-AD73-8027201BA833}"/>
              </a:ext>
            </a:extLst>
          </p:cNvPr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7E037CF-259C-8809-E236-63511D423E51}"/>
              </a:ext>
            </a:extLst>
          </p:cNvPr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20A1141-3A0F-7B17-A19A-B35E88A8C234}"/>
              </a:ext>
            </a:extLst>
          </p:cNvPr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DA33AA6-E77C-6CA2-CD9A-B2D47BD7C528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00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BF1A54-CB99-7501-7414-53D6EA227009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lang="en-GB" spc="-385"/>
              <a:t>Payload </a:t>
            </a:r>
            <a:r>
              <a:rPr lang="en-GB" spc="-390"/>
              <a:t>Mass </a:t>
            </a:r>
            <a:r>
              <a:rPr lang="en-GB" spc="-365"/>
              <a:t>vs. </a:t>
            </a:r>
            <a:r>
              <a:rPr lang="en-GB" spc="-520"/>
              <a:t>Success </a:t>
            </a:r>
            <a:r>
              <a:rPr lang="en-GB" spc="-365"/>
              <a:t>vs. </a:t>
            </a:r>
            <a:r>
              <a:rPr lang="en-GB" spc="-270"/>
              <a:t>Booster  </a:t>
            </a:r>
            <a:r>
              <a:rPr lang="en-GB" u="heavy" spc="-33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lang="en-GB" u="heavy" spc="-409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GB" u="heavy" spc="-330">
                <a:uFill>
                  <a:solidFill>
                    <a:srgbClr val="7D7D7D"/>
                  </a:solidFill>
                </a:uFill>
              </a:rPr>
              <a:t>Category	</a:t>
            </a:r>
            <a:endParaRPr lang="en-GB"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7AA81C-93AF-F651-4D79-FD5531AC2D03}"/>
              </a:ext>
            </a:extLst>
          </p:cNvPr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F97FA98-E5A0-714C-F044-36094F5DCA52}"/>
              </a:ext>
            </a:extLst>
          </p:cNvPr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9E56AA0-5701-0DB9-8984-2CC9F32B9174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36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5C7D6D4-25BF-2AD8-128C-7908A53557A6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CCD3739-801F-616C-7E96-E75BBBA14AF5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19FA1B-CECD-108E-E946-E8761F0B9902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FE7C67C1-C370-65BF-3B5A-B557CD848ED7}"/>
              </a:ext>
            </a:extLst>
          </p:cNvPr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405DEF-6C0B-AA17-52A6-9E584BACCF71}"/>
              </a:ext>
            </a:extLst>
          </p:cNvPr>
          <p:cNvSpPr txBox="1">
            <a:spLocks/>
          </p:cNvSpPr>
          <p:nvPr/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7200" spc="-385" dirty="0"/>
              <a:t>Predictive</a:t>
            </a:r>
            <a:r>
              <a:rPr lang="en-US" sz="7200" spc="-750" dirty="0"/>
              <a:t> </a:t>
            </a:r>
            <a:r>
              <a:rPr lang="en-US" sz="7200" spc="-570" dirty="0"/>
              <a:t>Analysis  </a:t>
            </a:r>
            <a:r>
              <a:rPr lang="en-US" sz="7200" spc="-425" dirty="0"/>
              <a:t>(Classification)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ED4EB90-0C45-F784-0CA7-5DAB48BE9746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42</a:t>
            </a:fld>
            <a:endParaRPr 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E63DA99-0417-9B5D-AD3A-C318ECD6E4EB}"/>
              </a:ext>
            </a:extLst>
          </p:cNvPr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628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C0BBC85-7514-A0F8-8E25-C445B3F7DFFD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01DEAD-A901-25E8-BA76-1A9340A96E42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BFAC55-A527-B46E-3214-AA6D364F64A3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388745B-E5E1-A248-E1A8-0C38541CA1BA}"/>
              </a:ext>
            </a:extLst>
          </p:cNvPr>
          <p:cNvSpPr txBox="1">
            <a:spLocks/>
          </p:cNvSpPr>
          <p:nvPr/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29">
                <a:solidFill>
                  <a:srgbClr val="BB562C"/>
                </a:solidFill>
              </a:rPr>
              <a:t>Classification</a:t>
            </a:r>
            <a:r>
              <a:rPr lang="en-US" sz="3600" spc="-340">
                <a:solidFill>
                  <a:srgbClr val="BB562C"/>
                </a:solidFill>
              </a:rPr>
              <a:t> </a:t>
            </a:r>
            <a:r>
              <a:rPr lang="en-US" sz="3600" spc="-280">
                <a:solidFill>
                  <a:srgbClr val="BB562C"/>
                </a:solidFill>
              </a:rPr>
              <a:t>Accuracy</a:t>
            </a:r>
            <a:endParaRPr lang="en-US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46B8A1-9E8E-341F-4C8F-871A9D274C10}"/>
              </a:ext>
            </a:extLst>
          </p:cNvPr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39A3EDD-AEC7-F5DD-1A9C-572FF6BBEE3A}"/>
              </a:ext>
            </a:extLst>
          </p:cNvPr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CC8B7D8-F998-3613-76A2-954F5F7BC9BC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4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FFB4F5A-93F1-200F-88B1-D01541297AEE}"/>
              </a:ext>
            </a:extLst>
          </p:cNvPr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1F2213C-9C84-A2FC-FE88-C5C3279AD337}"/>
                </a:ext>
              </a:extLst>
            </p:cNvPr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5CA885-C9CF-E61F-C67A-FEA239FE6C83}"/>
                </a:ext>
              </a:extLst>
            </p:cNvPr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9FB046C-9343-B57E-C116-9AE019266AC0}"/>
              </a:ext>
            </a:extLst>
          </p:cNvPr>
          <p:cNvSpPr txBox="1">
            <a:spLocks/>
          </p:cNvSpPr>
          <p:nvPr/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35">
                <a:solidFill>
                  <a:srgbClr val="BB562C"/>
                </a:solidFill>
              </a:rPr>
              <a:t>Confusion</a:t>
            </a:r>
            <a:r>
              <a:rPr lang="en-US" sz="3600" spc="-330">
                <a:solidFill>
                  <a:srgbClr val="BB562C"/>
                </a:solidFill>
              </a:rPr>
              <a:t> </a:t>
            </a:r>
            <a:r>
              <a:rPr lang="en-US" sz="3600" spc="-114">
                <a:solidFill>
                  <a:srgbClr val="BB562C"/>
                </a:solidFill>
              </a:rPr>
              <a:t>Matrix</a:t>
            </a:r>
            <a:endParaRPr lang="en-US" sz="36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CCB5B0-11B5-56EB-BD74-907FC6ED6038}"/>
              </a:ext>
            </a:extLst>
          </p:cNvPr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C09DEB-F461-27BE-8361-8A4DC28D416B}"/>
              </a:ext>
            </a:extLst>
          </p:cNvPr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C3AE837-9322-8198-377E-91C232432BC8}"/>
              </a:ext>
            </a:extLst>
          </p:cNvPr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5F6FF05-74FA-BEE5-CFF1-CB27183864EF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7F36AE-374A-C706-61CB-E9E94BBD9028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0F8444-EF9B-9CA3-F41F-5A82231747C2}"/>
              </a:ext>
            </a:extLst>
          </p:cNvPr>
          <p:cNvSpPr txBox="1">
            <a:spLocks/>
          </p:cNvSpPr>
          <p:nvPr/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70"/>
              <a:t>CONCLUSION</a:t>
            </a:r>
            <a:endParaRPr lang="en-US" spc="-67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08E9B32-6140-F093-C2D3-2A5F425A28CF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45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2A7FA9-2105-3E2C-09AF-CEAF82A62CC2}"/>
              </a:ext>
            </a:extLst>
          </p:cNvPr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01028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DC795C-A75E-4996-A6B9-54BD6C8B2F97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4720A4-0C58-A02B-8A78-2B9EF1CEF437}"/>
              </a:ext>
            </a:extLst>
          </p:cNvPr>
          <p:cNvSpPr txBox="1">
            <a:spLocks/>
          </p:cNvSpPr>
          <p:nvPr/>
        </p:nvSpPr>
        <p:spPr>
          <a:xfrm>
            <a:off x="1176019" y="506095"/>
            <a:ext cx="395257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650" dirty="0"/>
              <a:t>APPENDIX</a:t>
            </a:r>
            <a:endParaRPr lang="en-US" spc="-65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AC518BD-49EC-3891-F633-3087790362E8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46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3EFDC94-C7DA-82B7-1BC8-5046C0AAE0B3}"/>
              </a:ext>
            </a:extLst>
          </p:cNvPr>
          <p:cNvSpPr txBox="1"/>
          <p:nvPr/>
        </p:nvSpPr>
        <p:spPr>
          <a:xfrm>
            <a:off x="1176019" y="1496901"/>
            <a:ext cx="8401050" cy="212814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en-US" sz="2000" cap="none" dirty="0"/>
              <a:t>https://github.com/jaidkhan123/data_science_course_files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49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B669A5-EFE5-ED80-FF18-101BF68B2E7A}"/>
              </a:ext>
            </a:extLst>
          </p:cNvPr>
          <p:cNvSpPr txBox="1">
            <a:spLocks/>
          </p:cNvSpPr>
          <p:nvPr/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190">
                <a:uFill>
                  <a:solidFill>
                    <a:srgbClr val="7D7D7D"/>
                  </a:solidFill>
                </a:uFill>
              </a:rPr>
              <a:t>Methodology	</a:t>
            </a:r>
            <a:endParaRPr lang="en-US"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CF7E40-CB8A-9D08-462E-5ADAEB187914}"/>
              </a:ext>
            </a:extLst>
          </p:cNvPr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8208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F8BE17-DA73-547A-7460-7E48A7A22632}"/>
              </a:ext>
            </a:extLst>
          </p:cNvPr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B0A799-9411-40E8-3272-5D24911EBE58}"/>
              </a:ext>
            </a:extLst>
          </p:cNvPr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63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64A3288-6DAA-2087-BECD-0FB722943351}"/>
              </a:ext>
            </a:extLst>
          </p:cNvPr>
          <p:cNvSpPr txBox="1">
            <a:spLocks/>
          </p:cNvSpPr>
          <p:nvPr/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40"/>
              <a:t>Data </a:t>
            </a:r>
            <a:r>
              <a:rPr lang="en-US" spc="-235"/>
              <a:t>Collection</a:t>
            </a:r>
            <a:r>
              <a:rPr lang="en-US" spc="-505"/>
              <a:t> </a:t>
            </a:r>
            <a:r>
              <a:rPr lang="en-US" spc="-275"/>
              <a:t>Overview</a:t>
            </a:r>
            <a:endParaRPr lang="en-US" spc="-275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2766048-E863-860B-F2F3-C4A120D60683}"/>
              </a:ext>
            </a:extLst>
          </p:cNvPr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9815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7E7A99A-10DF-C692-3D2C-C6DAECF094AB}"/>
              </a:ext>
            </a:extLst>
          </p:cNvPr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98C805-5768-AAFF-66C1-AF744BC48D6E}"/>
              </a:ext>
            </a:extLst>
          </p:cNvPr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08F62FB2-C129-FF13-00D1-B78FD5A27A92}"/>
              </a:ext>
            </a:extLst>
          </p:cNvPr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4D384A51-7FA6-0314-926C-3DDE2400AFB9}"/>
                </a:ext>
              </a:extLst>
            </p:cNvPr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C3C8D420-54C1-AF1A-3BDE-20BE9B130B20}"/>
                </a:ext>
              </a:extLst>
            </p:cNvPr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1286A000-B12F-9D3E-B560-4FC9986C5BD5}"/>
                </a:ext>
              </a:extLst>
            </p:cNvPr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9CEFEB2B-C68B-744E-E386-F6F6D97B0345}"/>
                </a:ext>
              </a:extLst>
            </p:cNvPr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2">
            <a:extLst>
              <a:ext uri="{FF2B5EF4-FFF2-40B4-BE49-F238E27FC236}">
                <a16:creationId xmlns:a16="http://schemas.microsoft.com/office/drawing/2014/main" id="{F5CDD70D-85D3-0D51-F6A4-D1565DC521FE}"/>
              </a:ext>
            </a:extLst>
          </p:cNvPr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B12A369E-6041-6459-472A-92ACEF26BAAE}"/>
              </a:ext>
            </a:extLst>
          </p:cNvPr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3DC271ED-07D0-CB01-2FFB-169566BD15D2}"/>
                </a:ext>
              </a:extLst>
            </p:cNvPr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DD4DD5E2-4521-70C6-A0A9-2787C66D54B4}"/>
                </a:ext>
              </a:extLst>
            </p:cNvPr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9EE0F890-BA22-7A9D-EB7F-9DD366849C0F}"/>
                </a:ext>
              </a:extLst>
            </p:cNvPr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FF6B1DBB-F0D0-16AF-3D7D-F1CC13D20946}"/>
                </a:ext>
              </a:extLst>
            </p:cNvPr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C88903BA-2634-C021-C691-0DCA27CE79F5}"/>
                </a:ext>
              </a:extLst>
            </p:cNvPr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9">
            <a:extLst>
              <a:ext uri="{FF2B5EF4-FFF2-40B4-BE49-F238E27FC236}">
                <a16:creationId xmlns:a16="http://schemas.microsoft.com/office/drawing/2014/main" id="{A11B4E61-C89D-B1C3-48BB-D369AB4267A9}"/>
              </a:ext>
            </a:extLst>
          </p:cNvPr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7" name="object 20">
            <a:extLst>
              <a:ext uri="{FF2B5EF4-FFF2-40B4-BE49-F238E27FC236}">
                <a16:creationId xmlns:a16="http://schemas.microsoft.com/office/drawing/2014/main" id="{7FCC4C2E-FB29-9CDC-9575-7239FE154558}"/>
              </a:ext>
            </a:extLst>
          </p:cNvPr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45C5F134-015C-D73B-24B0-66828E0F3937}"/>
                </a:ext>
              </a:extLst>
            </p:cNvPr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EDD470F2-FC27-1F72-50E0-A3D4C1C229DD}"/>
                </a:ext>
              </a:extLst>
            </p:cNvPr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59C186AA-A5C3-928C-507A-1E513D19D4BD}"/>
                </a:ext>
              </a:extLst>
            </p:cNvPr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9DCA772E-E140-C293-426D-D391280E1261}"/>
                </a:ext>
              </a:extLst>
            </p:cNvPr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09BEA301-21DD-72C8-50F9-7A5B69FDA092}"/>
                </a:ext>
              </a:extLst>
            </p:cNvPr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6">
            <a:extLst>
              <a:ext uri="{FF2B5EF4-FFF2-40B4-BE49-F238E27FC236}">
                <a16:creationId xmlns:a16="http://schemas.microsoft.com/office/drawing/2014/main" id="{F3E7945E-37E1-A119-5211-1BB121821414}"/>
              </a:ext>
            </a:extLst>
          </p:cNvPr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4" name="object 27">
            <a:extLst>
              <a:ext uri="{FF2B5EF4-FFF2-40B4-BE49-F238E27FC236}">
                <a16:creationId xmlns:a16="http://schemas.microsoft.com/office/drawing/2014/main" id="{C69CA168-FC91-3779-AB40-62D314196562}"/>
              </a:ext>
            </a:extLst>
          </p:cNvPr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53E736BA-5BE1-580E-1A8E-367A6F81BED3}"/>
                </a:ext>
              </a:extLst>
            </p:cNvPr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30F322C9-365D-9849-46B8-6B46D4F4EFDF}"/>
                </a:ext>
              </a:extLst>
            </p:cNvPr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3F927CA1-5924-2327-ED7F-AEEE636B2DEE}"/>
                </a:ext>
              </a:extLst>
            </p:cNvPr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1CC1E293-A7DF-A92E-232D-CB64B4F67DB1}"/>
                </a:ext>
              </a:extLst>
            </p:cNvPr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5E1DB359-D650-411C-9600-CD75E7C708B0}"/>
                </a:ext>
              </a:extLst>
            </p:cNvPr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3">
            <a:extLst>
              <a:ext uri="{FF2B5EF4-FFF2-40B4-BE49-F238E27FC236}">
                <a16:creationId xmlns:a16="http://schemas.microsoft.com/office/drawing/2014/main" id="{BF4BDA79-0BA6-DD88-6DDD-1239B94A2A80}"/>
              </a:ext>
            </a:extLst>
          </p:cNvPr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1" name="object 34">
            <a:extLst>
              <a:ext uri="{FF2B5EF4-FFF2-40B4-BE49-F238E27FC236}">
                <a16:creationId xmlns:a16="http://schemas.microsoft.com/office/drawing/2014/main" id="{5CF07837-00DE-81B8-18E0-CF3B0F06480A}"/>
              </a:ext>
            </a:extLst>
          </p:cNvPr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2" name="object 35">
              <a:extLst>
                <a:ext uri="{FF2B5EF4-FFF2-40B4-BE49-F238E27FC236}">
                  <a16:creationId xmlns:a16="http://schemas.microsoft.com/office/drawing/2014/main" id="{EB04C06D-5463-9678-7BB7-B34707DE0497}"/>
                </a:ext>
              </a:extLst>
            </p:cNvPr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6">
              <a:extLst>
                <a:ext uri="{FF2B5EF4-FFF2-40B4-BE49-F238E27FC236}">
                  <a16:creationId xmlns:a16="http://schemas.microsoft.com/office/drawing/2014/main" id="{12409926-89E4-5231-E27E-2F4E85D53F6E}"/>
                </a:ext>
              </a:extLst>
            </p:cNvPr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35E1EE7A-9CCC-8791-8E3F-6E5C98E3F2C3}"/>
                </a:ext>
              </a:extLst>
            </p:cNvPr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>
              <a:extLst>
                <a:ext uri="{FF2B5EF4-FFF2-40B4-BE49-F238E27FC236}">
                  <a16:creationId xmlns:a16="http://schemas.microsoft.com/office/drawing/2014/main" id="{33B92CB9-B9C8-1C7A-E36F-8A008CBAA658}"/>
                </a:ext>
              </a:extLst>
            </p:cNvPr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>
              <a:extLst>
                <a:ext uri="{FF2B5EF4-FFF2-40B4-BE49-F238E27FC236}">
                  <a16:creationId xmlns:a16="http://schemas.microsoft.com/office/drawing/2014/main" id="{CB154446-835B-ACC9-BE0C-56E545719247}"/>
                </a:ext>
              </a:extLst>
            </p:cNvPr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40">
            <a:extLst>
              <a:ext uri="{FF2B5EF4-FFF2-40B4-BE49-F238E27FC236}">
                <a16:creationId xmlns:a16="http://schemas.microsoft.com/office/drawing/2014/main" id="{3D5D77D7-682A-E245-4750-9392B4667E84}"/>
              </a:ext>
            </a:extLst>
          </p:cNvPr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8" name="object 41">
            <a:extLst>
              <a:ext uri="{FF2B5EF4-FFF2-40B4-BE49-F238E27FC236}">
                <a16:creationId xmlns:a16="http://schemas.microsoft.com/office/drawing/2014/main" id="{B62698F8-44A2-92B2-7E9E-CCF02DD98CB9}"/>
              </a:ext>
            </a:extLst>
          </p:cNvPr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39" name="object 42">
              <a:extLst>
                <a:ext uri="{FF2B5EF4-FFF2-40B4-BE49-F238E27FC236}">
                  <a16:creationId xmlns:a16="http://schemas.microsoft.com/office/drawing/2014/main" id="{1400C700-6BF8-84D6-0FD8-F1143829E74C}"/>
                </a:ext>
              </a:extLst>
            </p:cNvPr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3">
              <a:extLst>
                <a:ext uri="{FF2B5EF4-FFF2-40B4-BE49-F238E27FC236}">
                  <a16:creationId xmlns:a16="http://schemas.microsoft.com/office/drawing/2014/main" id="{5227F3B2-2D63-D6E3-CFC5-C81FCF9AF258}"/>
                </a:ext>
              </a:extLst>
            </p:cNvPr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4">
              <a:extLst>
                <a:ext uri="{FF2B5EF4-FFF2-40B4-BE49-F238E27FC236}">
                  <a16:creationId xmlns:a16="http://schemas.microsoft.com/office/drawing/2014/main" id="{01770CC8-5E58-0F97-DE8B-C722354F282B}"/>
                </a:ext>
              </a:extLst>
            </p:cNvPr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5">
              <a:extLst>
                <a:ext uri="{FF2B5EF4-FFF2-40B4-BE49-F238E27FC236}">
                  <a16:creationId xmlns:a16="http://schemas.microsoft.com/office/drawing/2014/main" id="{7949C9EA-1BC5-F3D7-3118-11AF3395D725}"/>
                </a:ext>
              </a:extLst>
            </p:cNvPr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6">
              <a:extLst>
                <a:ext uri="{FF2B5EF4-FFF2-40B4-BE49-F238E27FC236}">
                  <a16:creationId xmlns:a16="http://schemas.microsoft.com/office/drawing/2014/main" id="{60553BF0-14A1-D043-0487-6737538E7B4B}"/>
                </a:ext>
              </a:extLst>
            </p:cNvPr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7">
            <a:extLst>
              <a:ext uri="{FF2B5EF4-FFF2-40B4-BE49-F238E27FC236}">
                <a16:creationId xmlns:a16="http://schemas.microsoft.com/office/drawing/2014/main" id="{DD63509F-5245-67A0-C316-FE884343BBCF}"/>
              </a:ext>
            </a:extLst>
          </p:cNvPr>
          <p:cNvSpPr txBox="1">
            <a:spLocks/>
          </p:cNvSpPr>
          <p:nvPr/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lang="en-GB" sz="1500" spc="-5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lang="en-GB" sz="1500" spc="-1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lang="en-GB" sz="1500" spc="-20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GB" sz="1500" spc="-5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lang="en-GB" sz="150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lang="en-GB" sz="1500" spc="-2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lang="en-GB" sz="150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lang="en-GB" sz="1500">
              <a:latin typeface="Carlito"/>
              <a:cs typeface="Carlito"/>
            </a:endParaRPr>
          </a:p>
        </p:txBody>
      </p:sp>
      <p:grpSp>
        <p:nvGrpSpPr>
          <p:cNvPr id="45" name="object 48">
            <a:extLst>
              <a:ext uri="{FF2B5EF4-FFF2-40B4-BE49-F238E27FC236}">
                <a16:creationId xmlns:a16="http://schemas.microsoft.com/office/drawing/2014/main" id="{11D2B6CE-1755-5DA8-86AF-6B9204892190}"/>
              </a:ext>
            </a:extLst>
          </p:cNvPr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6" name="object 49">
              <a:extLst>
                <a:ext uri="{FF2B5EF4-FFF2-40B4-BE49-F238E27FC236}">
                  <a16:creationId xmlns:a16="http://schemas.microsoft.com/office/drawing/2014/main" id="{8676857E-3230-F9A5-A9F9-DBDB02979929}"/>
                </a:ext>
              </a:extLst>
            </p:cNvPr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0">
              <a:extLst>
                <a:ext uri="{FF2B5EF4-FFF2-40B4-BE49-F238E27FC236}">
                  <a16:creationId xmlns:a16="http://schemas.microsoft.com/office/drawing/2014/main" id="{681452B5-4718-5B11-467B-8E5C16D93932}"/>
                </a:ext>
              </a:extLst>
            </p:cNvPr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1">
              <a:extLst>
                <a:ext uri="{FF2B5EF4-FFF2-40B4-BE49-F238E27FC236}">
                  <a16:creationId xmlns:a16="http://schemas.microsoft.com/office/drawing/2014/main" id="{2597BF29-F948-94BC-BF73-6DE61A3DEFEE}"/>
                </a:ext>
              </a:extLst>
            </p:cNvPr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2">
            <a:extLst>
              <a:ext uri="{FF2B5EF4-FFF2-40B4-BE49-F238E27FC236}">
                <a16:creationId xmlns:a16="http://schemas.microsoft.com/office/drawing/2014/main" id="{B30984BE-5FAB-8142-F608-1A0C3CA8FB70}"/>
              </a:ext>
            </a:extLst>
          </p:cNvPr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0" name="object 53">
            <a:extLst>
              <a:ext uri="{FF2B5EF4-FFF2-40B4-BE49-F238E27FC236}">
                <a16:creationId xmlns:a16="http://schemas.microsoft.com/office/drawing/2014/main" id="{CCC8A6D9-42B3-6CB7-1A55-6D002D6E250F}"/>
              </a:ext>
            </a:extLst>
          </p:cNvPr>
          <p:cNvSpPr txBox="1"/>
          <p:nvPr/>
        </p:nvSpPr>
        <p:spPr>
          <a:xfrm>
            <a:off x="535635" y="4830826"/>
            <a:ext cx="3740707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US" sz="1600" cap="none" dirty="0"/>
              <a:t>https://github.com/jaidkhan123/data_science_course_files/blob/main/data%20science%20capstone%20%20project.pptx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1732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595454-6FEA-8C0D-60FF-A5D80F10354E}"/>
              </a:ext>
            </a:extLst>
          </p:cNvPr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3ECAF9-FCA7-0742-E38C-FFF37E39113C}"/>
              </a:ext>
            </a:extLst>
          </p:cNvPr>
          <p:cNvSpPr txBox="1">
            <a:spLocks/>
          </p:cNvSpPr>
          <p:nvPr/>
        </p:nvSpPr>
        <p:spPr>
          <a:xfrm>
            <a:off x="916635" y="615822"/>
            <a:ext cx="41881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40" dirty="0"/>
              <a:t>D a t a </a:t>
            </a:r>
            <a:r>
              <a:rPr lang="en-US" spc="-530" dirty="0"/>
              <a:t>       </a:t>
            </a:r>
            <a:r>
              <a:rPr lang="en-US" spc="-275" dirty="0"/>
              <a:t>W r a n g l I n 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501C297-194E-9352-03B3-A215E73D7E1C}"/>
              </a:ext>
            </a:extLst>
          </p:cNvPr>
          <p:cNvSpPr txBox="1">
            <a:spLocks/>
          </p:cNvSpPr>
          <p:nvPr/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9</a:t>
            </a:fld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C977B9D-4460-CC21-B964-0EEE06852FBF}"/>
              </a:ext>
            </a:extLst>
          </p:cNvPr>
          <p:cNvSpPr txBox="1">
            <a:spLocks/>
          </p:cNvSpPr>
          <p:nvPr/>
        </p:nvSpPr>
        <p:spPr>
          <a:xfrm>
            <a:off x="467361" y="2091819"/>
            <a:ext cx="11734799" cy="44022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lang="en-GB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lang="en-GB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lang="en-GB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lang="en-GB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lang="en-GB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lang="en-GB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lang="en-GB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lang="en-GB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lang="en-GB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lang="en-GB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lang="en-GB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lang="en-GB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lang="en-GB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lang="en-GB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lang="en-GB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lang="en-GB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lang="en-GB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GB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lang="en-GB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lang="en-GB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GB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lang="en-GB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None </a:t>
            </a:r>
            <a:r>
              <a:rPr lang="en-GB" dirty="0" err="1">
                <a:solidFill>
                  <a:srgbClr val="404040"/>
                </a:solidFill>
                <a:latin typeface="Carlito"/>
                <a:cs typeface="Carlito"/>
              </a:rPr>
              <a:t>None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lang="en-GB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GB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lang="en-GB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GB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GB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GB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GB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GitHuburl</a:t>
            </a:r>
            <a:r>
              <a:rPr lang="en-GB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    </a:t>
            </a:r>
            <a:r>
              <a:rPr lang="en-US" sz="2000" cap="none" dirty="0"/>
              <a:t>https://github.com/jaidkhan123/data_science_course_files/blob/main/data%20science%20capstone%20%20project.pptx</a:t>
            </a:r>
          </a:p>
          <a:p>
            <a:pPr marL="16510" marR="1900555">
              <a:lnSpc>
                <a:spcPct val="148000"/>
              </a:lnSpc>
            </a:pPr>
            <a:endParaRPr lang="en-GB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21232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2825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Carlito</vt:lpstr>
      <vt:lpstr>Gill Sans MT</vt:lpstr>
      <vt:lpstr>Gallery</vt:lpstr>
      <vt:lpstr>Data Science Capstone  Project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 Project </dc:title>
  <dc:creator>Jaid Khan</dc:creator>
  <cp:lastModifiedBy>Jaid Khan</cp:lastModifiedBy>
  <cp:revision>2</cp:revision>
  <dcterms:created xsi:type="dcterms:W3CDTF">2023-11-06T08:52:03Z</dcterms:created>
  <dcterms:modified xsi:type="dcterms:W3CDTF">2023-11-06T09:13:36Z</dcterms:modified>
</cp:coreProperties>
</file>