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72" r:id="rId4"/>
    <p:sldId id="276" r:id="rId5"/>
    <p:sldId id="280" r:id="rId6"/>
    <p:sldId id="303" r:id="rId7"/>
    <p:sldId id="285" r:id="rId8"/>
    <p:sldId id="287" r:id="rId9"/>
    <p:sldId id="288" r:id="rId10"/>
    <p:sldId id="302" r:id="rId11"/>
    <p:sldId id="271" r:id="rId12"/>
    <p:sldId id="278" r:id="rId13"/>
    <p:sldId id="294" r:id="rId14"/>
    <p:sldId id="290" r:id="rId15"/>
    <p:sldId id="295" r:id="rId16"/>
    <p:sldId id="297" r:id="rId17"/>
    <p:sldId id="279" r:id="rId18"/>
    <p:sldId id="282" r:id="rId19"/>
    <p:sldId id="283" r:id="rId20"/>
    <p:sldId id="300" r:id="rId21"/>
    <p:sldId id="299" r:id="rId22"/>
    <p:sldId id="275" r:id="rId23"/>
    <p:sldId id="296" r:id="rId24"/>
    <p:sldId id="298" r:id="rId25"/>
    <p:sldId id="289" r:id="rId26"/>
    <p:sldId id="281" r:id="rId27"/>
    <p:sldId id="301" r:id="rId28"/>
    <p:sldId id="304"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hHoDAQy9YtWKHzkFkWx9v8c8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00CB9-3C61-420C-8969-52292B9D77E7}">
  <a:tblStyle styleId="{AA100CB9-3C61-420C-8969-52292B9D77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25"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264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8005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4605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397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669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119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0428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08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313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9938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6188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7044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3998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5903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14925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9153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5977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701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886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483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942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426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7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190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60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4"/>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5"/>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7"/>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1"/>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3"/>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3"/>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crypto.stackexchange.com/questions/8043/aes-addroundkey" TargetMode="External"/><Relationship Id="rId5" Type="http://schemas.openxmlformats.org/officeDocument/2006/relationships/image" Target="../media/image20.pn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55" name="Google Shape;55;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56" name="Google Shape;56;p1"/>
          <p:cNvPicPr preferRelativeResize="0"/>
          <p:nvPr/>
        </p:nvPicPr>
        <p:blipFill rotWithShape="1">
          <a:blip r:embed="rId4">
            <a:alphaModFix/>
          </a:blip>
          <a:srcRect/>
          <a:stretch/>
        </p:blipFill>
        <p:spPr>
          <a:xfrm>
            <a:off x="0" y="-282311"/>
            <a:ext cx="9144000" cy="7645941"/>
          </a:xfrm>
          <a:prstGeom prst="rect">
            <a:avLst/>
          </a:prstGeom>
          <a:noFill/>
          <a:ln>
            <a:noFill/>
          </a:ln>
        </p:spPr>
      </p:pic>
      <p:sp>
        <p:nvSpPr>
          <p:cNvPr id="57" name="Google Shape;57;p1"/>
          <p:cNvSpPr txBox="1"/>
          <p:nvPr/>
        </p:nvSpPr>
        <p:spPr>
          <a:xfrm>
            <a:off x="694900" y="423382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III</a:t>
            </a:r>
            <a:endParaRPr sz="2400" b="1" i="0" u="none" strike="noStrike" cap="none" dirty="0">
              <a:solidFill>
                <a:srgbClr val="FF0000"/>
              </a:solidFill>
              <a:latin typeface="Roboto"/>
              <a:ea typeface="Roboto"/>
              <a:cs typeface="Roboto"/>
              <a:sym typeface="Roboto"/>
            </a:endParaRPr>
          </a:p>
        </p:txBody>
      </p:sp>
      <p:sp>
        <p:nvSpPr>
          <p:cNvPr id="58" name="Google Shape;58;p1"/>
          <p:cNvSpPr txBox="1"/>
          <p:nvPr/>
        </p:nvSpPr>
        <p:spPr>
          <a:xfrm>
            <a:off x="1352125" y="4233825"/>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V</a:t>
            </a:r>
            <a:endParaRPr sz="2400" b="1" i="0" u="none" strike="noStrike" cap="none" dirty="0">
              <a:solidFill>
                <a:srgbClr val="FF0000"/>
              </a:solidFill>
              <a:latin typeface="Roboto"/>
              <a:ea typeface="Roboto"/>
              <a:cs typeface="Roboto"/>
              <a:sym typeface="Roboto"/>
            </a:endParaRPr>
          </a:p>
        </p:txBody>
      </p:sp>
      <p:sp>
        <p:nvSpPr>
          <p:cNvPr id="59" name="Google Shape;59;p1"/>
          <p:cNvSpPr txBox="1"/>
          <p:nvPr/>
        </p:nvSpPr>
        <p:spPr>
          <a:xfrm>
            <a:off x="599650" y="4958594"/>
            <a:ext cx="17721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FFFFFF"/>
                </a:solidFill>
                <a:latin typeface="Roboto"/>
                <a:ea typeface="Roboto"/>
                <a:cs typeface="Roboto"/>
                <a:sym typeface="Roboto"/>
              </a:rPr>
              <a:t>20ECPJ701 </a:t>
            </a:r>
            <a:endParaRPr sz="2000" b="1" i="0" u="none" strike="noStrike" cap="none" dirty="0">
              <a:solidFill>
                <a:srgbClr val="FFFFFF"/>
              </a:solidFill>
              <a:latin typeface="Roboto"/>
              <a:ea typeface="Roboto"/>
              <a:cs typeface="Roboto"/>
              <a:sym typeface="Roboto"/>
            </a:endParaRPr>
          </a:p>
        </p:txBody>
      </p:sp>
      <p:sp>
        <p:nvSpPr>
          <p:cNvPr id="60" name="Google Shape;60;p1"/>
          <p:cNvSpPr txBox="1"/>
          <p:nvPr/>
        </p:nvSpPr>
        <p:spPr>
          <a:xfrm>
            <a:off x="694900" y="5320694"/>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400" b="1" i="0" u="none" strike="noStrike" cap="none" dirty="0">
                <a:solidFill>
                  <a:srgbClr val="FFFFFF"/>
                </a:solidFill>
                <a:latin typeface="Roboto"/>
                <a:ea typeface="Roboto"/>
                <a:cs typeface="Roboto"/>
                <a:sym typeface="Roboto"/>
              </a:rPr>
              <a:t>Project Phase - I </a:t>
            </a:r>
            <a:endParaRPr sz="1400" b="1" i="0" u="none" strike="noStrike" cap="none" dirty="0">
              <a:solidFill>
                <a:srgbClr val="FFFFFF"/>
              </a:solidFill>
              <a:latin typeface="Roboto"/>
              <a:ea typeface="Roboto"/>
              <a:cs typeface="Roboto"/>
              <a:sym typeface="Roboto"/>
            </a:endParaRPr>
          </a:p>
        </p:txBody>
      </p:sp>
      <p:sp>
        <p:nvSpPr>
          <p:cNvPr id="3" name="TextBox 2">
            <a:extLst>
              <a:ext uri="{FF2B5EF4-FFF2-40B4-BE49-F238E27FC236}">
                <a16:creationId xmlns:a16="http://schemas.microsoft.com/office/drawing/2014/main" id="{2B0CA9FD-B0E1-489E-9792-E05BDB76CA3F}"/>
              </a:ext>
            </a:extLst>
          </p:cNvPr>
          <p:cNvSpPr txBox="1"/>
          <p:nvPr/>
        </p:nvSpPr>
        <p:spPr>
          <a:xfrm>
            <a:off x="3657600" y="2474894"/>
            <a:ext cx="339212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DATE : 13-12-2023</a:t>
            </a:r>
          </a:p>
        </p:txBody>
      </p:sp>
      <p:sp>
        <p:nvSpPr>
          <p:cNvPr id="4" name="TextBox 3">
            <a:extLst>
              <a:ext uri="{FF2B5EF4-FFF2-40B4-BE49-F238E27FC236}">
                <a16:creationId xmlns:a16="http://schemas.microsoft.com/office/drawing/2014/main" id="{78BBD6AC-AD0A-43F9-8D17-7A8520ABA830}"/>
              </a:ext>
            </a:extLst>
          </p:cNvPr>
          <p:cNvSpPr txBox="1"/>
          <p:nvPr/>
        </p:nvSpPr>
        <p:spPr>
          <a:xfrm>
            <a:off x="3489494" y="3380272"/>
            <a:ext cx="5319252" cy="2192908"/>
          </a:xfrm>
          <a:prstGeom prst="rect">
            <a:avLst/>
          </a:prstGeom>
          <a:noFill/>
        </p:spPr>
        <p:txBody>
          <a:bodyPr wrap="square" rtlCol="0">
            <a:spAutoFit/>
          </a:bodyPr>
          <a:lstStyle/>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NUMBER    :     C10</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PROJECT CODE     </a:t>
            </a:r>
            <a:r>
              <a:rPr lang="en-IN" sz="1400" b="1" dirty="0">
                <a:solidFill>
                  <a:srgbClr val="FFFFFF"/>
                </a:solidFill>
              </a:rPr>
              <a:t>:</a:t>
            </a:r>
            <a:r>
              <a:rPr lang="en-IN" sz="1400" b="1" i="0" u="none" strike="noStrike" cap="none" dirty="0">
                <a:solidFill>
                  <a:srgbClr val="FFFFFF"/>
                </a:solidFill>
                <a:latin typeface="Arial"/>
                <a:ea typeface="Arial"/>
                <a:cs typeface="Arial"/>
                <a:sym typeface="Arial"/>
              </a:rPr>
              <a:t>    </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MEMBERS  : </a:t>
            </a:r>
            <a:r>
              <a:rPr lang="en-IN" sz="1400" b="1" i="0" u="none" strike="noStrike" cap="none" dirty="0" err="1">
                <a:solidFill>
                  <a:srgbClr val="FFFFFF"/>
                </a:solidFill>
                <a:latin typeface="Arial"/>
                <a:ea typeface="Arial"/>
                <a:cs typeface="Arial"/>
                <a:sym typeface="Arial"/>
              </a:rPr>
              <a:t>A.Akash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	                  </a:t>
            </a:r>
            <a:r>
              <a:rPr lang="en-IN" sz="1400" b="1" i="0" u="none" strike="noStrike" cap="none" dirty="0" err="1">
                <a:solidFill>
                  <a:srgbClr val="FFFFFF"/>
                </a:solidFill>
                <a:latin typeface="Arial"/>
                <a:ea typeface="Arial"/>
                <a:cs typeface="Arial"/>
                <a:sym typeface="Arial"/>
              </a:rPr>
              <a:t>P.Jaiganesh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b="1" dirty="0">
                <a:solidFill>
                  <a:srgbClr val="FFFFFF"/>
                </a:solidFill>
              </a:rPr>
              <a:t>                                     </a:t>
            </a:r>
            <a:r>
              <a:rPr lang="en-IN" b="1" dirty="0" err="1">
                <a:solidFill>
                  <a:srgbClr val="FFFFFF"/>
                </a:solidFill>
              </a:rPr>
              <a:t>M.Mahizhan</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SUPERVISOR          :  </a:t>
            </a:r>
            <a:r>
              <a:rPr lang="en-IN" sz="1400" b="1" i="0" u="none" strike="noStrike" cap="none" dirty="0" err="1">
                <a:solidFill>
                  <a:srgbClr val="FFFFFF"/>
                </a:solidFill>
                <a:latin typeface="Arial"/>
                <a:ea typeface="Arial"/>
                <a:cs typeface="Arial"/>
                <a:sym typeface="Arial"/>
              </a:rPr>
              <a:t>Mr.K</a:t>
            </a:r>
            <a:r>
              <a:rPr lang="en-IN" b="1" dirty="0" err="1">
                <a:solidFill>
                  <a:srgbClr val="FFFFFF"/>
                </a:solidFill>
              </a:rPr>
              <a:t>.Srinivasan</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dirty="0">
                <a:solidFill>
                  <a:srgbClr val="FFFFFF"/>
                </a:solidFill>
              </a:rPr>
              <a:t>SDG GOALS            :   9</a:t>
            </a:r>
          </a:p>
          <a:p>
            <a:endParaRPr lang="en-IN" dirty="0"/>
          </a:p>
        </p:txBody>
      </p:sp>
      <p:sp>
        <p:nvSpPr>
          <p:cNvPr id="2" name="TextBox 1">
            <a:extLst>
              <a:ext uri="{FF2B5EF4-FFF2-40B4-BE49-F238E27FC236}">
                <a16:creationId xmlns:a16="http://schemas.microsoft.com/office/drawing/2014/main" id="{13A8434F-D09D-E804-BC06-A7FEBE7A0017}"/>
              </a:ext>
            </a:extLst>
          </p:cNvPr>
          <p:cNvSpPr txBox="1"/>
          <p:nvPr/>
        </p:nvSpPr>
        <p:spPr>
          <a:xfrm>
            <a:off x="3411794" y="1284820"/>
            <a:ext cx="5396952" cy="1015663"/>
          </a:xfrm>
          <a:prstGeom prst="rect">
            <a:avLst/>
          </a:prstGeom>
          <a:noFill/>
        </p:spPr>
        <p:txBody>
          <a:bodyPr wrap="square" rtlCol="0">
            <a:spAutoFit/>
          </a:bodyPr>
          <a:lstStyle/>
          <a:p>
            <a:pPr algn="just"/>
            <a:r>
              <a:rPr lang="en-IN" sz="2000" dirty="0">
                <a:solidFill>
                  <a:schemeClr val="bg1"/>
                </a:solidFill>
              </a:rPr>
              <a:t>VLSI IMPLEMENTATION IN HARDWARE SECURITY MODULE BASED ON AES ENCRYPTION METHOD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FBFB887-5127-332E-30B0-8AEA971C6FB1}"/>
              </a:ext>
            </a:extLst>
          </p:cNvPr>
          <p:cNvSpPr txBox="1"/>
          <p:nvPr/>
        </p:nvSpPr>
        <p:spPr>
          <a:xfrm>
            <a:off x="477078" y="993913"/>
            <a:ext cx="8020879" cy="400110"/>
          </a:xfrm>
          <a:prstGeom prst="rect">
            <a:avLst/>
          </a:prstGeom>
          <a:noFill/>
        </p:spPr>
        <p:txBody>
          <a:bodyPr wrap="square" rtlCol="0">
            <a:spAutoFit/>
          </a:bodyPr>
          <a:lstStyle/>
          <a:p>
            <a:r>
              <a:rPr lang="en-IN" sz="2000" dirty="0">
                <a:solidFill>
                  <a:srgbClr val="C00000"/>
                </a:solidFill>
                <a:latin typeface="Times New Roman" panose="02020603050405020304" pitchFamily="18" charset="0"/>
                <a:cs typeface="Times New Roman" panose="02020603050405020304" pitchFamily="18" charset="0"/>
              </a:rPr>
              <a:t> SIMILAR PATENT  DOCUMENT REGARDING  OUR PROJECT</a:t>
            </a:r>
          </a:p>
        </p:txBody>
      </p:sp>
      <p:sp>
        <p:nvSpPr>
          <p:cNvPr id="4" name="TextBox 3">
            <a:extLst>
              <a:ext uri="{FF2B5EF4-FFF2-40B4-BE49-F238E27FC236}">
                <a16:creationId xmlns:a16="http://schemas.microsoft.com/office/drawing/2014/main" id="{47196FA3-FA59-D55E-9DC2-F7911BAF3025}"/>
              </a:ext>
            </a:extLst>
          </p:cNvPr>
          <p:cNvSpPr txBox="1"/>
          <p:nvPr/>
        </p:nvSpPr>
        <p:spPr>
          <a:xfrm>
            <a:off x="477078" y="1699591"/>
            <a:ext cx="8130209"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There is no similar patent document regarding our project.</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Our project involves a combination of software and hardware, specifically the AES Algorithm in VLSI for the software component and a Hardware Security Module for the hardware aspect.</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3076" name="Picture 4" descr="What Is a Patent in Simple Terms? With Examples">
            <a:extLst>
              <a:ext uri="{FF2B5EF4-FFF2-40B4-BE49-F238E27FC236}">
                <a16:creationId xmlns:a16="http://schemas.microsoft.com/office/drawing/2014/main" id="{B01C8736-6305-B7E7-A4F2-85510EF97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878" y="479547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AHAGURU INSTITUTE OF TECHNOLOGY">
            <a:extLst>
              <a:ext uri="{FF2B5EF4-FFF2-40B4-BE49-F238E27FC236}">
                <a16:creationId xmlns:a16="http://schemas.microsoft.com/office/drawing/2014/main" id="{98760B22-0710-8D54-4EA5-CEEAF76472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7123" y="429556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43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1AD033-1C53-B8BB-F58B-8293705607F1}"/>
              </a:ext>
            </a:extLst>
          </p:cNvPr>
          <p:cNvSpPr txBox="1"/>
          <p:nvPr/>
        </p:nvSpPr>
        <p:spPr>
          <a:xfrm>
            <a:off x="458542" y="1048088"/>
            <a:ext cx="7964129" cy="1169551"/>
          </a:xfrm>
          <a:prstGeom prst="rect">
            <a:avLst/>
          </a:prstGeom>
          <a:noFill/>
        </p:spPr>
        <p:txBody>
          <a:bodyPr wrap="square" rtlCol="0">
            <a:spAutoFit/>
          </a:bodyPr>
          <a:lstStyle/>
          <a:p>
            <a:pPr algn="ctr"/>
            <a:r>
              <a:rPr lang="en-US" sz="2800" dirty="0">
                <a:solidFill>
                  <a:srgbClr val="FF0000"/>
                </a:solidFill>
                <a:latin typeface="Times New Roman"/>
                <a:ea typeface="Times New Roman"/>
                <a:cs typeface="Times New Roman"/>
                <a:sym typeface="Times New Roman"/>
              </a:rPr>
              <a:t>COMPONENT OF THIS PROJECT</a:t>
            </a:r>
          </a:p>
          <a:p>
            <a:pPr algn="ctr"/>
            <a:endParaRPr lang="en-IN" sz="2800" dirty="0"/>
          </a:p>
          <a:p>
            <a:pPr algn="ctr"/>
            <a:endParaRPr lang="en-IN" dirty="0"/>
          </a:p>
        </p:txBody>
      </p:sp>
      <p:sp>
        <p:nvSpPr>
          <p:cNvPr id="8" name="TextBox 7">
            <a:extLst>
              <a:ext uri="{FF2B5EF4-FFF2-40B4-BE49-F238E27FC236}">
                <a16:creationId xmlns:a16="http://schemas.microsoft.com/office/drawing/2014/main" id="{A0EC08B7-EB5C-72B3-9DFA-D06EE6472243}"/>
              </a:ext>
            </a:extLst>
          </p:cNvPr>
          <p:cNvSpPr txBox="1"/>
          <p:nvPr/>
        </p:nvSpPr>
        <p:spPr>
          <a:xfrm>
            <a:off x="350748" y="2238300"/>
            <a:ext cx="3222715" cy="307777"/>
          </a:xfrm>
          <a:prstGeom prst="rect">
            <a:avLst/>
          </a:prstGeom>
          <a:noFill/>
        </p:spPr>
        <p:txBody>
          <a:bodyPr wrap="square" rtlCol="0">
            <a:spAutoFit/>
          </a:bodyPr>
          <a:lstStyle/>
          <a:p>
            <a:r>
              <a:rPr lang="en-IN" dirty="0"/>
              <a:t>HARDWARE REQUIREMENTS</a:t>
            </a:r>
          </a:p>
        </p:txBody>
      </p:sp>
      <p:sp>
        <p:nvSpPr>
          <p:cNvPr id="11" name="TextBox 10">
            <a:extLst>
              <a:ext uri="{FF2B5EF4-FFF2-40B4-BE49-F238E27FC236}">
                <a16:creationId xmlns:a16="http://schemas.microsoft.com/office/drawing/2014/main" id="{DA601E26-5405-3ABB-51FE-BA54A4DEBDF0}"/>
              </a:ext>
            </a:extLst>
          </p:cNvPr>
          <p:cNvSpPr txBox="1"/>
          <p:nvPr/>
        </p:nvSpPr>
        <p:spPr>
          <a:xfrm>
            <a:off x="5199956" y="2255036"/>
            <a:ext cx="3222715" cy="307777"/>
          </a:xfrm>
          <a:prstGeom prst="rect">
            <a:avLst/>
          </a:prstGeom>
          <a:noFill/>
        </p:spPr>
        <p:txBody>
          <a:bodyPr wrap="square" rtlCol="0">
            <a:spAutoFit/>
          </a:bodyPr>
          <a:lstStyle/>
          <a:p>
            <a:r>
              <a:rPr lang="en-IN" dirty="0"/>
              <a:t>SOFTWARE REQUIREMENTS</a:t>
            </a:r>
          </a:p>
        </p:txBody>
      </p:sp>
      <p:sp>
        <p:nvSpPr>
          <p:cNvPr id="12" name="TextBox 11">
            <a:extLst>
              <a:ext uri="{FF2B5EF4-FFF2-40B4-BE49-F238E27FC236}">
                <a16:creationId xmlns:a16="http://schemas.microsoft.com/office/drawing/2014/main" id="{5D793320-D037-6C6B-B15F-D4573BDE5EE0}"/>
              </a:ext>
            </a:extLst>
          </p:cNvPr>
          <p:cNvSpPr txBox="1"/>
          <p:nvPr/>
        </p:nvSpPr>
        <p:spPr>
          <a:xfrm>
            <a:off x="649358" y="2792715"/>
            <a:ext cx="338050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1733930" rtl="0" fontAlgn="auto" latinLnBrk="0" hangingPunct="0">
              <a:lnSpc>
                <a:spcPct val="100000"/>
              </a:lnSpc>
              <a:spcBef>
                <a:spcPts val="0"/>
              </a:spcBef>
              <a:spcAft>
                <a:spcPts val="0"/>
              </a:spcAft>
              <a:buClrTx/>
              <a:buSzTx/>
              <a:buFontTx/>
              <a:buNone/>
              <a:tabLst/>
            </a:pPr>
            <a:r>
              <a:rPr lang="en-IN" sz="2000" dirty="0">
                <a:solidFill>
                  <a:schemeClr val="bg2">
                    <a:lumMod val="10000"/>
                  </a:schemeClr>
                </a:solidFill>
                <a:latin typeface="Times New Roman" panose="02020603050405020304" pitchFamily="18" charset="0"/>
                <a:cs typeface="Times New Roman" panose="02020603050405020304" pitchFamily="18" charset="0"/>
              </a:rPr>
              <a:t>ZNQC</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FPGA Board</a:t>
            </a:r>
          </a:p>
          <a:p>
            <a:pPr marL="0" marR="0" indent="0" algn="just" defTabSz="1733930" rtl="0" fontAlgn="auto" latinLnBrk="0" hangingPunct="0">
              <a:lnSpc>
                <a:spcPct val="100000"/>
              </a:lnSpc>
              <a:spcBef>
                <a:spcPts val="0"/>
              </a:spcBef>
              <a:spcAft>
                <a:spcPts val="0"/>
              </a:spcAft>
              <a:buClrTx/>
              <a:buSzTx/>
              <a:buFontTx/>
              <a:buNone/>
              <a:tabLst/>
            </a:pPr>
            <a:endParaRPr kumimoji="0" lang="en-IN" sz="2000" b="0" i="0" u="none" strike="noStrike" cap="none" spc="0" normalizeH="0" baseline="0" dirty="0">
              <a:ln>
                <a:noFill/>
              </a:ln>
              <a:solidFill>
                <a:srgbClr val="5E5E5E"/>
              </a:solidFill>
              <a:effectLst/>
              <a:uFillTx/>
              <a:latin typeface="Times New Roman" panose="02020603050405020304" pitchFamily="18" charset="0"/>
              <a:cs typeface="Times New Roman" panose="02020603050405020304" pitchFamily="18" charset="0"/>
              <a:sym typeface="Helvetica Neue"/>
            </a:endParaRPr>
          </a:p>
        </p:txBody>
      </p:sp>
      <p:sp>
        <p:nvSpPr>
          <p:cNvPr id="13" name="TextBox 12">
            <a:extLst>
              <a:ext uri="{FF2B5EF4-FFF2-40B4-BE49-F238E27FC236}">
                <a16:creationId xmlns:a16="http://schemas.microsoft.com/office/drawing/2014/main" id="{2D0B758A-84AF-8FE0-7D58-765202B0AA42}"/>
              </a:ext>
            </a:extLst>
          </p:cNvPr>
          <p:cNvSpPr txBox="1"/>
          <p:nvPr/>
        </p:nvSpPr>
        <p:spPr>
          <a:xfrm>
            <a:off x="5515914" y="2792715"/>
            <a:ext cx="29787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173393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VIVADO ISE</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14" name="Picture 13">
            <a:extLst>
              <a:ext uri="{FF2B5EF4-FFF2-40B4-BE49-F238E27FC236}">
                <a16:creationId xmlns:a16="http://schemas.microsoft.com/office/drawing/2014/main" id="{D67A3380-7A4C-A124-68DC-8BFAB76E991E}"/>
              </a:ext>
            </a:extLst>
          </p:cNvPr>
          <p:cNvPicPr>
            <a:picLocks noChangeAspect="1"/>
          </p:cNvPicPr>
          <p:nvPr/>
        </p:nvPicPr>
        <p:blipFill>
          <a:blip r:embed="rId4"/>
          <a:stretch>
            <a:fillRect/>
          </a:stretch>
        </p:blipFill>
        <p:spPr>
          <a:xfrm>
            <a:off x="5199956" y="3429000"/>
            <a:ext cx="3139712" cy="1444877"/>
          </a:xfrm>
          <a:prstGeom prst="rect">
            <a:avLst/>
          </a:prstGeom>
        </p:spPr>
      </p:pic>
      <p:pic>
        <p:nvPicPr>
          <p:cNvPr id="15" name="Picture 14">
            <a:extLst>
              <a:ext uri="{FF2B5EF4-FFF2-40B4-BE49-F238E27FC236}">
                <a16:creationId xmlns:a16="http://schemas.microsoft.com/office/drawing/2014/main" id="{25293991-4751-1C1D-01C8-982BCF48EDD8}"/>
              </a:ext>
            </a:extLst>
          </p:cNvPr>
          <p:cNvPicPr>
            <a:picLocks noChangeAspect="1"/>
          </p:cNvPicPr>
          <p:nvPr/>
        </p:nvPicPr>
        <p:blipFill>
          <a:blip r:embed="rId5"/>
          <a:stretch>
            <a:fillRect/>
          </a:stretch>
        </p:blipFill>
        <p:spPr>
          <a:xfrm>
            <a:off x="601923" y="3510861"/>
            <a:ext cx="2845840" cy="21178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B4C5D63-06FE-03E3-CEFD-F2F863997132}"/>
              </a:ext>
            </a:extLst>
          </p:cNvPr>
          <p:cNvSpPr txBox="1"/>
          <p:nvPr/>
        </p:nvSpPr>
        <p:spPr>
          <a:xfrm>
            <a:off x="344108" y="996408"/>
            <a:ext cx="81607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Advanced Encryption Standard (AES)</a:t>
            </a:r>
          </a:p>
        </p:txBody>
      </p:sp>
      <p:sp>
        <p:nvSpPr>
          <p:cNvPr id="3" name="TextBox 2">
            <a:extLst>
              <a:ext uri="{FF2B5EF4-FFF2-40B4-BE49-F238E27FC236}">
                <a16:creationId xmlns:a16="http://schemas.microsoft.com/office/drawing/2014/main" id="{D102631E-CE18-61FB-6E5B-660D485A1DC9}"/>
              </a:ext>
            </a:extLst>
          </p:cNvPr>
          <p:cNvSpPr txBox="1"/>
          <p:nvPr/>
        </p:nvSpPr>
        <p:spPr>
          <a:xfrm>
            <a:off x="235974" y="1519628"/>
            <a:ext cx="848523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AES is a type of cryptography algorithm.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performs the encryption and decryption operation. The input information is known as plaintext and encrypted form is called as ciphertext.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Ciphertext contains the plaintext information, but it is not in a readable form to humans. Encryption procedure is varied to one algorithm to another algorithm. Without the key ciphertext cannot be used to encrypt or decrypt.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AES has proven to be more efficient than its encryption processors. AES is mainly used in voice communication, network applications, vertical private network, secured socket layer (SSL)</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2EA660-26EB-11EF-6461-2C2174C0AB8A}"/>
              </a:ext>
            </a:extLst>
          </p:cNvPr>
          <p:cNvPicPr>
            <a:picLocks noChangeAspect="1"/>
          </p:cNvPicPr>
          <p:nvPr/>
        </p:nvPicPr>
        <p:blipFill>
          <a:blip r:embed="rId4"/>
          <a:stretch>
            <a:fillRect/>
          </a:stretch>
        </p:blipFill>
        <p:spPr>
          <a:xfrm>
            <a:off x="344108" y="4381950"/>
            <a:ext cx="3273735" cy="1809188"/>
          </a:xfrm>
          <a:prstGeom prst="rect">
            <a:avLst/>
          </a:prstGeom>
        </p:spPr>
      </p:pic>
      <p:pic>
        <p:nvPicPr>
          <p:cNvPr id="7" name="Picture 6">
            <a:extLst>
              <a:ext uri="{FF2B5EF4-FFF2-40B4-BE49-F238E27FC236}">
                <a16:creationId xmlns:a16="http://schemas.microsoft.com/office/drawing/2014/main" id="{23CD22C4-6635-56FF-AE3F-5976D8622BB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75170" y="4250037"/>
            <a:ext cx="3322178" cy="2176670"/>
          </a:xfrm>
          <a:prstGeom prst="rect">
            <a:avLst/>
          </a:prstGeom>
        </p:spPr>
      </p:pic>
    </p:spTree>
    <p:extLst>
      <p:ext uri="{BB962C8B-B14F-4D97-AF65-F5344CB8AC3E}">
        <p14:creationId xmlns:p14="http://schemas.microsoft.com/office/powerpoint/2010/main" val="6765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6D1FC56-512C-E997-8D55-0BB252AAA36E}"/>
              </a:ext>
            </a:extLst>
          </p:cNvPr>
          <p:cNvSpPr txBox="1"/>
          <p:nvPr/>
        </p:nvSpPr>
        <p:spPr>
          <a:xfrm>
            <a:off x="218661" y="1043609"/>
            <a:ext cx="81799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TYPES OF AES Algorithm</a:t>
            </a:r>
          </a:p>
        </p:txBody>
      </p:sp>
      <p:graphicFrame>
        <p:nvGraphicFramePr>
          <p:cNvPr id="6" name="Table 6">
            <a:extLst>
              <a:ext uri="{FF2B5EF4-FFF2-40B4-BE49-F238E27FC236}">
                <a16:creationId xmlns:a16="http://schemas.microsoft.com/office/drawing/2014/main" id="{8AB1FA5A-676F-E7CC-C97A-22125DC60FAA}"/>
              </a:ext>
            </a:extLst>
          </p:cNvPr>
          <p:cNvGraphicFramePr>
            <a:graphicFrameLocks noGrp="1"/>
          </p:cNvGraphicFramePr>
          <p:nvPr>
            <p:extLst>
              <p:ext uri="{D42A27DB-BD31-4B8C-83A1-F6EECF244321}">
                <p14:modId xmlns:p14="http://schemas.microsoft.com/office/powerpoint/2010/main" val="2284943965"/>
              </p:ext>
            </p:extLst>
          </p:nvPr>
        </p:nvGraphicFramePr>
        <p:xfrm>
          <a:off x="142460" y="1648841"/>
          <a:ext cx="8712188" cy="4140320"/>
        </p:xfrm>
        <a:graphic>
          <a:graphicData uri="http://schemas.openxmlformats.org/drawingml/2006/table">
            <a:tbl>
              <a:tblPr firstRow="1" bandRow="1">
                <a:tableStyleId>{AA100CB9-3C61-420C-8969-52292B9D77E7}</a:tableStyleId>
              </a:tblPr>
              <a:tblGrid>
                <a:gridCol w="1994453">
                  <a:extLst>
                    <a:ext uri="{9D8B030D-6E8A-4147-A177-3AD203B41FA5}">
                      <a16:colId xmlns:a16="http://schemas.microsoft.com/office/drawing/2014/main" val="3173357072"/>
                    </a:ext>
                  </a:extLst>
                </a:gridCol>
                <a:gridCol w="1948070">
                  <a:extLst>
                    <a:ext uri="{9D8B030D-6E8A-4147-A177-3AD203B41FA5}">
                      <a16:colId xmlns:a16="http://schemas.microsoft.com/office/drawing/2014/main" val="3635655639"/>
                    </a:ext>
                  </a:extLst>
                </a:gridCol>
                <a:gridCol w="2591618">
                  <a:extLst>
                    <a:ext uri="{9D8B030D-6E8A-4147-A177-3AD203B41FA5}">
                      <a16:colId xmlns:a16="http://schemas.microsoft.com/office/drawing/2014/main" val="2109792042"/>
                    </a:ext>
                  </a:extLst>
                </a:gridCol>
                <a:gridCol w="2178047">
                  <a:extLst>
                    <a:ext uri="{9D8B030D-6E8A-4147-A177-3AD203B41FA5}">
                      <a16:colId xmlns:a16="http://schemas.microsoft.com/office/drawing/2014/main" val="2727583166"/>
                    </a:ext>
                  </a:extLst>
                </a:gridCol>
              </a:tblGrid>
              <a:tr h="589314">
                <a:tc>
                  <a:txBody>
                    <a:bodyPr/>
                    <a:lstStyle/>
                    <a:p>
                      <a:endParaRPr lang="en-IN" sz="1600" dirty="0">
                        <a:latin typeface="Times New Roman" panose="02020603050405020304" pitchFamily="18" charset="0"/>
                        <a:cs typeface="Times New Roman" panose="02020603050405020304" pitchFamily="18" charset="0"/>
                      </a:endParaRPr>
                    </a:p>
                  </a:txBody>
                  <a:tcPr>
                    <a:solidFill>
                      <a:schemeClr val="accent4"/>
                    </a:solidFill>
                  </a:tcPr>
                </a:tc>
                <a:tc>
                  <a:txBody>
                    <a:bodyPr/>
                    <a:lstStyle/>
                    <a:p>
                      <a:r>
                        <a:rPr lang="en-IN" sz="1600" dirty="0">
                          <a:latin typeface="Times New Roman" panose="02020603050405020304" pitchFamily="18" charset="0"/>
                          <a:cs typeface="Times New Roman" panose="02020603050405020304" pitchFamily="18" charset="0"/>
                        </a:rPr>
                        <a:t>AES 128</a:t>
                      </a:r>
                    </a:p>
                  </a:txBody>
                  <a:tcPr>
                    <a:solidFill>
                      <a:srgbClr val="92D050"/>
                    </a:solidFill>
                  </a:tcPr>
                </a:tc>
                <a:tc>
                  <a:txBody>
                    <a:bodyPr/>
                    <a:lstStyle/>
                    <a:p>
                      <a:r>
                        <a:rPr lang="en-IN" sz="1600" dirty="0">
                          <a:latin typeface="Times New Roman" panose="02020603050405020304" pitchFamily="18" charset="0"/>
                          <a:cs typeface="Times New Roman" panose="02020603050405020304" pitchFamily="18" charset="0"/>
                        </a:rPr>
                        <a:t>AES 192</a:t>
                      </a:r>
                    </a:p>
                  </a:txBody>
                  <a:tcPr>
                    <a:solidFill>
                      <a:srgbClr val="92D050"/>
                    </a:solidFill>
                  </a:tcPr>
                </a:tc>
                <a:tc>
                  <a:txBody>
                    <a:bodyPr/>
                    <a:lstStyle/>
                    <a:p>
                      <a:r>
                        <a:rPr lang="en-IN" sz="1600" dirty="0">
                          <a:latin typeface="Times New Roman" panose="02020603050405020304" pitchFamily="18" charset="0"/>
                          <a:cs typeface="Times New Roman" panose="02020603050405020304" pitchFamily="18" charset="0"/>
                        </a:rPr>
                        <a:t>AES256</a:t>
                      </a:r>
                    </a:p>
                  </a:txBody>
                  <a:tcPr>
                    <a:solidFill>
                      <a:srgbClr val="92D050"/>
                    </a:solidFill>
                  </a:tcPr>
                </a:tc>
                <a:extLst>
                  <a:ext uri="{0D108BD9-81ED-4DB2-BD59-A6C34878D82A}">
                    <a16:rowId xmlns:a16="http://schemas.microsoft.com/office/drawing/2014/main" val="2045104828"/>
                  </a:ext>
                </a:extLst>
              </a:tr>
              <a:tr h="604436">
                <a:tc>
                  <a:txBody>
                    <a:bodyPr/>
                    <a:lstStyle/>
                    <a:p>
                      <a:r>
                        <a:rPr lang="en-IN" sz="1600" b="0" dirty="0">
                          <a:latin typeface="Times New Roman" panose="02020603050405020304" pitchFamily="18" charset="0"/>
                          <a:cs typeface="Times New Roman" panose="02020603050405020304" pitchFamily="18" charset="0"/>
                        </a:rPr>
                        <a:t>SPEED</a:t>
                      </a:r>
                    </a:p>
                  </a:txBody>
                  <a:tcPr>
                    <a:solidFill>
                      <a:srgbClr val="FFC000"/>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Faster</a:t>
                      </a:r>
                      <a:endParaRPr lang="en-IN" sz="1600" b="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5 times slower than 128 Bit.</a:t>
                      </a:r>
                      <a:endParaRPr lang="en-IN"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6 times slower than 128 Bit.</a:t>
                      </a:r>
                      <a:endParaRPr lang="en-IN" sz="1600" b="0" dirty="0">
                        <a:latin typeface="Times New Roman" panose="02020603050405020304" pitchFamily="18" charset="0"/>
                        <a:cs typeface="Times New Roman" panose="02020603050405020304" pitchFamily="18" charset="0"/>
                      </a:endParaRPr>
                    </a:p>
                  </a:txBody>
                  <a:tcPr>
                    <a:solidFill>
                      <a:srgbClr val="C00000"/>
                    </a:solidFill>
                  </a:tcPr>
                </a:tc>
                <a:extLst>
                  <a:ext uri="{0D108BD9-81ED-4DB2-BD59-A6C34878D82A}">
                    <a16:rowId xmlns:a16="http://schemas.microsoft.com/office/drawing/2014/main" val="3215496614"/>
                  </a:ext>
                </a:extLst>
              </a:tr>
              <a:tr h="589314">
                <a:tc>
                  <a:txBody>
                    <a:bodyPr/>
                    <a:lstStyle/>
                    <a:p>
                      <a:r>
                        <a:rPr lang="en-IN" sz="1600" b="0" dirty="0">
                          <a:latin typeface="Times New Roman" panose="02020603050405020304" pitchFamily="18" charset="0"/>
                          <a:cs typeface="Times New Roman" panose="02020603050405020304" pitchFamily="18" charset="0"/>
                        </a:rPr>
                        <a:t>ROUND</a:t>
                      </a:r>
                    </a:p>
                  </a:txBody>
                  <a:tcPr>
                    <a:solidFill>
                      <a:srgbClr val="FFC000"/>
                    </a:solidFill>
                  </a:tcPr>
                </a:tc>
                <a:tc>
                  <a:txBody>
                    <a:bodyPr/>
                    <a:lstStyle/>
                    <a:p>
                      <a:r>
                        <a:rPr lang="en-IN" sz="1600" b="0" dirty="0">
                          <a:latin typeface="Times New Roman" panose="02020603050405020304" pitchFamily="18" charset="0"/>
                          <a:cs typeface="Times New Roman" panose="02020603050405020304" pitchFamily="18" charset="0"/>
                        </a:rPr>
                        <a:t>10</a:t>
                      </a:r>
                    </a:p>
                  </a:txBody>
                  <a:tcPr>
                    <a:solidFill>
                      <a:srgbClr val="00B0F0"/>
                    </a:solidFill>
                  </a:tcPr>
                </a:tc>
                <a:tc>
                  <a:txBody>
                    <a:bodyPr/>
                    <a:lstStyle/>
                    <a:p>
                      <a:r>
                        <a:rPr lang="en-IN" sz="1600" b="0" dirty="0">
                          <a:latin typeface="Times New Roman" panose="02020603050405020304" pitchFamily="18" charset="0"/>
                          <a:cs typeface="Times New Roman" panose="02020603050405020304" pitchFamily="18" charset="0"/>
                        </a:rPr>
                        <a:t>12</a:t>
                      </a:r>
                    </a:p>
                  </a:txBody>
                  <a:tcPr>
                    <a:solidFill>
                      <a:schemeClr val="bg1">
                        <a:lumMod val="85000"/>
                      </a:schemeClr>
                    </a:solidFill>
                  </a:tcPr>
                </a:tc>
                <a:tc>
                  <a:txBody>
                    <a:bodyPr/>
                    <a:lstStyle/>
                    <a:p>
                      <a:r>
                        <a:rPr lang="en-IN" sz="1600" b="0" dirty="0">
                          <a:latin typeface="Times New Roman" panose="02020603050405020304" pitchFamily="18" charset="0"/>
                          <a:cs typeface="Times New Roman" panose="02020603050405020304" pitchFamily="18" charset="0"/>
                        </a:rPr>
                        <a:t>14</a:t>
                      </a:r>
                    </a:p>
                  </a:txBody>
                  <a:tcPr>
                    <a:solidFill>
                      <a:srgbClr val="C00000"/>
                    </a:solidFill>
                  </a:tcPr>
                </a:tc>
                <a:extLst>
                  <a:ext uri="{0D108BD9-81ED-4DB2-BD59-A6C34878D82A}">
                    <a16:rowId xmlns:a16="http://schemas.microsoft.com/office/drawing/2014/main" val="1124359215"/>
                  </a:ext>
                </a:extLst>
              </a:tr>
              <a:tr h="589314">
                <a:tc>
                  <a:txBody>
                    <a:bodyPr/>
                    <a:lstStyle/>
                    <a:p>
                      <a:r>
                        <a:rPr lang="en-IN" sz="1600" b="0" dirty="0">
                          <a:latin typeface="Times New Roman" panose="02020603050405020304" pitchFamily="18" charset="0"/>
                          <a:cs typeface="Times New Roman" panose="02020603050405020304" pitchFamily="18" charset="0"/>
                        </a:rPr>
                        <a:t>EFFICIENY</a:t>
                      </a:r>
                    </a:p>
                  </a:txBody>
                  <a:tcPr>
                    <a:solidFill>
                      <a:srgbClr val="FFC000"/>
                    </a:solidFill>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Efficient</a:t>
                      </a:r>
                      <a:endParaRPr lang="en-IN" sz="1600" b="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More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Most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solidFill>
                      <a:srgbClr val="C00000"/>
                    </a:solidFill>
                  </a:tcPr>
                </a:tc>
                <a:extLst>
                  <a:ext uri="{0D108BD9-81ED-4DB2-BD59-A6C34878D82A}">
                    <a16:rowId xmlns:a16="http://schemas.microsoft.com/office/drawing/2014/main" val="1369182649"/>
                  </a:ext>
                </a:extLst>
              </a:tr>
              <a:tr h="589314">
                <a:tc>
                  <a:txBody>
                    <a:bodyPr/>
                    <a:lstStyle/>
                    <a:p>
                      <a:r>
                        <a:rPr lang="en-IN" dirty="0"/>
                        <a:t>KEY LENGTH</a:t>
                      </a:r>
                    </a:p>
                  </a:txBody>
                  <a:tcPr>
                    <a:solidFill>
                      <a:srgbClr val="FFC000"/>
                    </a:solidFill>
                  </a:tcPr>
                </a:tc>
                <a:tc>
                  <a:txBody>
                    <a:bodyPr/>
                    <a:lstStyle/>
                    <a:p>
                      <a:r>
                        <a:rPr lang="en-IN" dirty="0"/>
                        <a:t>128 bits</a:t>
                      </a:r>
                    </a:p>
                  </a:txBody>
                  <a:tcPr>
                    <a:solidFill>
                      <a:srgbClr val="00B0F0"/>
                    </a:solidFill>
                  </a:tcPr>
                </a:tc>
                <a:tc>
                  <a:txBody>
                    <a:bodyPr/>
                    <a:lstStyle/>
                    <a:p>
                      <a:r>
                        <a:rPr lang="en-IN" dirty="0"/>
                        <a:t>192 bits</a:t>
                      </a:r>
                    </a:p>
                  </a:txBody>
                  <a:tcPr>
                    <a:solidFill>
                      <a:schemeClr val="bg1">
                        <a:lumMod val="85000"/>
                      </a:schemeClr>
                    </a:solidFill>
                  </a:tcPr>
                </a:tc>
                <a:tc>
                  <a:txBody>
                    <a:bodyPr/>
                    <a:lstStyle/>
                    <a:p>
                      <a:r>
                        <a:rPr lang="en-IN" dirty="0"/>
                        <a:t>256 bits</a:t>
                      </a:r>
                    </a:p>
                  </a:txBody>
                  <a:tcPr>
                    <a:solidFill>
                      <a:srgbClr val="C00000"/>
                    </a:solidFill>
                  </a:tcPr>
                </a:tc>
                <a:extLst>
                  <a:ext uri="{0D108BD9-81ED-4DB2-BD59-A6C34878D82A}">
                    <a16:rowId xmlns:a16="http://schemas.microsoft.com/office/drawing/2014/main" val="1311453146"/>
                  </a:ext>
                </a:extLst>
              </a:tr>
              <a:tr h="589314">
                <a:tc>
                  <a:txBody>
                    <a:bodyPr/>
                    <a:lstStyle/>
                    <a:p>
                      <a:r>
                        <a:rPr lang="en-IN" dirty="0"/>
                        <a:t>NO OF BLOCK SIZE</a:t>
                      </a:r>
                    </a:p>
                  </a:txBody>
                  <a:tcPr>
                    <a:solidFill>
                      <a:srgbClr val="FFC000"/>
                    </a:solidFill>
                  </a:tcPr>
                </a:tc>
                <a:tc>
                  <a:txBody>
                    <a:bodyPr/>
                    <a:lstStyle/>
                    <a:p>
                      <a:r>
                        <a:rPr lang="en-IN" dirty="0"/>
                        <a:t>4</a:t>
                      </a:r>
                    </a:p>
                  </a:txBody>
                  <a:tcPr>
                    <a:solidFill>
                      <a:srgbClr val="00B0F0"/>
                    </a:solidFill>
                  </a:tcPr>
                </a:tc>
                <a:tc>
                  <a:txBody>
                    <a:bodyPr/>
                    <a:lstStyle/>
                    <a:p>
                      <a:r>
                        <a:rPr lang="en-IN" dirty="0"/>
                        <a:t>4</a:t>
                      </a:r>
                    </a:p>
                  </a:txBody>
                  <a:tcPr>
                    <a:solidFill>
                      <a:schemeClr val="bg1">
                        <a:lumMod val="85000"/>
                      </a:schemeClr>
                    </a:solidFill>
                  </a:tcPr>
                </a:tc>
                <a:tc>
                  <a:txBody>
                    <a:bodyPr/>
                    <a:lstStyle/>
                    <a:p>
                      <a:r>
                        <a:rPr lang="en-IN" dirty="0"/>
                        <a:t>4</a:t>
                      </a:r>
                    </a:p>
                  </a:txBody>
                  <a:tcPr>
                    <a:solidFill>
                      <a:srgbClr val="C00000"/>
                    </a:solidFill>
                  </a:tcPr>
                </a:tc>
                <a:extLst>
                  <a:ext uri="{0D108BD9-81ED-4DB2-BD59-A6C34878D82A}">
                    <a16:rowId xmlns:a16="http://schemas.microsoft.com/office/drawing/2014/main" val="2629481870"/>
                  </a:ext>
                </a:extLst>
              </a:tr>
              <a:tr h="589314">
                <a:tc>
                  <a:txBody>
                    <a:bodyPr/>
                    <a:lstStyle/>
                    <a:p>
                      <a:r>
                        <a:rPr lang="en-IN" dirty="0"/>
                        <a:t>POSSIBLE COMBINATION</a:t>
                      </a:r>
                    </a:p>
                  </a:txBody>
                  <a:tcPr>
                    <a:solidFill>
                      <a:srgbClr val="FFC000"/>
                    </a:solidFill>
                  </a:tcPr>
                </a:tc>
                <a:tc>
                  <a:txBody>
                    <a:bodyPr/>
                    <a:lstStyle/>
                    <a:p>
                      <a:r>
                        <a:rPr lang="en-IN" dirty="0"/>
                        <a:t>3.4 * (10 ^ 38)</a:t>
                      </a:r>
                    </a:p>
                  </a:txBody>
                  <a:tcPr>
                    <a:solidFill>
                      <a:srgbClr val="00B0F0"/>
                    </a:solidFill>
                  </a:tcPr>
                </a:tc>
                <a:tc>
                  <a:txBody>
                    <a:bodyPr/>
                    <a:lstStyle/>
                    <a:p>
                      <a:r>
                        <a:rPr lang="en-IN" dirty="0"/>
                        <a:t>6.2 * (10 ^ 57)</a:t>
                      </a:r>
                    </a:p>
                  </a:txBody>
                  <a:tcPr>
                    <a:solidFill>
                      <a:schemeClr val="bg1">
                        <a:lumMod val="85000"/>
                      </a:schemeClr>
                    </a:solidFill>
                  </a:tcPr>
                </a:tc>
                <a:tc>
                  <a:txBody>
                    <a:bodyPr/>
                    <a:lstStyle/>
                    <a:p>
                      <a:r>
                        <a:rPr lang="en-IN" dirty="0"/>
                        <a:t>1.1 * (10 ^ 77)</a:t>
                      </a:r>
                    </a:p>
                  </a:txBody>
                  <a:tcPr>
                    <a:solidFill>
                      <a:srgbClr val="C00000"/>
                    </a:solidFill>
                  </a:tcPr>
                </a:tc>
                <a:extLst>
                  <a:ext uri="{0D108BD9-81ED-4DB2-BD59-A6C34878D82A}">
                    <a16:rowId xmlns:a16="http://schemas.microsoft.com/office/drawing/2014/main" val="1223749516"/>
                  </a:ext>
                </a:extLst>
              </a:tr>
            </a:tbl>
          </a:graphicData>
        </a:graphic>
      </p:graphicFrame>
    </p:spTree>
    <p:extLst>
      <p:ext uri="{BB962C8B-B14F-4D97-AF65-F5344CB8AC3E}">
        <p14:creationId xmlns:p14="http://schemas.microsoft.com/office/powerpoint/2010/main" val="710904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17500F4-7355-F301-F95B-76843E074C5F}"/>
              </a:ext>
            </a:extLst>
          </p:cNvPr>
          <p:cNvSpPr txBox="1"/>
          <p:nvPr/>
        </p:nvSpPr>
        <p:spPr>
          <a:xfrm>
            <a:off x="596348" y="1130090"/>
            <a:ext cx="79513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BLOCK DIAGRAM OF AES</a:t>
            </a:r>
          </a:p>
        </p:txBody>
      </p:sp>
      <p:pic>
        <p:nvPicPr>
          <p:cNvPr id="4" name="Picture 2">
            <a:extLst>
              <a:ext uri="{FF2B5EF4-FFF2-40B4-BE49-F238E27FC236}">
                <a16:creationId xmlns:a16="http://schemas.microsoft.com/office/drawing/2014/main" id="{BEDFF3B6-5776-7B26-D201-CA7C1CC9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017643"/>
            <a:ext cx="8334375" cy="36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42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5C95B75-960F-FB6B-0355-284406BECDBA}"/>
              </a:ext>
            </a:extLst>
          </p:cNvPr>
          <p:cNvPicPr>
            <a:picLocks noChangeAspect="1"/>
          </p:cNvPicPr>
          <p:nvPr/>
        </p:nvPicPr>
        <p:blipFill>
          <a:blip r:embed="rId4"/>
          <a:stretch>
            <a:fillRect/>
          </a:stretch>
        </p:blipFill>
        <p:spPr>
          <a:xfrm>
            <a:off x="99189" y="1749286"/>
            <a:ext cx="8940872" cy="4323522"/>
          </a:xfrm>
          <a:prstGeom prst="rect">
            <a:avLst/>
          </a:prstGeom>
        </p:spPr>
      </p:pic>
      <p:sp>
        <p:nvSpPr>
          <p:cNvPr id="3" name="TextBox 2">
            <a:extLst>
              <a:ext uri="{FF2B5EF4-FFF2-40B4-BE49-F238E27FC236}">
                <a16:creationId xmlns:a16="http://schemas.microsoft.com/office/drawing/2014/main" id="{B70A7523-5DF1-CEC3-D4E3-4AB5F8E285C0}"/>
              </a:ext>
            </a:extLst>
          </p:cNvPr>
          <p:cNvSpPr txBox="1"/>
          <p:nvPr/>
        </p:nvSpPr>
        <p:spPr>
          <a:xfrm>
            <a:off x="693364" y="974035"/>
            <a:ext cx="7752522"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AES VS DES VS RSA</a:t>
            </a:r>
          </a:p>
        </p:txBody>
      </p:sp>
    </p:spTree>
    <p:extLst>
      <p:ext uri="{BB962C8B-B14F-4D97-AF65-F5344CB8AC3E}">
        <p14:creationId xmlns:p14="http://schemas.microsoft.com/office/powerpoint/2010/main" val="251261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987643"/>
            <a:ext cx="7772400" cy="435319"/>
          </a:xfrm>
          <a:prstGeom prst="rect">
            <a:avLst/>
          </a:prstGeom>
          <a:noFill/>
          <a:ln>
            <a:noFill/>
          </a:ln>
        </p:spPr>
        <p:txBody>
          <a:bodyPr spcFirstLastPara="1" wrap="square" lIns="91425" tIns="45700" rIns="91425" bIns="45700" anchor="t" anchorCtr="0">
            <a:noAutofit/>
          </a:bodyPr>
          <a:lstStyle/>
          <a:p>
            <a:pPr algn="ctr">
              <a:buSzPts val="2400"/>
            </a:pPr>
            <a:r>
              <a:rPr lang="en-IN" sz="2000" dirty="0">
                <a:solidFill>
                  <a:srgbClr val="FF0000"/>
                </a:solidFill>
                <a:latin typeface="Times New Roman" panose="02020603050405020304" pitchFamily="18" charset="0"/>
                <a:cs typeface="Times New Roman" panose="02020603050405020304" pitchFamily="18" charset="0"/>
              </a:rPr>
              <a:t>FPGA</a:t>
            </a:r>
          </a:p>
          <a:p>
            <a:pPr marL="0" marR="0" lvl="0" indent="0" algn="ctr" rtl="0">
              <a:lnSpc>
                <a:spcPct val="100000"/>
              </a:lnSpc>
              <a:spcBef>
                <a:spcPts val="0"/>
              </a:spcBef>
              <a:spcAft>
                <a:spcPts val="0"/>
              </a:spcAft>
              <a:buClr>
                <a:srgbClr val="000000"/>
              </a:buClr>
              <a:buSzPts val="2400"/>
              <a:buFont typeface="Arial"/>
              <a:buNone/>
            </a:pP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5884EA9-7B32-22E1-7D4A-51792447834D}"/>
              </a:ext>
            </a:extLst>
          </p:cNvPr>
          <p:cNvSpPr txBox="1"/>
          <p:nvPr/>
        </p:nvSpPr>
        <p:spPr>
          <a:xfrm>
            <a:off x="410801" y="1422962"/>
            <a:ext cx="8443849"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Field Programmable Gate Arrays (FPGAs) are semiconductor devices that are based around a matrix of configurable logic blocks (CLBs) connected via programmable interconnects.</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 FPGAs can be reprogrammed to desired application or functionality requirements after manufacturing.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This feature distinguishes FPGAs from Application Specific Integrated Circuits (ASICs), which are custom manufactured for specific design tasks.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Although one-time programmable (OTP) FPGAs are available, the dominant types are SRAM based which can be reprogrammed as the design evolves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3" name="Picture 2" descr="Spartan-7 SP701 FPGA Evaluation Kit - Xilinx | Mouser">
            <a:extLst>
              <a:ext uri="{FF2B5EF4-FFF2-40B4-BE49-F238E27FC236}">
                <a16:creationId xmlns:a16="http://schemas.microsoft.com/office/drawing/2014/main" id="{4D1E52AC-5E67-BF24-BFB2-31220861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05" y="4051082"/>
            <a:ext cx="25050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nternal structure of Xilinx FPGA [3] | Download Scientific Diagram">
            <a:extLst>
              <a:ext uri="{FF2B5EF4-FFF2-40B4-BE49-F238E27FC236}">
                <a16:creationId xmlns:a16="http://schemas.microsoft.com/office/drawing/2014/main" id="{35190844-15F5-7576-CD26-2127E16AC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238" y="400068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9A96F4-5AB2-CD27-A737-08DB827CD83A}"/>
              </a:ext>
            </a:extLst>
          </p:cNvPr>
          <p:cNvPicPr>
            <a:picLocks noChangeAspect="1"/>
          </p:cNvPicPr>
          <p:nvPr/>
        </p:nvPicPr>
        <p:blipFill>
          <a:blip r:embed="rId6"/>
          <a:stretch>
            <a:fillRect/>
          </a:stretch>
        </p:blipFill>
        <p:spPr>
          <a:xfrm>
            <a:off x="6123187" y="4124506"/>
            <a:ext cx="2447925" cy="1866900"/>
          </a:xfrm>
          <a:prstGeom prst="rect">
            <a:avLst/>
          </a:prstGeom>
        </p:spPr>
      </p:pic>
    </p:spTree>
    <p:extLst>
      <p:ext uri="{BB962C8B-B14F-4D97-AF65-F5344CB8AC3E}">
        <p14:creationId xmlns:p14="http://schemas.microsoft.com/office/powerpoint/2010/main" val="91233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7166F00-6249-5414-6A15-80EF4A8A63B5}"/>
              </a:ext>
            </a:extLst>
          </p:cNvPr>
          <p:cNvSpPr txBox="1"/>
          <p:nvPr/>
        </p:nvSpPr>
        <p:spPr>
          <a:xfrm>
            <a:off x="688456" y="1049802"/>
            <a:ext cx="862097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HARDWARE SECURITY MODULE</a:t>
            </a:r>
          </a:p>
        </p:txBody>
      </p:sp>
      <p:sp>
        <p:nvSpPr>
          <p:cNvPr id="4" name="TextBox 3">
            <a:extLst>
              <a:ext uri="{FF2B5EF4-FFF2-40B4-BE49-F238E27FC236}">
                <a16:creationId xmlns:a16="http://schemas.microsoft.com/office/drawing/2014/main" id="{9FC2BA67-635D-4426-0A4B-9B042F1DD37F}"/>
              </a:ext>
            </a:extLst>
          </p:cNvPr>
          <p:cNvSpPr txBox="1"/>
          <p:nvPr/>
        </p:nvSpPr>
        <p:spPr>
          <a:xfrm>
            <a:off x="325335" y="1573022"/>
            <a:ext cx="8130209"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hardware security module (HSM) is a physical computing device that safeguards and manages digital keys, performs encryption and decryption functions for digital signatures, strong authentication and other cryptographic functions.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modules traditionally come in the form of a plug-in card or an external device that attaches directly to a computer or network server.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hardware security module contains one or more secure crypto processor chips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91D82-364B-210D-2186-1A0D1389EE5C}"/>
              </a:ext>
            </a:extLst>
          </p:cNvPr>
          <p:cNvPicPr>
            <a:picLocks noChangeAspect="1"/>
          </p:cNvPicPr>
          <p:nvPr/>
        </p:nvPicPr>
        <p:blipFill>
          <a:blip r:embed="rId4"/>
          <a:stretch>
            <a:fillRect/>
          </a:stretch>
        </p:blipFill>
        <p:spPr>
          <a:xfrm>
            <a:off x="278262" y="4620010"/>
            <a:ext cx="2733296" cy="1365622"/>
          </a:xfrm>
          <a:prstGeom prst="rect">
            <a:avLst/>
          </a:prstGeom>
        </p:spPr>
      </p:pic>
      <p:pic>
        <p:nvPicPr>
          <p:cNvPr id="6" name="Picture 5">
            <a:extLst>
              <a:ext uri="{FF2B5EF4-FFF2-40B4-BE49-F238E27FC236}">
                <a16:creationId xmlns:a16="http://schemas.microsoft.com/office/drawing/2014/main" id="{1EB40E47-EE31-32A7-8C20-2C313A6D2ACA}"/>
              </a:ext>
            </a:extLst>
          </p:cNvPr>
          <p:cNvPicPr>
            <a:picLocks noChangeAspect="1"/>
          </p:cNvPicPr>
          <p:nvPr/>
        </p:nvPicPr>
        <p:blipFill>
          <a:blip r:embed="rId5"/>
          <a:stretch>
            <a:fillRect/>
          </a:stretch>
        </p:blipFill>
        <p:spPr>
          <a:xfrm>
            <a:off x="5869655" y="4381032"/>
            <a:ext cx="2562225" cy="1781175"/>
          </a:xfrm>
          <a:prstGeom prst="rect">
            <a:avLst/>
          </a:prstGeom>
        </p:spPr>
      </p:pic>
      <p:pic>
        <p:nvPicPr>
          <p:cNvPr id="2050" name="Picture 2" descr="Zynq-7000 SoC">
            <a:extLst>
              <a:ext uri="{FF2B5EF4-FFF2-40B4-BE49-F238E27FC236}">
                <a16:creationId xmlns:a16="http://schemas.microsoft.com/office/drawing/2014/main" id="{C7702433-BB19-15E3-F7C7-9DB927BC0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447151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4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7AA9D5C-22FD-18B1-3FDC-57A3395DE1A6}"/>
              </a:ext>
            </a:extLst>
          </p:cNvPr>
          <p:cNvSpPr txBox="1"/>
          <p:nvPr/>
        </p:nvSpPr>
        <p:spPr>
          <a:xfrm>
            <a:off x="407504" y="1093304"/>
            <a:ext cx="80705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PROJECT TIMELINE</a:t>
            </a:r>
          </a:p>
        </p:txBody>
      </p:sp>
      <p:sp>
        <p:nvSpPr>
          <p:cNvPr id="5" name="TextBox 4">
            <a:extLst>
              <a:ext uri="{FF2B5EF4-FFF2-40B4-BE49-F238E27FC236}">
                <a16:creationId xmlns:a16="http://schemas.microsoft.com/office/drawing/2014/main" id="{F9C14F5B-6E84-4184-8266-9B1A7ED1ED46}"/>
              </a:ext>
            </a:extLst>
          </p:cNvPr>
          <p:cNvSpPr txBox="1"/>
          <p:nvPr/>
        </p:nvSpPr>
        <p:spPr>
          <a:xfrm>
            <a:off x="1318605" y="1793654"/>
            <a:ext cx="7536045" cy="1200329"/>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Understanding and researching the basics of cryptography, the AES Encryption method, hardware security, and Vivado software constitutes phase 1 of the project. By the end of Fifth Semester  all of these research studies will be finished.</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505458-3215-85F9-C7F2-CB17591D864B}"/>
              </a:ext>
            </a:extLst>
          </p:cNvPr>
          <p:cNvSpPr txBox="1"/>
          <p:nvPr/>
        </p:nvSpPr>
        <p:spPr>
          <a:xfrm>
            <a:off x="69574" y="4105822"/>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2</a:t>
            </a:r>
          </a:p>
          <a:p>
            <a:pPr algn="ctr"/>
            <a:endParaRPr lang="en-IN" sz="24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215157A3-8A5B-8151-6E11-883CFCCC589B}"/>
              </a:ext>
            </a:extLst>
          </p:cNvPr>
          <p:cNvSpPr/>
          <p:nvPr/>
        </p:nvSpPr>
        <p:spPr>
          <a:xfrm>
            <a:off x="506896" y="2673626"/>
            <a:ext cx="556591" cy="248478"/>
          </a:xfrm>
          <a:prstGeom prst="rightArrow">
            <a:avLst/>
          </a:prstGeom>
          <a:solidFill>
            <a:schemeClr val="accent1">
              <a:lumMod val="50000"/>
            </a:schemeClr>
          </a:solidFill>
          <a:ln>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171B44-8B01-078A-1894-40BA63B803DE}"/>
              </a:ext>
            </a:extLst>
          </p:cNvPr>
          <p:cNvSpPr txBox="1"/>
          <p:nvPr/>
        </p:nvSpPr>
        <p:spPr>
          <a:xfrm>
            <a:off x="188843" y="1721775"/>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1</a:t>
            </a:r>
          </a:p>
          <a:p>
            <a:pPr algn="ctr"/>
            <a:endParaRPr lang="en-IN" sz="24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F6F390C1-39A7-E965-EFDA-3BD8F679760A}"/>
              </a:ext>
            </a:extLst>
          </p:cNvPr>
          <p:cNvSpPr/>
          <p:nvPr/>
        </p:nvSpPr>
        <p:spPr>
          <a:xfrm>
            <a:off x="407504" y="5078896"/>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10F97E7-BD2A-6898-6C98-6CF94D406568}"/>
              </a:ext>
            </a:extLst>
          </p:cNvPr>
          <p:cNvSpPr txBox="1"/>
          <p:nvPr/>
        </p:nvSpPr>
        <p:spPr>
          <a:xfrm>
            <a:off x="1503570" y="3918037"/>
            <a:ext cx="7166113" cy="1846659"/>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Once the aforementioned phase's research has been completed. For these algorithms (AES-128, AES-192, and AES-256), we would create programs in HDL or Verilog and undertake case studies to analyze the outcomes.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of these case studies regarding the results will be completed by the end of the sixth semester</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9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algn="ctr"/>
            <a:r>
              <a:rPr lang="en-US" sz="1400" b="1" i="0" u="none" strike="noStrike" cap="none" dirty="0">
                <a:solidFill>
                  <a:srgbClr val="FFFFFF"/>
                </a:solidFill>
                <a:latin typeface="Roboto"/>
                <a:ea typeface="Roboto"/>
                <a:cs typeface="Roboto"/>
                <a:sym typeface="Roboto"/>
              </a:rPr>
              <a:t>20ECPJ701 </a:t>
            </a:r>
          </a:p>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E2D3ACD-380A-E312-BAAA-90DD98D4E017}"/>
              </a:ext>
            </a:extLst>
          </p:cNvPr>
          <p:cNvSpPr txBox="1"/>
          <p:nvPr/>
        </p:nvSpPr>
        <p:spPr>
          <a:xfrm>
            <a:off x="-59636" y="1088941"/>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3</a:t>
            </a:r>
          </a:p>
          <a:p>
            <a:pPr algn="ctr"/>
            <a:endParaRPr lang="en-IN" sz="24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B41183B0-670E-2672-7070-E38D08076ED0}"/>
              </a:ext>
            </a:extLst>
          </p:cNvPr>
          <p:cNvSpPr/>
          <p:nvPr/>
        </p:nvSpPr>
        <p:spPr>
          <a:xfrm>
            <a:off x="198781" y="1950122"/>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009214-57DB-7569-5686-E0002883AD58}"/>
              </a:ext>
            </a:extLst>
          </p:cNvPr>
          <p:cNvSpPr txBox="1"/>
          <p:nvPr/>
        </p:nvSpPr>
        <p:spPr>
          <a:xfrm>
            <a:off x="1113181" y="1172767"/>
            <a:ext cx="8110330" cy="1754326"/>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once case studies on the effects of the HDL programs we had developed in earlier stages had been completed. </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advantages and disadvantages of the encryption algorithm would be listed. In order to correct it, we would employ deep learning and other ideas to improve the system's security and effectiveness in comparison to the AES technique.</a:t>
            </a: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By the end of the seventh semester, the algorithm update will have been finished.</a:t>
            </a: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D07EAE-CA9D-2A0E-1683-4AE03BDA7E68}"/>
              </a:ext>
            </a:extLst>
          </p:cNvPr>
          <p:cNvSpPr txBox="1"/>
          <p:nvPr/>
        </p:nvSpPr>
        <p:spPr>
          <a:xfrm>
            <a:off x="-69574" y="3913546"/>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4</a:t>
            </a:r>
          </a:p>
          <a:p>
            <a:pPr algn="ctr"/>
            <a:endParaRPr lang="en-IN" sz="240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9EF329A5-C01B-6A93-226F-BD4A5A631545}"/>
              </a:ext>
            </a:extLst>
          </p:cNvPr>
          <p:cNvSpPr/>
          <p:nvPr/>
        </p:nvSpPr>
        <p:spPr>
          <a:xfrm>
            <a:off x="138319" y="4746991"/>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D067E8-BCFA-A817-E1D6-97BAE3733BEA}"/>
              </a:ext>
            </a:extLst>
          </p:cNvPr>
          <p:cNvSpPr txBox="1"/>
          <p:nvPr/>
        </p:nvSpPr>
        <p:spPr>
          <a:xfrm>
            <a:off x="1123121" y="3636547"/>
            <a:ext cx="7921774"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We'd use an FPGA to implement our project's most current algorithm in the project's final phase (Field Programmable Gate Array).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Our project study paper would be published in numerous journals. Last, we would convert our code to VHDL and System Verilog.</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Project's objective will have been achieved.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is going to be finished by the conclusion of the Eighth semester.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58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4" y="598950"/>
            <a:ext cx="3597725"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70" name="Google Shape;70;p2"/>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a:solidFill>
                  <a:srgbClr val="FF0000"/>
                </a:solidFill>
                <a:latin typeface="Calibri"/>
                <a:ea typeface="Calibri"/>
                <a:cs typeface="Calibri"/>
                <a:sym typeface="Calibri"/>
              </a:rPr>
              <a:t>PROBLEM STATEMENT</a:t>
            </a:r>
            <a:endParaRPr sz="3200" b="1" i="0" u="none" strike="noStrike" cap="none">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9FD2641-3B3F-482A-2CE7-94CF4013FA1C}"/>
              </a:ext>
            </a:extLst>
          </p:cNvPr>
          <p:cNvSpPr txBox="1"/>
          <p:nvPr/>
        </p:nvSpPr>
        <p:spPr>
          <a:xfrm>
            <a:off x="178903" y="1799199"/>
            <a:ext cx="8865705" cy="215443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enhance system security, we would Deploy our adaption of AES encryption to fortify the hardware security module's security in a Network Centric Warfare Ecosystem.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HSM(Hardware Security Module) chip is embedded in a Microcontroller of a System.</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38BBB39-C9EA-483B-E66D-83E556CCB859}"/>
              </a:ext>
            </a:extLst>
          </p:cNvPr>
          <p:cNvPicPr>
            <a:picLocks noChangeAspect="1"/>
          </p:cNvPicPr>
          <p:nvPr/>
        </p:nvPicPr>
        <p:blipFill>
          <a:blip r:embed="rId4"/>
          <a:stretch>
            <a:fillRect/>
          </a:stretch>
        </p:blipFill>
        <p:spPr>
          <a:xfrm>
            <a:off x="6235275" y="4220816"/>
            <a:ext cx="2619375" cy="1743075"/>
          </a:xfrm>
          <a:prstGeom prst="rect">
            <a:avLst/>
          </a:prstGeom>
        </p:spPr>
      </p:pic>
      <p:pic>
        <p:nvPicPr>
          <p:cNvPr id="5" name="Picture 4">
            <a:extLst>
              <a:ext uri="{FF2B5EF4-FFF2-40B4-BE49-F238E27FC236}">
                <a16:creationId xmlns:a16="http://schemas.microsoft.com/office/drawing/2014/main" id="{09749BDD-F107-A803-7FB2-5F0B08DB9377}"/>
              </a:ext>
            </a:extLst>
          </p:cNvPr>
          <p:cNvPicPr>
            <a:picLocks noChangeAspect="1"/>
          </p:cNvPicPr>
          <p:nvPr/>
        </p:nvPicPr>
        <p:blipFill>
          <a:blip r:embed="rId5"/>
          <a:stretch>
            <a:fillRect/>
          </a:stretch>
        </p:blipFill>
        <p:spPr>
          <a:xfrm>
            <a:off x="2908726" y="4144617"/>
            <a:ext cx="2419350" cy="1895475"/>
          </a:xfrm>
          <a:prstGeom prst="rect">
            <a:avLst/>
          </a:prstGeom>
        </p:spPr>
      </p:pic>
      <p:pic>
        <p:nvPicPr>
          <p:cNvPr id="2" name="Picture 1">
            <a:extLst>
              <a:ext uri="{FF2B5EF4-FFF2-40B4-BE49-F238E27FC236}">
                <a16:creationId xmlns:a16="http://schemas.microsoft.com/office/drawing/2014/main" id="{84401D5C-EFF9-0A17-2C19-1B2C8534ED24}"/>
              </a:ext>
            </a:extLst>
          </p:cNvPr>
          <p:cNvPicPr>
            <a:picLocks noChangeAspect="1"/>
          </p:cNvPicPr>
          <p:nvPr/>
        </p:nvPicPr>
        <p:blipFill>
          <a:blip r:embed="rId6"/>
          <a:stretch>
            <a:fillRect/>
          </a:stretch>
        </p:blipFill>
        <p:spPr>
          <a:xfrm>
            <a:off x="178903" y="4144617"/>
            <a:ext cx="2057400" cy="19982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dirty="0">
                <a:solidFill>
                  <a:srgbClr val="FF0000"/>
                </a:solidFill>
                <a:latin typeface="Times New Roman" panose="02020603050405020304" pitchFamily="18" charset="0"/>
                <a:ea typeface="Calibri"/>
                <a:cs typeface="Times New Roman" panose="02020603050405020304" pitchFamily="18" charset="0"/>
                <a:sym typeface="Calibri"/>
              </a:rPr>
              <a:t>TIMELINE OF PROJECT</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308324"/>
          </a:xfrm>
          <a:prstGeom prst="rect">
            <a:avLst/>
          </a:prstGeom>
          <a:noFill/>
        </p:spPr>
        <p:txBody>
          <a:bodyPr wrap="square" rtlCol="0">
            <a:spAutoFit/>
          </a:bodyPr>
          <a:lstStyle/>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1 (COMPLETED ON 20 DECEMBER 2022)</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 PHASE 2 (COMPLETED ON 30 MAY 2023)</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3 (COMPLETED ON 30 NOVEMBER  2023)</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4 (WILL BE COMPLETED BY END OF MARCH 2024)</a:t>
            </a:r>
          </a:p>
          <a:p>
            <a:pPr algn="just"/>
            <a:r>
              <a:rPr lang="en-US" sz="1800" dirty="0">
                <a:latin typeface="Times New Roman" panose="02020603050405020304" pitchFamily="18" charset="0"/>
                <a:ea typeface="Times New Roman" panose="02020603050405020304" pitchFamily="18" charset="0"/>
              </a:rPr>
              <a:t> </a:t>
            </a: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p>
          <a:p>
            <a:pPr marL="342900" indent="-342900" algn="just">
              <a:buFont typeface="+mj-lt"/>
              <a:buAutoNum type="arabicPeriod"/>
            </a:pPr>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pic>
        <p:nvPicPr>
          <p:cNvPr id="2050" name="Picture 2" descr="AES. Finally Advanced Encryption Standard |… | by Srupa Thota | Medium">
            <a:extLst>
              <a:ext uri="{FF2B5EF4-FFF2-40B4-BE49-F238E27FC236}">
                <a16:creationId xmlns:a16="http://schemas.microsoft.com/office/drawing/2014/main" id="{9A0DE714-342C-0955-FFD3-9460CF57B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79" y="3308857"/>
            <a:ext cx="8309112" cy="280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61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328500" y="976744"/>
            <a:ext cx="8815500" cy="93311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800" i="0" u="none" strike="noStrike" cap="none" dirty="0">
                <a:solidFill>
                  <a:srgbClr val="FF0000"/>
                </a:solidFill>
                <a:latin typeface="Calibri"/>
                <a:ea typeface="Calibri"/>
                <a:cs typeface="Calibri"/>
                <a:sym typeface="Calibri"/>
              </a:rPr>
              <a:t>OUTPUT</a:t>
            </a:r>
          </a:p>
          <a:p>
            <a:pPr marL="0" marR="0" lvl="0" indent="0" algn="ctr" rtl="0">
              <a:lnSpc>
                <a:spcPct val="100000"/>
              </a:lnSpc>
              <a:spcBef>
                <a:spcPts val="0"/>
              </a:spcBef>
              <a:spcAft>
                <a:spcPts val="0"/>
              </a:spcAft>
              <a:buClr>
                <a:srgbClr val="000000"/>
              </a:buClr>
              <a:buSzPts val="2400"/>
              <a:buFont typeface="Arial"/>
              <a:buNone/>
            </a:pPr>
            <a:r>
              <a:rPr lang="en-IN" sz="2800" i="0" u="none" strike="noStrike" cap="none" dirty="0">
                <a:solidFill>
                  <a:srgbClr val="FF0000"/>
                </a:solidFill>
                <a:latin typeface="Calibri"/>
                <a:ea typeface="Calibri"/>
                <a:cs typeface="Calibri"/>
                <a:sym typeface="Calibri"/>
              </a:rPr>
              <a:t>(</a:t>
            </a:r>
            <a:r>
              <a:rPr lang="en-IN" sz="2800" dirty="0">
                <a:solidFill>
                  <a:srgbClr val="FF0000"/>
                </a:solidFill>
                <a:latin typeface="Calibri"/>
                <a:ea typeface="Calibri"/>
                <a:cs typeface="Calibri"/>
                <a:sym typeface="Calibri"/>
              </a:rPr>
              <a:t>AES </a:t>
            </a:r>
            <a:r>
              <a:rPr lang="en-IN" sz="2800" i="0" u="none" strike="noStrike" cap="none" dirty="0">
                <a:solidFill>
                  <a:srgbClr val="FF0000"/>
                </a:solidFill>
                <a:latin typeface="Calibri"/>
                <a:ea typeface="Calibri"/>
                <a:cs typeface="Calibri"/>
                <a:sym typeface="Calibri"/>
              </a:rPr>
              <a:t>Encryption )</a:t>
            </a:r>
            <a:endParaRPr sz="2800" i="0" u="none" strike="noStrike" cap="none" dirty="0">
              <a:solidFill>
                <a:srgbClr val="FF0000"/>
              </a:solidFill>
              <a:latin typeface="Calibri"/>
              <a:ea typeface="Calibri"/>
              <a:cs typeface="Calibri"/>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FB2D37CE-D28D-94E4-F43B-BA4633CBCD84}"/>
              </a:ext>
            </a:extLst>
          </p:cNvPr>
          <p:cNvPicPr>
            <a:picLocks noChangeAspect="1"/>
          </p:cNvPicPr>
          <p:nvPr/>
        </p:nvPicPr>
        <p:blipFill>
          <a:blip r:embed="rId4"/>
          <a:stretch>
            <a:fillRect/>
          </a:stretch>
        </p:blipFill>
        <p:spPr>
          <a:xfrm>
            <a:off x="0" y="2014998"/>
            <a:ext cx="9144000" cy="3924743"/>
          </a:xfrm>
          <a:prstGeom prst="rect">
            <a:avLst/>
          </a:prstGeom>
        </p:spPr>
      </p:pic>
    </p:spTree>
    <p:extLst>
      <p:ext uri="{BB962C8B-B14F-4D97-AF65-F5344CB8AC3E}">
        <p14:creationId xmlns:p14="http://schemas.microsoft.com/office/powerpoint/2010/main" val="207180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934AE9-EF79-0079-5F8D-3419E1479629}"/>
              </a:ext>
            </a:extLst>
          </p:cNvPr>
          <p:cNvSpPr txBox="1"/>
          <p:nvPr/>
        </p:nvSpPr>
        <p:spPr>
          <a:xfrm>
            <a:off x="1667589" y="934973"/>
            <a:ext cx="5546035" cy="830997"/>
          </a:xfrm>
          <a:prstGeom prst="rect">
            <a:avLst/>
          </a:prstGeom>
          <a:noFill/>
        </p:spPr>
        <p:txBody>
          <a:bodyPr wrap="square" rtlCol="0">
            <a:spAutoFit/>
          </a:bodyPr>
          <a:lstStyle/>
          <a:p>
            <a:pPr algn="ctr"/>
            <a:r>
              <a:rPr lang="en-IN" sz="2400" b="1" i="0" u="none" strike="noStrike" cap="none" dirty="0">
                <a:solidFill>
                  <a:srgbClr val="FF0000"/>
                </a:solidFill>
                <a:latin typeface="Calibri"/>
                <a:ea typeface="Calibri"/>
                <a:cs typeface="Calibri"/>
                <a:sym typeface="Calibri"/>
              </a:rPr>
              <a:t>OUTPUT</a:t>
            </a:r>
          </a:p>
          <a:p>
            <a:pPr algn="ctr"/>
            <a:r>
              <a:rPr lang="en-IN" sz="2400" dirty="0">
                <a:solidFill>
                  <a:srgbClr val="FF0000"/>
                </a:solidFill>
              </a:rPr>
              <a:t>( AES Decryption)</a:t>
            </a:r>
          </a:p>
        </p:txBody>
      </p:sp>
      <p:pic>
        <p:nvPicPr>
          <p:cNvPr id="5" name="Picture 4">
            <a:extLst>
              <a:ext uri="{FF2B5EF4-FFF2-40B4-BE49-F238E27FC236}">
                <a16:creationId xmlns:a16="http://schemas.microsoft.com/office/drawing/2014/main" id="{D879C68D-59EE-5352-1A17-47CF1A8C3222}"/>
              </a:ext>
            </a:extLst>
          </p:cNvPr>
          <p:cNvPicPr>
            <a:picLocks noChangeAspect="1"/>
          </p:cNvPicPr>
          <p:nvPr/>
        </p:nvPicPr>
        <p:blipFill>
          <a:blip r:embed="rId4"/>
          <a:stretch>
            <a:fillRect/>
          </a:stretch>
        </p:blipFill>
        <p:spPr>
          <a:xfrm>
            <a:off x="0" y="1868619"/>
            <a:ext cx="9144000" cy="4054409"/>
          </a:xfrm>
          <a:prstGeom prst="rect">
            <a:avLst/>
          </a:prstGeom>
        </p:spPr>
      </p:pic>
    </p:spTree>
    <p:extLst>
      <p:ext uri="{BB962C8B-B14F-4D97-AF65-F5344CB8AC3E}">
        <p14:creationId xmlns:p14="http://schemas.microsoft.com/office/powerpoint/2010/main" val="65608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CONCLUSION</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	AES encryption is the finest encryption among RSA, DES, and AES, as we have learned by studying encryption techniques. This uses the most recent version of AES (256).</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This leads us to the conclusion that this project might have research on the definition of cryptography, the AES encryption algorithm, and Xilinx software. From this study, we would modify the AES Encryption algorithm in the best way possible and implement it in the FPGA kit.</a:t>
            </a:r>
          </a:p>
          <a:p>
            <a:pPr algn="just"/>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135076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685800" y="1080317"/>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a:solidFill>
                  <a:srgbClr val="FF0000"/>
                </a:solidFill>
                <a:latin typeface="Times New Roman" panose="02020603050405020304" pitchFamily="18" charset="0"/>
                <a:ea typeface="Calibri"/>
                <a:cs typeface="Times New Roman" panose="02020603050405020304" pitchFamily="18" charset="0"/>
                <a:sym typeface="Calibri"/>
              </a:rPr>
              <a:t>FUTURE SCOPE</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1477328"/>
          </a:xfrm>
          <a:prstGeom prst="rect">
            <a:avLst/>
          </a:prstGeom>
          <a:noFill/>
        </p:spPr>
        <p:txBody>
          <a:bodyPr wrap="square" rtlCol="0">
            <a:spAutoFit/>
          </a:bodyPr>
          <a:lstStyle/>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We intended to enhance this project by using an FPGA kit to implement the optimal algorithm in the  circuit. </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Embed this in a controller so that we could check the controller's security and create a commercial product.</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413556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65;p9">
            <a:extLst>
              <a:ext uri="{FF2B5EF4-FFF2-40B4-BE49-F238E27FC236}">
                <a16:creationId xmlns:a16="http://schemas.microsoft.com/office/drawing/2014/main" id="{8FAB3AF1-C2C4-1ED7-A440-529419074765}"/>
              </a:ext>
            </a:extLst>
          </p:cNvPr>
          <p:cNvSpPr txBox="1"/>
          <p:nvPr/>
        </p:nvSpPr>
        <p:spPr>
          <a:xfrm>
            <a:off x="474441" y="117139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PROJECT MANAGEMENT- GANTT CHART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 name="Google Shape;166;p9">
            <a:extLst>
              <a:ext uri="{FF2B5EF4-FFF2-40B4-BE49-F238E27FC236}">
                <a16:creationId xmlns:a16="http://schemas.microsoft.com/office/drawing/2014/main" id="{958F7C65-6924-120C-9CB5-94980623EA07}"/>
              </a:ext>
            </a:extLst>
          </p:cNvPr>
          <p:cNvGraphicFramePr/>
          <p:nvPr>
            <p:extLst>
              <p:ext uri="{D42A27DB-BD31-4B8C-83A1-F6EECF244321}">
                <p14:modId xmlns:p14="http://schemas.microsoft.com/office/powerpoint/2010/main" val="453841417"/>
              </p:ext>
            </p:extLst>
          </p:nvPr>
        </p:nvGraphicFramePr>
        <p:xfrm>
          <a:off x="89452" y="1909862"/>
          <a:ext cx="9054547" cy="4305615"/>
        </p:xfrm>
        <a:graphic>
          <a:graphicData uri="http://schemas.openxmlformats.org/drawingml/2006/table">
            <a:tbl>
              <a:tblPr firstRow="1" bandRow="1">
                <a:noFill/>
                <a:tableStyleId>{AA100CB9-3C61-420C-8969-52292B9D77E7}</a:tableStyleId>
              </a:tblPr>
              <a:tblGrid>
                <a:gridCol w="1391478">
                  <a:extLst>
                    <a:ext uri="{9D8B030D-6E8A-4147-A177-3AD203B41FA5}">
                      <a16:colId xmlns:a16="http://schemas.microsoft.com/office/drawing/2014/main" val="20000"/>
                    </a:ext>
                  </a:extLst>
                </a:gridCol>
                <a:gridCol w="677726">
                  <a:extLst>
                    <a:ext uri="{9D8B030D-6E8A-4147-A177-3AD203B41FA5}">
                      <a16:colId xmlns:a16="http://schemas.microsoft.com/office/drawing/2014/main" val="20001"/>
                    </a:ext>
                  </a:extLst>
                </a:gridCol>
                <a:gridCol w="613626">
                  <a:extLst>
                    <a:ext uri="{9D8B030D-6E8A-4147-A177-3AD203B41FA5}">
                      <a16:colId xmlns:a16="http://schemas.microsoft.com/office/drawing/2014/main" val="20002"/>
                    </a:ext>
                  </a:extLst>
                </a:gridCol>
                <a:gridCol w="670706">
                  <a:extLst>
                    <a:ext uri="{9D8B030D-6E8A-4147-A177-3AD203B41FA5}">
                      <a16:colId xmlns:a16="http://schemas.microsoft.com/office/drawing/2014/main" val="20003"/>
                    </a:ext>
                  </a:extLst>
                </a:gridCol>
                <a:gridCol w="592220">
                  <a:extLst>
                    <a:ext uri="{9D8B030D-6E8A-4147-A177-3AD203B41FA5}">
                      <a16:colId xmlns:a16="http://schemas.microsoft.com/office/drawing/2014/main" val="20004"/>
                    </a:ext>
                  </a:extLst>
                </a:gridCol>
                <a:gridCol w="715695">
                  <a:extLst>
                    <a:ext uri="{9D8B030D-6E8A-4147-A177-3AD203B41FA5}">
                      <a16:colId xmlns:a16="http://schemas.microsoft.com/office/drawing/2014/main" val="20005"/>
                    </a:ext>
                  </a:extLst>
                </a:gridCol>
                <a:gridCol w="732183">
                  <a:extLst>
                    <a:ext uri="{9D8B030D-6E8A-4147-A177-3AD203B41FA5}">
                      <a16:colId xmlns:a16="http://schemas.microsoft.com/office/drawing/2014/main" val="1796344628"/>
                    </a:ext>
                  </a:extLst>
                </a:gridCol>
                <a:gridCol w="732182">
                  <a:extLst>
                    <a:ext uri="{9D8B030D-6E8A-4147-A177-3AD203B41FA5}">
                      <a16:colId xmlns:a16="http://schemas.microsoft.com/office/drawing/2014/main" val="4197871039"/>
                    </a:ext>
                  </a:extLst>
                </a:gridCol>
                <a:gridCol w="732183">
                  <a:extLst>
                    <a:ext uri="{9D8B030D-6E8A-4147-A177-3AD203B41FA5}">
                      <a16:colId xmlns:a16="http://schemas.microsoft.com/office/drawing/2014/main" val="2317714478"/>
                    </a:ext>
                  </a:extLst>
                </a:gridCol>
                <a:gridCol w="732183">
                  <a:extLst>
                    <a:ext uri="{9D8B030D-6E8A-4147-A177-3AD203B41FA5}">
                      <a16:colId xmlns:a16="http://schemas.microsoft.com/office/drawing/2014/main" val="1186180182"/>
                    </a:ext>
                  </a:extLst>
                </a:gridCol>
                <a:gridCol w="732182">
                  <a:extLst>
                    <a:ext uri="{9D8B030D-6E8A-4147-A177-3AD203B41FA5}">
                      <a16:colId xmlns:a16="http://schemas.microsoft.com/office/drawing/2014/main" val="4124136273"/>
                    </a:ext>
                  </a:extLst>
                </a:gridCol>
                <a:gridCol w="732183">
                  <a:extLst>
                    <a:ext uri="{9D8B030D-6E8A-4147-A177-3AD203B41FA5}">
                      <a16:colId xmlns:a16="http://schemas.microsoft.com/office/drawing/2014/main" val="1232252395"/>
                    </a:ext>
                  </a:extLst>
                </a:gridCol>
              </a:tblGrid>
              <a:tr h="68134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OCT22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NOV</a:t>
                      </a:r>
                    </a:p>
                    <a:p>
                      <a:pPr marL="0" marR="0" lvl="0" indent="0" algn="l" rtl="0">
                        <a:lnSpc>
                          <a:spcPct val="100000"/>
                        </a:lnSpc>
                        <a:spcBef>
                          <a:spcPts val="0"/>
                        </a:spcBef>
                        <a:spcAft>
                          <a:spcPts val="0"/>
                        </a:spcAft>
                        <a:buClr>
                          <a:srgbClr val="000000"/>
                        </a:buClr>
                        <a:buSzPts val="1400"/>
                        <a:buFont typeface="Arial"/>
                        <a:buNone/>
                      </a:pPr>
                      <a:r>
                        <a:rPr lang="en-IN" dirty="0"/>
                        <a: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DEC22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JAN</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FEB</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MAR</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APR</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JUL</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AUG</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extLst>
                  <a:ext uri="{0D108BD9-81ED-4DB2-BD59-A6C34878D82A}">
                    <a16:rowId xmlns:a16="http://schemas.microsoft.com/office/drawing/2014/main" val="10000"/>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PROJECT APPROVAL</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lt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1"/>
                  </a:ext>
                </a:extLst>
              </a:tr>
              <a:tr h="33013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 REVIEW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2"/>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SIMULATION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3"/>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4"/>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THESIS</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extLst>
                  <a:ext uri="{0D108BD9-81ED-4DB2-BD59-A6C34878D82A}">
                    <a16:rowId xmlns:a16="http://schemas.microsoft.com/office/drawing/2014/main" val="10005"/>
                  </a:ext>
                </a:extLst>
              </a:tr>
              <a:tr h="33013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6"/>
                  </a:ext>
                </a:extLst>
              </a:tr>
              <a:tr h="841143">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PUBLICATION </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46230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7F40CF1-2375-9B32-B81C-670FFEBDD333}"/>
              </a:ext>
            </a:extLst>
          </p:cNvPr>
          <p:cNvSpPr txBox="1"/>
          <p:nvPr/>
        </p:nvSpPr>
        <p:spPr>
          <a:xfrm>
            <a:off x="132080" y="1092564"/>
            <a:ext cx="830072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72AD70A-38B0-59C8-D9B7-8294EB9026C2}"/>
              </a:ext>
            </a:extLst>
          </p:cNvPr>
          <p:cNvSpPr txBox="1"/>
          <p:nvPr/>
        </p:nvSpPr>
        <p:spPr>
          <a:xfrm>
            <a:off x="132080" y="1588830"/>
            <a:ext cx="8676640" cy="4822667"/>
          </a:xfrm>
          <a:prstGeom prst="rect">
            <a:avLst/>
          </a:prstGeom>
          <a:noFill/>
        </p:spPr>
        <p:txBody>
          <a:bodyPr wrap="square" rtlCol="0">
            <a:spAutoFit/>
          </a:bodyPr>
          <a:lstStyle/>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Pramod, T. V. Narendra, and N. A. Vinay. "Short Hand Recognition using Canny Edge Detector." International Journal 7, no. 5 (2017).</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Mamatha MS Pramod,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M.Mamatha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"FPGA Implementation Of Low Area Single Precision Floating Point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Multiplier."International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Journal of Science Technology and Engineering, Vol.2, no. 2 (2016): 560-566.</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M.Natheera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Banu, FPGA Based Hardware Implementation of Encryption Algorithm, International Journal of Engineering and Advanced Technology (IJEAT) ISSN: 2249 8958, Volume-3, Issue-4, April 2014.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Deguang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Jinyi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Chang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Xingdou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Gou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Ankang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Conglan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Lu ,Parallel AES Algorithm for Fast Data Encryption on GPU, IEEE journal on AES 2010.</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Xinmiao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High speed VLSI architectures for the AES algorithm ,IEEE transactions on VLSI systems, Tech. Rep., sep2004.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National Institute of Standards and Technology, Advanced Encryption Standard, Federal Information Processing Standards 197, November 2001.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M.Pitchaiah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Philemon Daniel, Praveen, Implementation of Advanced Encryption Standard Algorithm, International Journal of Scientific Engineering Research. </a:t>
            </a:r>
            <a:endParaRPr lang="en-IN" sz="1800" dirty="0">
              <a:effectLst/>
              <a:latin typeface="Times New Roman" panose="02020603050405020304" pitchFamily="18" charset="0"/>
              <a:ea typeface="Carlito"/>
              <a:cs typeface="Times New Roman" panose="02020603050405020304" pitchFamily="18" charset="0"/>
            </a:endParaRPr>
          </a:p>
          <a:p>
            <a:pPr algn="just">
              <a:lnSpc>
                <a:spcPct val="115000"/>
              </a:lnSpc>
              <a:spcAft>
                <a:spcPts val="1000"/>
              </a:spcAft>
              <a:tabLst>
                <a:tab pos="4159885" algn="l"/>
              </a:tabLs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258366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B8A23E9A-A836-D4C3-8BB3-8915E7A7DC0A}"/>
              </a:ext>
            </a:extLst>
          </p:cNvPr>
          <p:cNvSpPr txBox="1"/>
          <p:nvPr/>
        </p:nvSpPr>
        <p:spPr>
          <a:xfrm>
            <a:off x="347870" y="1088941"/>
            <a:ext cx="8169965" cy="82092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2970624-05BC-01A9-C332-1E43B2813288}"/>
              </a:ext>
            </a:extLst>
          </p:cNvPr>
          <p:cNvSpPr txBox="1"/>
          <p:nvPr/>
        </p:nvSpPr>
        <p:spPr>
          <a:xfrm>
            <a:off x="238539" y="1088941"/>
            <a:ext cx="8279296" cy="461665"/>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Verification of Innovation Ecosystem Portal</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4F2088E-000A-F3B3-CA7B-20045299E16C}"/>
              </a:ext>
            </a:extLst>
          </p:cNvPr>
          <p:cNvPicPr>
            <a:picLocks noChangeAspect="1"/>
          </p:cNvPicPr>
          <p:nvPr/>
        </p:nvPicPr>
        <p:blipFill>
          <a:blip r:embed="rId4"/>
          <a:stretch>
            <a:fillRect/>
          </a:stretch>
        </p:blipFill>
        <p:spPr>
          <a:xfrm>
            <a:off x="173935" y="1769568"/>
            <a:ext cx="8796130" cy="3999491"/>
          </a:xfrm>
          <a:prstGeom prst="rect">
            <a:avLst/>
          </a:prstGeom>
        </p:spPr>
      </p:pic>
    </p:spTree>
    <p:extLst>
      <p:ext uri="{BB962C8B-B14F-4D97-AF65-F5344CB8AC3E}">
        <p14:creationId xmlns:p14="http://schemas.microsoft.com/office/powerpoint/2010/main" val="350197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9667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70" name="Google Shape;70;p2"/>
          <p:cNvSpPr txBox="1"/>
          <p:nvPr/>
        </p:nvSpPr>
        <p:spPr>
          <a:xfrm>
            <a:off x="603455" y="960804"/>
            <a:ext cx="7772400" cy="675900"/>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dirty="0">
                <a:solidFill>
                  <a:srgbClr val="FF0000"/>
                </a:solidFill>
                <a:latin typeface="Calibri"/>
                <a:ea typeface="Calibri"/>
                <a:cs typeface="Calibri"/>
                <a:sym typeface="Calibri"/>
              </a:rPr>
              <a:t>OBJECTIVE OF THE PROJECT</a:t>
            </a:r>
          </a:p>
          <a:p>
            <a:pPr marL="0" marR="0" lvl="0" indent="0" algn="ctr" rtl="0">
              <a:lnSpc>
                <a:spcPct val="100000"/>
              </a:lnSpc>
              <a:spcBef>
                <a:spcPts val="0"/>
              </a:spcBef>
              <a:spcAft>
                <a:spcPts val="0"/>
              </a:spcAft>
              <a:buClr>
                <a:srgbClr val="000000"/>
              </a:buClr>
              <a:buSzPts val="2400"/>
              <a:buFont typeface="Arial"/>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78D34525-317C-FDF5-953F-08360EB2FEBD}"/>
              </a:ext>
            </a:extLst>
          </p:cNvPr>
          <p:cNvSpPr txBox="1"/>
          <p:nvPr/>
        </p:nvSpPr>
        <p:spPr>
          <a:xfrm>
            <a:off x="143796" y="1483994"/>
            <a:ext cx="8861055"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Security is becoming a crucial component of contemporary warfare.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Cyberattacks account for the majority of attacks. Cyberattack against Systems, Aircraft, Drones, and other Military Equipment, etc.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7B91BCF-4BE5-44CB-F316-6FC6B69EB998}"/>
              </a:ext>
            </a:extLst>
          </p:cNvPr>
          <p:cNvPicPr>
            <a:picLocks noChangeAspect="1"/>
          </p:cNvPicPr>
          <p:nvPr/>
        </p:nvPicPr>
        <p:blipFill>
          <a:blip r:embed="rId4"/>
          <a:stretch>
            <a:fillRect/>
          </a:stretch>
        </p:blipFill>
        <p:spPr>
          <a:xfrm>
            <a:off x="6273375" y="4827738"/>
            <a:ext cx="2581275" cy="1771650"/>
          </a:xfrm>
          <a:prstGeom prst="rect">
            <a:avLst/>
          </a:prstGeom>
        </p:spPr>
      </p:pic>
      <p:pic>
        <p:nvPicPr>
          <p:cNvPr id="3" name="Picture 2">
            <a:extLst>
              <a:ext uri="{FF2B5EF4-FFF2-40B4-BE49-F238E27FC236}">
                <a16:creationId xmlns:a16="http://schemas.microsoft.com/office/drawing/2014/main" id="{DB0E8104-6665-9A1E-785A-97354FF77E44}"/>
              </a:ext>
            </a:extLst>
          </p:cNvPr>
          <p:cNvPicPr>
            <a:picLocks noChangeAspect="1"/>
          </p:cNvPicPr>
          <p:nvPr/>
        </p:nvPicPr>
        <p:blipFill>
          <a:blip r:embed="rId5"/>
          <a:stretch>
            <a:fillRect/>
          </a:stretch>
        </p:blipFill>
        <p:spPr>
          <a:xfrm>
            <a:off x="2810671" y="5008713"/>
            <a:ext cx="3312503" cy="1590675"/>
          </a:xfrm>
          <a:prstGeom prst="rect">
            <a:avLst/>
          </a:prstGeom>
        </p:spPr>
      </p:pic>
    </p:spTree>
    <p:extLst>
      <p:ext uri="{BB962C8B-B14F-4D97-AF65-F5344CB8AC3E}">
        <p14:creationId xmlns:p14="http://schemas.microsoft.com/office/powerpoint/2010/main" val="208916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F102828A-44BC-DFCC-00D2-708576AD681D}"/>
              </a:ext>
            </a:extLst>
          </p:cNvPr>
          <p:cNvSpPr txBox="1"/>
          <p:nvPr/>
        </p:nvSpPr>
        <p:spPr>
          <a:xfrm>
            <a:off x="393290" y="1042219"/>
            <a:ext cx="8318091" cy="738664"/>
          </a:xfrm>
          <a:prstGeom prst="rect">
            <a:avLst/>
          </a:prstGeom>
          <a:noFill/>
        </p:spPr>
        <p:txBody>
          <a:bodyPr wrap="square" rtlCol="0">
            <a:spAutoFit/>
          </a:bodyPr>
          <a:lstStyle/>
          <a:p>
            <a:pPr algn="ctr"/>
            <a:r>
              <a:rPr lang="en-US" sz="2800" b="1" i="0" u="none" strike="noStrike" cap="none" dirty="0">
                <a:solidFill>
                  <a:srgbClr val="FF0000"/>
                </a:solidFill>
                <a:latin typeface="Times New Roman"/>
                <a:ea typeface="Times New Roman"/>
                <a:cs typeface="Times New Roman"/>
                <a:sym typeface="Times New Roman"/>
              </a:rPr>
              <a:t>JUSTIFICATION FOR SDG </a:t>
            </a:r>
            <a:r>
              <a:rPr lang="en-US" sz="2800" b="1" dirty="0">
                <a:solidFill>
                  <a:srgbClr val="FF0000"/>
                </a:solidFill>
                <a:latin typeface="Times New Roman"/>
                <a:ea typeface="Times New Roman"/>
                <a:cs typeface="Times New Roman"/>
                <a:sym typeface="Times New Roman"/>
              </a:rPr>
              <a:t>&amp; </a:t>
            </a:r>
            <a:r>
              <a:rPr lang="en-US" sz="2800" b="1" i="0" u="none" strike="noStrike" cap="none" dirty="0">
                <a:solidFill>
                  <a:srgbClr val="FF0000"/>
                </a:solidFill>
                <a:latin typeface="Times New Roman"/>
                <a:ea typeface="Times New Roman"/>
                <a:cs typeface="Times New Roman"/>
                <a:sym typeface="Times New Roman"/>
              </a:rPr>
              <a:t>SAP</a:t>
            </a:r>
          </a:p>
          <a:p>
            <a:endParaRPr lang="en-IN" dirty="0"/>
          </a:p>
        </p:txBody>
      </p:sp>
      <p:sp>
        <p:nvSpPr>
          <p:cNvPr id="3" name="TextBox 2">
            <a:extLst>
              <a:ext uri="{FF2B5EF4-FFF2-40B4-BE49-F238E27FC236}">
                <a16:creationId xmlns:a16="http://schemas.microsoft.com/office/drawing/2014/main" id="{74AB9EDC-359F-C8F2-E3E0-DA454BF3EA3B}"/>
              </a:ext>
            </a:extLst>
          </p:cNvPr>
          <p:cNvSpPr txBox="1"/>
          <p:nvPr/>
        </p:nvSpPr>
        <p:spPr>
          <a:xfrm>
            <a:off x="250021" y="1672431"/>
            <a:ext cx="8461360" cy="2616101"/>
          </a:xfrm>
          <a:prstGeom prst="rect">
            <a:avLst/>
          </a:prstGeom>
          <a:noFill/>
        </p:spPr>
        <p:txBody>
          <a:bodyPr wrap="square" rtlCol="0">
            <a:spAutoFit/>
          </a:bodyPr>
          <a:lstStyle/>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SDG Goal :   Industry, Innovation and      Infrastructure</a:t>
            </a:r>
            <a:endParaRPr lang="en-US" sz="2400" dirty="0">
              <a:latin typeface="Times New Roman" panose="02020603050405020304" pitchFamily="18" charset="0"/>
              <a:cs typeface="Times New Roman" panose="02020603050405020304" pitchFamily="18" charset="0"/>
            </a:endParaRPr>
          </a:p>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SAP Indicator: 9 </a:t>
            </a:r>
            <a:r>
              <a:rPr lang="en-US" sz="2400" b="0" i="0" u="none" strike="noStrike" cap="none" dirty="0">
                <a:solidFill>
                  <a:schemeClr val="dk1"/>
                </a:solidFill>
                <a:latin typeface="Times New Roman"/>
                <a:ea typeface="Times New Roman"/>
                <a:cs typeface="Times New Roman"/>
                <a:sym typeface="Times New Roman"/>
              </a:rPr>
              <a:t>Support domestic technology development, research and innovation in developing countries, including by ensuring a conducive policy environment for, inter alia, industrial diversification and value addition to commodities</a:t>
            </a:r>
            <a:r>
              <a:rPr lang="en-US" sz="2400" dirty="0"/>
              <a:t>.</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pic>
        <p:nvPicPr>
          <p:cNvPr id="4" name="Picture 3">
            <a:extLst>
              <a:ext uri="{FF2B5EF4-FFF2-40B4-BE49-F238E27FC236}">
                <a16:creationId xmlns:a16="http://schemas.microsoft.com/office/drawing/2014/main" id="{EE97508F-CEC5-54E1-B6A5-505DEFBAB66E}"/>
              </a:ext>
            </a:extLst>
          </p:cNvPr>
          <p:cNvPicPr>
            <a:picLocks noChangeAspect="1"/>
          </p:cNvPicPr>
          <p:nvPr/>
        </p:nvPicPr>
        <p:blipFill>
          <a:blip r:embed="rId4"/>
          <a:stretch>
            <a:fillRect/>
          </a:stretch>
        </p:blipFill>
        <p:spPr>
          <a:xfrm>
            <a:off x="301024" y="4005554"/>
            <a:ext cx="2143125" cy="2143125"/>
          </a:xfrm>
          <a:prstGeom prst="rect">
            <a:avLst/>
          </a:prstGeom>
        </p:spPr>
      </p:pic>
      <p:pic>
        <p:nvPicPr>
          <p:cNvPr id="5" name="Picture 4">
            <a:extLst>
              <a:ext uri="{FF2B5EF4-FFF2-40B4-BE49-F238E27FC236}">
                <a16:creationId xmlns:a16="http://schemas.microsoft.com/office/drawing/2014/main" id="{C08EE2FA-A86E-CDB5-D3AD-8BEF09AA2BB5}"/>
              </a:ext>
            </a:extLst>
          </p:cNvPr>
          <p:cNvPicPr>
            <a:picLocks noChangeAspect="1"/>
          </p:cNvPicPr>
          <p:nvPr/>
        </p:nvPicPr>
        <p:blipFill>
          <a:blip r:embed="rId5"/>
          <a:stretch>
            <a:fillRect/>
          </a:stretch>
        </p:blipFill>
        <p:spPr>
          <a:xfrm>
            <a:off x="2759075" y="4177003"/>
            <a:ext cx="2543175" cy="1800225"/>
          </a:xfrm>
          <a:prstGeom prst="rect">
            <a:avLst/>
          </a:prstGeom>
        </p:spPr>
      </p:pic>
      <p:pic>
        <p:nvPicPr>
          <p:cNvPr id="6" name="Picture 5">
            <a:extLst>
              <a:ext uri="{FF2B5EF4-FFF2-40B4-BE49-F238E27FC236}">
                <a16:creationId xmlns:a16="http://schemas.microsoft.com/office/drawing/2014/main" id="{F2655832-5723-DCBA-49A7-0A29C3541C74}"/>
              </a:ext>
            </a:extLst>
          </p:cNvPr>
          <p:cNvPicPr>
            <a:picLocks noChangeAspect="1"/>
          </p:cNvPicPr>
          <p:nvPr/>
        </p:nvPicPr>
        <p:blipFill>
          <a:blip r:embed="rId6"/>
          <a:stretch>
            <a:fillRect/>
          </a:stretch>
        </p:blipFill>
        <p:spPr>
          <a:xfrm>
            <a:off x="6032016" y="4208955"/>
            <a:ext cx="2466975" cy="1847850"/>
          </a:xfrm>
          <a:prstGeom prst="rect">
            <a:avLst/>
          </a:prstGeom>
        </p:spPr>
      </p:pic>
    </p:spTree>
    <p:extLst>
      <p:ext uri="{BB962C8B-B14F-4D97-AF65-F5344CB8AC3E}">
        <p14:creationId xmlns:p14="http://schemas.microsoft.com/office/powerpoint/2010/main" val="282709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9AD63F6-57FF-2C49-C89A-FA8ECD890F15}"/>
              </a:ext>
            </a:extLst>
          </p:cNvPr>
          <p:cNvSpPr txBox="1"/>
          <p:nvPr/>
        </p:nvSpPr>
        <p:spPr>
          <a:xfrm>
            <a:off x="373626" y="1042219"/>
            <a:ext cx="7669161"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METHODLOGY</a:t>
            </a:r>
          </a:p>
        </p:txBody>
      </p:sp>
      <p:sp>
        <p:nvSpPr>
          <p:cNvPr id="3" name="TextBox 2">
            <a:extLst>
              <a:ext uri="{FF2B5EF4-FFF2-40B4-BE49-F238E27FC236}">
                <a16:creationId xmlns:a16="http://schemas.microsoft.com/office/drawing/2014/main" id="{F9DE82FC-7FCA-8761-9BE2-F6E5AF5DBB71}"/>
              </a:ext>
            </a:extLst>
          </p:cNvPr>
          <p:cNvSpPr txBox="1"/>
          <p:nvPr/>
        </p:nvSpPr>
        <p:spPr>
          <a:xfrm>
            <a:off x="157316" y="1641987"/>
            <a:ext cx="8697334"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We would examine the most recent version of AES encryption first, modify it to reach the algorithm's optimum efficiency, and then implement it in a Hardware Security Module.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After that We would implement into a Controller for further study of the Security of the Controller System.</a:t>
            </a:r>
          </a:p>
        </p:txBody>
      </p:sp>
      <p:pic>
        <p:nvPicPr>
          <p:cNvPr id="1026" name="Picture 2" descr="ECB Mode | Electronic Code Book Mode | Application of ECB Mode - YouTube">
            <a:extLst>
              <a:ext uri="{FF2B5EF4-FFF2-40B4-BE49-F238E27FC236}">
                <a16:creationId xmlns:a16="http://schemas.microsoft.com/office/drawing/2014/main" id="{7733B12B-151C-8C9C-6145-898B1DE63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2" y="3827807"/>
            <a:ext cx="3120887" cy="17554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ipher-block chaining (CBC) mode | Download Scientific Diagram">
            <a:extLst>
              <a:ext uri="{FF2B5EF4-FFF2-40B4-BE49-F238E27FC236}">
                <a16:creationId xmlns:a16="http://schemas.microsoft.com/office/drawing/2014/main" id="{C5B67117-843A-02C6-237C-4C7217ADA2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3" y="3764031"/>
            <a:ext cx="251460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 Cipher modes of Operation - GeeksforGeeks">
            <a:extLst>
              <a:ext uri="{FF2B5EF4-FFF2-40B4-BE49-F238E27FC236}">
                <a16:creationId xmlns:a16="http://schemas.microsoft.com/office/drawing/2014/main" id="{55CB757D-CA09-567E-9CDD-9437694363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8693" y="3580979"/>
            <a:ext cx="2655795" cy="219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5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3B977CC-DCE6-E59A-9B4E-FA897A172FD2}"/>
              </a:ext>
            </a:extLst>
          </p:cNvPr>
          <p:cNvSpPr txBox="1"/>
          <p:nvPr/>
        </p:nvSpPr>
        <p:spPr>
          <a:xfrm>
            <a:off x="566530" y="1088941"/>
            <a:ext cx="6897757" cy="461665"/>
          </a:xfrm>
          <a:prstGeom prst="rect">
            <a:avLst/>
          </a:prstGeom>
          <a:noFill/>
        </p:spPr>
        <p:txBody>
          <a:bodyPr wrap="square" rtlCol="0">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ROLES AND RESPONSIBILITIES</a:t>
            </a:r>
          </a:p>
        </p:txBody>
      </p:sp>
      <p:sp>
        <p:nvSpPr>
          <p:cNvPr id="4" name="TextBox 3">
            <a:extLst>
              <a:ext uri="{FF2B5EF4-FFF2-40B4-BE49-F238E27FC236}">
                <a16:creationId xmlns:a16="http://schemas.microsoft.com/office/drawing/2014/main" id="{64F8EF1D-FC92-4B32-91BB-04A34DB9F889}"/>
              </a:ext>
            </a:extLst>
          </p:cNvPr>
          <p:cNvSpPr txBox="1"/>
          <p:nvPr/>
        </p:nvSpPr>
        <p:spPr>
          <a:xfrm>
            <a:off x="198784" y="1630017"/>
            <a:ext cx="8945216" cy="3477875"/>
          </a:xfrm>
          <a:prstGeom prst="rect">
            <a:avLst/>
          </a:prstGeom>
          <a:noFill/>
        </p:spPr>
        <p:txBody>
          <a:bodyPr wrap="square" rtlCol="0">
            <a:spAutoFit/>
          </a:bodyPr>
          <a:lstStyle/>
          <a:p>
            <a:pPr algn="just"/>
            <a:r>
              <a:rPr lang="en-IN" sz="2000" b="1" dirty="0">
                <a:solidFill>
                  <a:schemeClr val="tx1"/>
                </a:solidFill>
                <a:latin typeface="Times New Roman" panose="02020603050405020304" pitchFamily="18" charset="0"/>
                <a:cs typeface="Times New Roman" panose="02020603050405020304" pitchFamily="18" charset="0"/>
              </a:rPr>
              <a:t>1)</a:t>
            </a:r>
            <a:r>
              <a:rPr lang="en-IN" sz="2000" b="1" dirty="0" err="1">
                <a:solidFill>
                  <a:schemeClr val="tx1"/>
                </a:solidFill>
                <a:latin typeface="Times New Roman" panose="02020603050405020304" pitchFamily="18" charset="0"/>
                <a:cs typeface="Times New Roman" panose="02020603050405020304" pitchFamily="18" charset="0"/>
              </a:rPr>
              <a:t>Mahizhan</a:t>
            </a:r>
            <a:endParaRPr 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a:t>
            </a:r>
            <a:r>
              <a:rPr lang="en-IN" sz="2000" dirty="0">
                <a:solidFill>
                  <a:schemeClr val="tx1"/>
                </a:solidFill>
                <a:latin typeface="Times New Roman" panose="02020603050405020304" pitchFamily="18" charset="0"/>
                <a:cs typeface="Times New Roman" panose="02020603050405020304" pitchFamily="18" charset="0"/>
              </a:rPr>
              <a:t>Team Leader</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Responsible</a:t>
            </a:r>
            <a:r>
              <a:rPr lang="en-IN" sz="2000" dirty="0">
                <a:solidFill>
                  <a:schemeClr val="tx1"/>
                </a:solidFill>
                <a:latin typeface="Times New Roman" panose="02020603050405020304" pitchFamily="18" charset="0"/>
                <a:cs typeface="Times New Roman" panose="02020603050405020304" pitchFamily="18" charset="0"/>
              </a:rPr>
              <a:t> for Coding and Testing in Project Development</a:t>
            </a:r>
          </a:p>
          <a:p>
            <a:pPr algn="just"/>
            <a:r>
              <a:rPr lang="en-IN" sz="2000" b="1" dirty="0">
                <a:solidFill>
                  <a:schemeClr val="tx1"/>
                </a:solidFill>
                <a:latin typeface="Times New Roman" panose="02020603050405020304" pitchFamily="18" charset="0"/>
                <a:cs typeface="Times New Roman" panose="02020603050405020304" pitchFamily="18" charset="0"/>
              </a:rPr>
              <a:t>2)Jaiganesh </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 </a:t>
            </a:r>
            <a:r>
              <a:rPr lang="en-IN" sz="2000" dirty="0">
                <a:solidFill>
                  <a:schemeClr val="tx1"/>
                </a:solidFill>
                <a:latin typeface="Times New Roman" panose="02020603050405020304" pitchFamily="18" charset="0"/>
                <a:cs typeface="Times New Roman" panose="02020603050405020304" pitchFamily="18" charset="0"/>
              </a:rPr>
              <a:t>Team Member</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Responsible</a:t>
            </a:r>
            <a:r>
              <a:rPr lang="en-IN" sz="2000" dirty="0">
                <a:solidFill>
                  <a:schemeClr val="tx1"/>
                </a:solidFill>
                <a:latin typeface="Times New Roman" panose="02020603050405020304" pitchFamily="18" charset="0"/>
                <a:cs typeface="Times New Roman" panose="02020603050405020304" pitchFamily="18" charset="0"/>
              </a:rPr>
              <a:t> for Documentation of the Project , Implementation in Hardware security Module  &amp; study about the Business aspect of the Project</a:t>
            </a:r>
          </a:p>
          <a:p>
            <a:pPr algn="just"/>
            <a:r>
              <a:rPr lang="en-IN" sz="2000" b="1" dirty="0">
                <a:solidFill>
                  <a:schemeClr val="tx1"/>
                </a:solidFill>
                <a:latin typeface="Times New Roman" panose="02020603050405020304" pitchFamily="18" charset="0"/>
                <a:cs typeface="Times New Roman" panose="02020603050405020304" pitchFamily="18" charset="0"/>
              </a:rPr>
              <a:t>3)Akash </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 </a:t>
            </a:r>
            <a:r>
              <a:rPr lang="en-IN" sz="2000" dirty="0">
                <a:solidFill>
                  <a:schemeClr val="tx1"/>
                </a:solidFill>
                <a:latin typeface="Times New Roman" panose="02020603050405020304" pitchFamily="18" charset="0"/>
                <a:cs typeface="Times New Roman" panose="02020603050405020304" pitchFamily="18" charset="0"/>
              </a:rPr>
              <a:t>Team Member</a:t>
            </a:r>
          </a:p>
          <a:p>
            <a:pPr marL="342900" indent="-342900" algn="jus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 Responsible </a:t>
            </a:r>
            <a:r>
              <a:rPr lang="en-US" sz="2000" dirty="0">
                <a:solidFill>
                  <a:schemeClr val="tx1"/>
                </a:solidFill>
                <a:latin typeface="Times New Roman" panose="02020603050405020304" pitchFamily="18" charset="0"/>
                <a:cs typeface="Times New Roman" panose="02020603050405020304" pitchFamily="18" charset="0"/>
              </a:rPr>
              <a:t>for researching literature on projects comparable to ours, studying various algorithms related to our project, and assisting with the project's coding</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55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48;p31">
            <a:extLst>
              <a:ext uri="{FF2B5EF4-FFF2-40B4-BE49-F238E27FC236}">
                <a16:creationId xmlns:a16="http://schemas.microsoft.com/office/drawing/2014/main" id="{1A328346-3675-AD7F-A52A-AF34CDBEC992}"/>
              </a:ext>
            </a:extLst>
          </p:cNvPr>
          <p:cNvSpPr txBox="1"/>
          <p:nvPr/>
        </p:nvSpPr>
        <p:spPr>
          <a:xfrm>
            <a:off x="810800" y="979725"/>
            <a:ext cx="73377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3200" b="1" dirty="0">
                <a:solidFill>
                  <a:srgbClr val="FF0000"/>
                </a:solidFill>
              </a:rPr>
              <a:t>LITERATURE REVIEW</a:t>
            </a:r>
            <a:r>
              <a:rPr lang="en-IN" sz="2400" b="1" dirty="0">
                <a:solidFill>
                  <a:schemeClr val="dk1"/>
                </a:solidFill>
              </a:rPr>
              <a:t> </a:t>
            </a:r>
            <a:endParaRPr sz="2400" b="1" dirty="0">
              <a:solidFill>
                <a:schemeClr val="dk1"/>
              </a:solidFill>
            </a:endParaRPr>
          </a:p>
          <a:p>
            <a:pPr marL="0" lvl="0" indent="0" algn="l" rtl="0">
              <a:spcBef>
                <a:spcPts val="0"/>
              </a:spcBef>
              <a:spcAft>
                <a:spcPts val="0"/>
              </a:spcAft>
              <a:buNone/>
            </a:pPr>
            <a:endParaRPr dirty="0">
              <a:solidFill>
                <a:schemeClr val="dk1"/>
              </a:solidFil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335236083"/>
              </p:ext>
            </p:extLst>
          </p:nvPr>
        </p:nvGraphicFramePr>
        <p:xfrm>
          <a:off x="288235" y="1540565"/>
          <a:ext cx="8776251" cy="4322955"/>
        </p:xfrm>
        <a:graphic>
          <a:graphicData uri="http://schemas.openxmlformats.org/drawingml/2006/table">
            <a:tbl>
              <a:tblPr>
                <a:noFill/>
              </a:tblPr>
              <a:tblGrid>
                <a:gridCol w="1401336">
                  <a:extLst>
                    <a:ext uri="{9D8B030D-6E8A-4147-A177-3AD203B41FA5}">
                      <a16:colId xmlns:a16="http://schemas.microsoft.com/office/drawing/2014/main" val="20000"/>
                    </a:ext>
                  </a:extLst>
                </a:gridCol>
                <a:gridCol w="1770060">
                  <a:extLst>
                    <a:ext uri="{9D8B030D-6E8A-4147-A177-3AD203B41FA5}">
                      <a16:colId xmlns:a16="http://schemas.microsoft.com/office/drawing/2014/main" val="20001"/>
                    </a:ext>
                  </a:extLst>
                </a:gridCol>
                <a:gridCol w="3410792">
                  <a:extLst>
                    <a:ext uri="{9D8B030D-6E8A-4147-A177-3AD203B41FA5}">
                      <a16:colId xmlns:a16="http://schemas.microsoft.com/office/drawing/2014/main" val="20002"/>
                    </a:ext>
                  </a:extLst>
                </a:gridCol>
                <a:gridCol w="2194063">
                  <a:extLst>
                    <a:ext uri="{9D8B030D-6E8A-4147-A177-3AD203B41FA5}">
                      <a16:colId xmlns:a16="http://schemas.microsoft.com/office/drawing/2014/main" val="20003"/>
                    </a:ext>
                  </a:extLst>
                </a:gridCol>
              </a:tblGrid>
              <a:tr h="934278">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lvl="0" indent="0" algn="l" rtl="0">
                        <a:spcBef>
                          <a:spcPts val="0"/>
                        </a:spcBef>
                        <a:spcAft>
                          <a:spcPts val="0"/>
                        </a:spcAft>
                        <a:buClr>
                          <a:schemeClr val="dk1"/>
                        </a:buClr>
                        <a:buSzPts val="1100"/>
                        <a:buFont typeface="Arial"/>
                        <a:buNone/>
                      </a:pPr>
                      <a:r>
                        <a:rPr lang="en-IN" sz="1800" dirty="0">
                          <a:solidFill>
                            <a:schemeClr val="dk1"/>
                          </a:solidFill>
                        </a:rPr>
                        <a:t>And Year</a:t>
                      </a: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IN" sz="1800">
                          <a:solidFill>
                            <a:schemeClr val="dk1"/>
                          </a:solidFill>
                        </a:rPr>
                        <a:t>Authors and title of the paper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03785">
                <a:tc>
                  <a:txBody>
                    <a:bodyPr/>
                    <a:lstStyle/>
                    <a:p>
                      <a:pPr marL="0" lvl="0" indent="0" algn="l" rtl="0">
                        <a:spcBef>
                          <a:spcPts val="0"/>
                        </a:spcBef>
                        <a:spcAft>
                          <a:spcPts val="0"/>
                        </a:spcAft>
                        <a:buClr>
                          <a:schemeClr val="dk1"/>
                        </a:buClr>
                        <a:buSzPts val="1100"/>
                        <a:buFont typeface="Arial"/>
                        <a:buNone/>
                      </a:pPr>
                      <a:r>
                        <a:rPr lang="en-IN" sz="1800">
                          <a:solidFill>
                            <a:schemeClr val="dk1"/>
                          </a:solidFill>
                        </a:rPr>
                        <a:t>   1 </a:t>
                      </a:r>
                      <a:endParaRPr sz="180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Journal of Electrical Systems and Information Technology 2 (2022) 178–183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Power efficient and high performance VLSI architecture</a:t>
                      </a:r>
                    </a:p>
                    <a:p>
                      <a:pPr marL="0" lvl="0" indent="0" algn="l" rtl="0">
                        <a:spcBef>
                          <a:spcPts val="0"/>
                        </a:spcBef>
                        <a:spcAft>
                          <a:spcPts val="0"/>
                        </a:spcAft>
                        <a:buClr>
                          <a:schemeClr val="dk1"/>
                        </a:buClr>
                        <a:buSzPts val="1100"/>
                        <a:buFont typeface="Arial"/>
                        <a:buNone/>
                      </a:pPr>
                      <a:r>
                        <a:rPr lang="en-IN" dirty="0">
                          <a:solidFill>
                            <a:schemeClr val="dk1"/>
                          </a:solidFill>
                        </a:rPr>
                        <a:t>for AES algorithm</a:t>
                      </a:r>
                    </a:p>
                    <a:p>
                      <a:pPr marL="0" lvl="0" indent="0" algn="l" rtl="0">
                        <a:spcBef>
                          <a:spcPts val="0"/>
                        </a:spcBef>
                        <a:spcAft>
                          <a:spcPts val="0"/>
                        </a:spcAft>
                        <a:buClr>
                          <a:schemeClr val="dk1"/>
                        </a:buClr>
                        <a:buSzPts val="1100"/>
                        <a:buFont typeface="Arial"/>
                        <a:buNone/>
                      </a:pPr>
                      <a:r>
                        <a:rPr lang="en-IN" dirty="0">
                          <a:solidFill>
                            <a:schemeClr val="dk1"/>
                          </a:solidFill>
                        </a:rPr>
                        <a:t>K. </a:t>
                      </a:r>
                      <a:r>
                        <a:rPr lang="en-IN" dirty="0" err="1">
                          <a:solidFill>
                            <a:schemeClr val="dk1"/>
                          </a:solidFill>
                        </a:rPr>
                        <a:t>Kalaiselvi</a:t>
                      </a:r>
                      <a:r>
                        <a:rPr lang="en-IN" dirty="0">
                          <a:solidFill>
                            <a:schemeClr val="dk1"/>
                          </a:solidFill>
                        </a:rPr>
                        <a:t> a,∗, H. Mangalam</a:t>
                      </a:r>
                      <a:endParaRPr sz="1800" b="1" dirty="0">
                        <a:solidFill>
                          <a:schemeClr val="dk1"/>
                        </a:solidFill>
                      </a:endParaRPr>
                    </a:p>
                  </a:txBody>
                  <a:tcPr marL="91425" marR="91425" marT="91425" marB="91425"/>
                </a:tc>
                <a:tc>
                  <a:txBody>
                    <a:bodyPr/>
                    <a:lstStyle/>
                    <a:p>
                      <a:pPr marL="0" lvl="0" indent="0" algn="l" rtl="0">
                        <a:spcBef>
                          <a:spcPts val="0"/>
                        </a:spcBef>
                        <a:spcAft>
                          <a:spcPts val="0"/>
                        </a:spcAft>
                        <a:buNone/>
                      </a:pPr>
                      <a:r>
                        <a:rPr lang="en-US" dirty="0"/>
                        <a:t>Advanced encryption standard(AES) algorithm has been widely deployed in cryptographic applications. This work proposes a low</a:t>
                      </a:r>
                    </a:p>
                    <a:p>
                      <a:pPr marL="0" lvl="0" indent="0" algn="l" rtl="0">
                        <a:spcBef>
                          <a:spcPts val="0"/>
                        </a:spcBef>
                        <a:spcAft>
                          <a:spcPts val="0"/>
                        </a:spcAft>
                        <a:buNone/>
                      </a:pPr>
                      <a:r>
                        <a:rPr lang="en-US" dirty="0"/>
                        <a:t>power and high throughput implementation of AES algorithm using key expansion approach.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019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1315084744"/>
              </p:ext>
            </p:extLst>
          </p:nvPr>
        </p:nvGraphicFramePr>
        <p:xfrm>
          <a:off x="408736" y="1184664"/>
          <a:ext cx="8326528" cy="4684686"/>
        </p:xfrm>
        <a:graphic>
          <a:graphicData uri="http://schemas.openxmlformats.org/drawingml/2006/table">
            <a:tbl>
              <a:tblPr>
                <a:noFill/>
              </a:tblPr>
              <a:tblGrid>
                <a:gridCol w="962864">
                  <a:extLst>
                    <a:ext uri="{9D8B030D-6E8A-4147-A177-3AD203B41FA5}">
                      <a16:colId xmlns:a16="http://schemas.microsoft.com/office/drawing/2014/main" val="20000"/>
                    </a:ext>
                  </a:extLst>
                </a:gridCol>
                <a:gridCol w="1739348">
                  <a:extLst>
                    <a:ext uri="{9D8B030D-6E8A-4147-A177-3AD203B41FA5}">
                      <a16:colId xmlns:a16="http://schemas.microsoft.com/office/drawing/2014/main" val="20001"/>
                    </a:ext>
                  </a:extLst>
                </a:gridCol>
                <a:gridCol w="3081130">
                  <a:extLst>
                    <a:ext uri="{9D8B030D-6E8A-4147-A177-3AD203B41FA5}">
                      <a16:colId xmlns:a16="http://schemas.microsoft.com/office/drawing/2014/main" val="20002"/>
                    </a:ext>
                  </a:extLst>
                </a:gridCol>
                <a:gridCol w="2543186">
                  <a:extLst>
                    <a:ext uri="{9D8B030D-6E8A-4147-A177-3AD203B41FA5}">
                      <a16:colId xmlns:a16="http://schemas.microsoft.com/office/drawing/2014/main" val="20003"/>
                    </a:ext>
                  </a:extLst>
                </a:gridCol>
              </a:tblGrid>
              <a:tr h="122981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91196">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2</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2021</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VLSI IMPLEMENTATION OF AES </a:t>
                      </a:r>
                    </a:p>
                    <a:p>
                      <a:pPr marL="0" lvl="0" indent="0" algn="l" rtl="0">
                        <a:spcBef>
                          <a:spcPts val="0"/>
                        </a:spcBef>
                        <a:spcAft>
                          <a:spcPts val="0"/>
                        </a:spcAft>
                        <a:buClr>
                          <a:schemeClr val="dk1"/>
                        </a:buClr>
                        <a:buSzPts val="1100"/>
                        <a:buFont typeface="Arial"/>
                        <a:buNone/>
                      </a:pPr>
                      <a:r>
                        <a:rPr lang="en-US" dirty="0">
                          <a:solidFill>
                            <a:schemeClr val="dk1"/>
                          </a:solidFill>
                        </a:rPr>
                        <a:t>ALGORITHM</a:t>
                      </a:r>
                    </a:p>
                    <a:p>
                      <a:pPr marL="0" lvl="0" indent="0" algn="l" rtl="0">
                        <a:spcBef>
                          <a:spcPts val="0"/>
                        </a:spcBef>
                        <a:spcAft>
                          <a:spcPts val="0"/>
                        </a:spcAft>
                        <a:buClr>
                          <a:schemeClr val="dk1"/>
                        </a:buClr>
                        <a:buSzPts val="1100"/>
                        <a:buFont typeface="Arial"/>
                        <a:buNone/>
                      </a:pPr>
                      <a:r>
                        <a:rPr lang="en-US" dirty="0">
                          <a:solidFill>
                            <a:schemeClr val="dk1"/>
                          </a:solidFill>
                        </a:rPr>
                        <a:t>SAURABH KUMAR </a:t>
                      </a:r>
                    </a:p>
                  </a:txBody>
                  <a:tcPr marL="91425" marR="91425" marT="91425" marB="91425"/>
                </a:tc>
                <a:tc>
                  <a:txBody>
                    <a:bodyPr/>
                    <a:lstStyle/>
                    <a:p>
                      <a:pPr marL="0" lvl="0" indent="0" algn="just" rtl="0">
                        <a:spcBef>
                          <a:spcPts val="0"/>
                        </a:spcBef>
                        <a:spcAft>
                          <a:spcPts val="0"/>
                        </a:spcAft>
                        <a:buNone/>
                      </a:pPr>
                      <a:r>
                        <a:rPr lang="en-US" dirty="0"/>
                        <a:t>This paper presents In the past cryptography means only encryption and decryption using secret keys, </a:t>
                      </a:r>
                    </a:p>
                    <a:p>
                      <a:pPr marL="0" lvl="0" indent="0" algn="just" rtl="0">
                        <a:spcBef>
                          <a:spcPts val="0"/>
                        </a:spcBef>
                        <a:spcAft>
                          <a:spcPts val="0"/>
                        </a:spcAft>
                        <a:buNone/>
                      </a:pPr>
                      <a:r>
                        <a:rPr lang="en-US" dirty="0"/>
                        <a:t>nowadays it is defined in different mechanisms like asymmetric-key encipherment (public key cryptography) and symmetric-key encipherment (called as privet-key cryptography).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203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2957327900"/>
              </p:ext>
            </p:extLst>
          </p:nvPr>
        </p:nvGraphicFramePr>
        <p:xfrm>
          <a:off x="284496" y="934973"/>
          <a:ext cx="8750175" cy="5090100"/>
        </p:xfrm>
        <a:graphic>
          <a:graphicData uri="http://schemas.openxmlformats.org/drawingml/2006/table">
            <a:tbl>
              <a:tblPr>
                <a:noFill/>
              </a:tblPr>
              <a:tblGrid>
                <a:gridCol w="1397173">
                  <a:extLst>
                    <a:ext uri="{9D8B030D-6E8A-4147-A177-3AD203B41FA5}">
                      <a16:colId xmlns:a16="http://schemas.microsoft.com/office/drawing/2014/main" val="20000"/>
                    </a:ext>
                  </a:extLst>
                </a:gridCol>
                <a:gridCol w="1764801">
                  <a:extLst>
                    <a:ext uri="{9D8B030D-6E8A-4147-A177-3AD203B41FA5}">
                      <a16:colId xmlns:a16="http://schemas.microsoft.com/office/drawing/2014/main" val="20001"/>
                    </a:ext>
                  </a:extLst>
                </a:gridCol>
                <a:gridCol w="3235218">
                  <a:extLst>
                    <a:ext uri="{9D8B030D-6E8A-4147-A177-3AD203B41FA5}">
                      <a16:colId xmlns:a16="http://schemas.microsoft.com/office/drawing/2014/main" val="20002"/>
                    </a:ext>
                  </a:extLst>
                </a:gridCol>
                <a:gridCol w="2352983">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2151233">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3</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2021</a:t>
                      </a:r>
                      <a:endParaRPr dirty="0">
                        <a:solidFill>
                          <a:schemeClr val="dk1"/>
                        </a:solidFill>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rPr>
                        <a:t>VLSI Implementation of Cryptographic Algorithms </a:t>
                      </a:r>
                    </a:p>
                    <a:p>
                      <a:pPr marL="0" lvl="0" indent="0" algn="just" rtl="0">
                        <a:spcBef>
                          <a:spcPts val="0"/>
                        </a:spcBef>
                        <a:spcAft>
                          <a:spcPts val="0"/>
                        </a:spcAft>
                        <a:buClr>
                          <a:schemeClr val="dk1"/>
                        </a:buClr>
                        <a:buSzPts val="1100"/>
                        <a:buFont typeface="Arial"/>
                        <a:buNone/>
                      </a:pPr>
                      <a:r>
                        <a:rPr lang="en-US" dirty="0">
                          <a:solidFill>
                            <a:schemeClr val="dk1"/>
                          </a:solidFill>
                        </a:rPr>
                        <a:t>&amp; Techniques: A Literature Review</a:t>
                      </a:r>
                    </a:p>
                    <a:p>
                      <a:pPr marL="0" lvl="0" indent="0" algn="just" rtl="0">
                        <a:spcBef>
                          <a:spcPts val="0"/>
                        </a:spcBef>
                        <a:spcAft>
                          <a:spcPts val="0"/>
                        </a:spcAft>
                        <a:buClr>
                          <a:schemeClr val="dk1"/>
                        </a:buClr>
                        <a:buSzPts val="1100"/>
                        <a:buFont typeface="Arial"/>
                        <a:buNone/>
                      </a:pPr>
                      <a:r>
                        <a:rPr lang="en-US" dirty="0" err="1">
                          <a:solidFill>
                            <a:schemeClr val="dk1"/>
                          </a:solidFill>
                        </a:rPr>
                        <a:t>Favin</a:t>
                      </a:r>
                      <a:r>
                        <a:rPr lang="en-US" dirty="0">
                          <a:solidFill>
                            <a:schemeClr val="dk1"/>
                          </a:solidFill>
                        </a:rPr>
                        <a:t> Fernandes, </a:t>
                      </a:r>
                      <a:r>
                        <a:rPr lang="en-US" dirty="0" err="1">
                          <a:solidFill>
                            <a:schemeClr val="dk1"/>
                          </a:solidFill>
                        </a:rPr>
                        <a:t>Gauravi</a:t>
                      </a:r>
                      <a:r>
                        <a:rPr lang="en-US" dirty="0">
                          <a:solidFill>
                            <a:schemeClr val="dk1"/>
                          </a:solidFill>
                        </a:rPr>
                        <a:t> </a:t>
                      </a:r>
                      <a:r>
                        <a:rPr lang="en-US" dirty="0" err="1">
                          <a:solidFill>
                            <a:schemeClr val="dk1"/>
                          </a:solidFill>
                        </a:rPr>
                        <a:t>Dungarwal</a:t>
                      </a:r>
                      <a:r>
                        <a:rPr lang="en-US" dirty="0">
                          <a:solidFill>
                            <a:schemeClr val="dk1"/>
                          </a:solidFill>
                        </a:rPr>
                        <a:t>, </a:t>
                      </a:r>
                      <a:r>
                        <a:rPr lang="en-US" dirty="0" err="1">
                          <a:solidFill>
                            <a:schemeClr val="dk1"/>
                          </a:solidFill>
                        </a:rPr>
                        <a:t>Aishwariya</a:t>
                      </a:r>
                      <a:r>
                        <a:rPr lang="en-US" dirty="0">
                          <a:solidFill>
                            <a:schemeClr val="dk1"/>
                          </a:solidFill>
                        </a:rPr>
                        <a:t> Gaikwad, Ishan </a:t>
                      </a:r>
                      <a:r>
                        <a:rPr lang="en-US" dirty="0" err="1">
                          <a:solidFill>
                            <a:schemeClr val="dk1"/>
                          </a:solidFill>
                        </a:rPr>
                        <a:t>Kareliya</a:t>
                      </a:r>
                      <a:r>
                        <a:rPr lang="en-US" dirty="0">
                          <a:solidFill>
                            <a:schemeClr val="dk1"/>
                          </a:solidFill>
                        </a:rPr>
                        <a:t>, Swati </a:t>
                      </a:r>
                      <a:r>
                        <a:rPr lang="en-US" dirty="0" err="1">
                          <a:solidFill>
                            <a:schemeClr val="dk1"/>
                          </a:solidFill>
                        </a:rPr>
                        <a:t>Shilaskar</a:t>
                      </a:r>
                      <a:endParaRPr lang="en-US" dirty="0">
                        <a:solidFill>
                          <a:schemeClr val="dk1"/>
                        </a:solidFill>
                      </a:endParaRPr>
                    </a:p>
                  </a:txBody>
                  <a:tcPr marL="91425" marR="91425" marT="91425" marB="91425"/>
                </a:tc>
                <a:tc>
                  <a:txBody>
                    <a:bodyPr/>
                    <a:lstStyle/>
                    <a:p>
                      <a:pPr marL="0" lvl="0" indent="0" algn="just" rtl="0">
                        <a:spcBef>
                          <a:spcPts val="0"/>
                        </a:spcBef>
                        <a:spcAft>
                          <a:spcPts val="0"/>
                        </a:spcAft>
                        <a:buNone/>
                      </a:pPr>
                      <a:r>
                        <a:rPr lang="en-US" dirty="0"/>
                        <a:t>Through the years, the flow of Data </a:t>
                      </a:r>
                    </a:p>
                    <a:p>
                      <a:pPr marL="0" lvl="0" indent="0" algn="just" rtl="0">
                        <a:spcBef>
                          <a:spcPts val="0"/>
                        </a:spcBef>
                        <a:spcAft>
                          <a:spcPts val="0"/>
                        </a:spcAft>
                        <a:buNone/>
                      </a:pPr>
                      <a:r>
                        <a:rPr lang="en-US" dirty="0"/>
                        <a:t>and its transmission have increased tremendously </a:t>
                      </a:r>
                    </a:p>
                    <a:p>
                      <a:pPr marL="0" lvl="0" indent="0" algn="just" rtl="0">
                        <a:spcBef>
                          <a:spcPts val="0"/>
                        </a:spcBef>
                        <a:spcAft>
                          <a:spcPts val="0"/>
                        </a:spcAft>
                        <a:buNone/>
                      </a:pPr>
                      <a:r>
                        <a:rPr lang="en-US" dirty="0"/>
                        <a:t>and so has the security issues to it. Cryptography </a:t>
                      </a:r>
                    </a:p>
                    <a:p>
                      <a:pPr marL="0" lvl="0" indent="0" algn="just" rtl="0">
                        <a:spcBef>
                          <a:spcPts val="0"/>
                        </a:spcBef>
                        <a:spcAft>
                          <a:spcPts val="0"/>
                        </a:spcAft>
                        <a:buNone/>
                      </a:pPr>
                      <a:r>
                        <a:rPr lang="en-US" dirty="0"/>
                        <a:t>in recent years with the advancement of VLSI has </a:t>
                      </a:r>
                    </a:p>
                    <a:p>
                      <a:pPr marL="0" lvl="0" indent="0" algn="just" rtl="0">
                        <a:spcBef>
                          <a:spcPts val="0"/>
                        </a:spcBef>
                        <a:spcAft>
                          <a:spcPts val="0"/>
                        </a:spcAft>
                        <a:buNone/>
                      </a:pPr>
                      <a:r>
                        <a:rPr lang="en-US" dirty="0"/>
                        <a:t>led to its implementation of Encryption and </a:t>
                      </a:r>
                    </a:p>
                    <a:p>
                      <a:pPr marL="0" lvl="0" indent="0" algn="just" rtl="0">
                        <a:spcBef>
                          <a:spcPts val="0"/>
                        </a:spcBef>
                        <a:spcAft>
                          <a:spcPts val="0"/>
                        </a:spcAft>
                        <a:buNone/>
                      </a:pPr>
                      <a:r>
                        <a:rPr lang="en-US" dirty="0"/>
                        <a:t>Decryption techniques, where the process of </a:t>
                      </a:r>
                    </a:p>
                    <a:p>
                      <a:pPr marL="0" lvl="0" indent="0" algn="just" rtl="0">
                        <a:spcBef>
                          <a:spcPts val="0"/>
                        </a:spcBef>
                        <a:spcAft>
                          <a:spcPts val="0"/>
                        </a:spcAft>
                        <a:buNone/>
                      </a:pPr>
                      <a:r>
                        <a:rPr lang="en-US" dirty="0"/>
                        <a:t>translating and converting plaintext into cypher </a:t>
                      </a:r>
                    </a:p>
                    <a:p>
                      <a:pPr marL="0" lvl="0" indent="0" algn="just" rtl="0">
                        <a:spcBef>
                          <a:spcPts val="0"/>
                        </a:spcBef>
                        <a:spcAft>
                          <a:spcPts val="0"/>
                        </a:spcAft>
                        <a:buNone/>
                      </a:pPr>
                      <a:r>
                        <a:rPr lang="en-US" dirty="0"/>
                        <a:t>text and vice versa is made possible</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70821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1444</TotalTime>
  <Words>1835</Words>
  <Application>Microsoft Office PowerPoint</Application>
  <PresentationFormat>On-screen Show (4:3)</PresentationFormat>
  <Paragraphs>302</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Roboto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Jaiganesh P JG</cp:lastModifiedBy>
  <cp:revision>52</cp:revision>
  <dcterms:modified xsi:type="dcterms:W3CDTF">2023-12-12T07:11:27Z</dcterms:modified>
</cp:coreProperties>
</file>