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72" r:id="rId4"/>
    <p:sldId id="280" r:id="rId5"/>
    <p:sldId id="285" r:id="rId6"/>
    <p:sldId id="287" r:id="rId7"/>
    <p:sldId id="288" r:id="rId8"/>
    <p:sldId id="276" r:id="rId9"/>
    <p:sldId id="271" r:id="rId10"/>
    <p:sldId id="278" r:id="rId11"/>
    <p:sldId id="294" r:id="rId12"/>
    <p:sldId id="290" r:id="rId13"/>
    <p:sldId id="295" r:id="rId14"/>
    <p:sldId id="297" r:id="rId15"/>
    <p:sldId id="279" r:id="rId16"/>
    <p:sldId id="282" r:id="rId17"/>
    <p:sldId id="283" r:id="rId18"/>
    <p:sldId id="299" r:id="rId19"/>
    <p:sldId id="275" r:id="rId20"/>
    <p:sldId id="296" r:id="rId21"/>
    <p:sldId id="298" r:id="rId22"/>
    <p:sldId id="281" r:id="rId23"/>
    <p:sldId id="289"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19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18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492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1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III</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V</a:t>
            </a:r>
            <a:endParaRPr sz="24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Roboto"/>
                <a:ea typeface="Roboto"/>
                <a:cs typeface="Roboto"/>
                <a:sym typeface="Roboto"/>
              </a:rPr>
              <a:t>20ECTE401</a:t>
            </a:r>
            <a:endParaRPr sz="2000" b="1" i="0" u="none" strike="noStrike" cap="none">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dirty="0">
                <a:solidFill>
                  <a:srgbClr val="FFFFFF"/>
                </a:solidFill>
                <a:latin typeface="Roboto"/>
                <a:ea typeface="Roboto"/>
                <a:cs typeface="Roboto"/>
                <a:sym typeface="Roboto"/>
              </a:rPr>
              <a:t>LIVE IN LAB 3</a:t>
            </a:r>
            <a:endParaRPr sz="1400" b="1"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a:t>
            </a:r>
            <a:r>
              <a:rPr lang="en-IN" sz="2400" b="1">
                <a:solidFill>
                  <a:schemeClr val="bg1"/>
                </a:solidFill>
                <a:latin typeface="Times New Roman" panose="02020603050405020304" pitchFamily="18" charset="0"/>
                <a:cs typeface="Times New Roman" panose="02020603050405020304" pitchFamily="18" charset="0"/>
              </a:rPr>
              <a:t>: 30-05-2023</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83937117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AES 128</a:t>
                      </a:r>
                    </a:p>
                  </a:txBody>
                  <a:tcPr/>
                </a:tc>
                <a:tc>
                  <a:txBody>
                    <a:bodyPr/>
                    <a:lstStyle/>
                    <a:p>
                      <a:r>
                        <a:rPr lang="en-IN" sz="1600" dirty="0">
                          <a:latin typeface="Times New Roman" panose="02020603050405020304" pitchFamily="18" charset="0"/>
                          <a:cs typeface="Times New Roman" panose="02020603050405020304" pitchFamily="18" charset="0"/>
                        </a:rPr>
                        <a:t>AES 192</a:t>
                      </a:r>
                    </a:p>
                  </a:txBody>
                  <a:tcPr/>
                </a:tc>
                <a:tc>
                  <a:txBody>
                    <a:bodyPr/>
                    <a:lstStyle/>
                    <a:p>
                      <a:r>
                        <a:rPr lang="en-IN" sz="1600" dirty="0">
                          <a:latin typeface="Times New Roman" panose="02020603050405020304" pitchFamily="18" charset="0"/>
                          <a:cs typeface="Times New Roman" panose="02020603050405020304" pitchFamily="18" charset="0"/>
                        </a:rPr>
                        <a:t>AES256</a:t>
                      </a:r>
                    </a:p>
                  </a:txBody>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tc>
                <a:tc>
                  <a:txBody>
                    <a:bodyPr/>
                    <a:lstStyle/>
                    <a:p>
                      <a:r>
                        <a:rPr lang="en-IN" sz="1600" b="0" dirty="0">
                          <a:latin typeface="Times New Roman" panose="02020603050405020304" pitchFamily="18" charset="0"/>
                          <a:cs typeface="Times New Roman" panose="02020603050405020304" pitchFamily="18" charset="0"/>
                        </a:rPr>
                        <a:t>10</a:t>
                      </a:r>
                    </a:p>
                  </a:txBody>
                  <a:tcPr/>
                </a:tc>
                <a:tc>
                  <a:txBody>
                    <a:bodyPr/>
                    <a:lstStyle/>
                    <a:p>
                      <a:r>
                        <a:rPr lang="en-IN" sz="1600" b="0" dirty="0">
                          <a:latin typeface="Times New Roman" panose="02020603050405020304" pitchFamily="18" charset="0"/>
                          <a:cs typeface="Times New Roman" panose="02020603050405020304" pitchFamily="18" charset="0"/>
                        </a:rPr>
                        <a:t>12</a:t>
                      </a:r>
                    </a:p>
                  </a:txBody>
                  <a:tcPr/>
                </a:tc>
                <a:tc>
                  <a:txBody>
                    <a:bodyPr/>
                    <a:lstStyle/>
                    <a:p>
                      <a:r>
                        <a:rPr lang="en-IN" sz="1600" b="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9182649"/>
                  </a:ext>
                </a:extLst>
              </a:tr>
              <a:tr h="589314">
                <a:tc>
                  <a:txBody>
                    <a:bodyPr/>
                    <a:lstStyle/>
                    <a:p>
                      <a:r>
                        <a:rPr lang="en-IN" dirty="0"/>
                        <a:t>KEY LENGTH</a:t>
                      </a:r>
                    </a:p>
                  </a:txBody>
                  <a:tcPr/>
                </a:tc>
                <a:tc>
                  <a:txBody>
                    <a:bodyPr/>
                    <a:lstStyle/>
                    <a:p>
                      <a:r>
                        <a:rPr lang="en-IN" dirty="0"/>
                        <a:t>128 bits</a:t>
                      </a:r>
                    </a:p>
                  </a:txBody>
                  <a:tcPr/>
                </a:tc>
                <a:tc>
                  <a:txBody>
                    <a:bodyPr/>
                    <a:lstStyle/>
                    <a:p>
                      <a:r>
                        <a:rPr lang="en-IN" dirty="0"/>
                        <a:t>192 bits</a:t>
                      </a:r>
                    </a:p>
                  </a:txBody>
                  <a:tcPr/>
                </a:tc>
                <a:tc>
                  <a:txBody>
                    <a:bodyPr/>
                    <a:lstStyle/>
                    <a:p>
                      <a:r>
                        <a:rPr lang="en-IN" dirty="0"/>
                        <a:t>256 bits</a:t>
                      </a:r>
                    </a:p>
                  </a:txBody>
                  <a:tcPr/>
                </a:tc>
                <a:extLst>
                  <a:ext uri="{0D108BD9-81ED-4DB2-BD59-A6C34878D82A}">
                    <a16:rowId xmlns:a16="http://schemas.microsoft.com/office/drawing/2014/main" val="1311453146"/>
                  </a:ext>
                </a:extLst>
              </a:tr>
              <a:tr h="589314">
                <a:tc>
                  <a:txBody>
                    <a:bodyPr/>
                    <a:lstStyle/>
                    <a:p>
                      <a:r>
                        <a:rPr lang="en-IN" dirty="0"/>
                        <a:t>NO OF BLOCK SIZE</a:t>
                      </a:r>
                    </a:p>
                  </a:txBody>
                  <a:tcPr/>
                </a:tc>
                <a:tc>
                  <a:txBody>
                    <a:bodyPr/>
                    <a:lstStyle/>
                    <a:p>
                      <a:r>
                        <a:rPr lang="en-IN" dirty="0"/>
                        <a:t>4</a:t>
                      </a:r>
                    </a:p>
                  </a:txBody>
                  <a:tcPr/>
                </a:tc>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2629481870"/>
                  </a:ext>
                </a:extLst>
              </a:tr>
              <a:tr h="589314">
                <a:tc>
                  <a:txBody>
                    <a:bodyPr/>
                    <a:lstStyle/>
                    <a:p>
                      <a:r>
                        <a:rPr lang="en-IN" dirty="0"/>
                        <a:t>POSSIBLE COMBINATION</a:t>
                      </a:r>
                    </a:p>
                  </a:txBody>
                  <a:tcPr/>
                </a:tc>
                <a:tc>
                  <a:txBody>
                    <a:bodyPr/>
                    <a:lstStyle/>
                    <a:p>
                      <a:r>
                        <a:rPr lang="en-IN" dirty="0"/>
                        <a:t>3.4 * (10 ^ 38)</a:t>
                      </a:r>
                    </a:p>
                  </a:txBody>
                  <a:tcPr/>
                </a:tc>
                <a:tc>
                  <a:txBody>
                    <a:bodyPr/>
                    <a:lstStyle/>
                    <a:p>
                      <a:r>
                        <a:rPr lang="en-IN" dirty="0"/>
                        <a:t>6.2 * (10 ^ 57)</a:t>
                      </a:r>
                    </a:p>
                  </a:txBody>
                  <a:tcPr/>
                </a:tc>
                <a:tc>
                  <a:txBody>
                    <a:bodyPr/>
                    <a:lstStyle/>
                    <a:p>
                      <a:r>
                        <a:rPr lang="en-IN" dirty="0"/>
                        <a:t>1.1 * (10 ^ 77)</a:t>
                      </a:r>
                    </a:p>
                  </a:txBody>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410801" y="987643"/>
            <a:ext cx="7772400" cy="435319"/>
          </a:xfrm>
          <a:prstGeom prst="rect">
            <a:avLst/>
          </a:prstGeom>
          <a:noFill/>
          <a:ln>
            <a:noFill/>
          </a:ln>
        </p:spPr>
        <p:txBody>
          <a:bodyPr spcFirstLastPara="1" wrap="square" lIns="91425" tIns="45700" rIns="91425" bIns="45700" anchor="t" anchorCtr="0">
            <a:noAutofit/>
          </a:bodyPr>
          <a:lstStyle/>
          <a:p>
            <a:pPr algn="ctr">
              <a:buSzPts val="2400"/>
            </a:pPr>
            <a:r>
              <a:rPr lang="en-IN" sz="2000" dirty="0">
                <a:solidFill>
                  <a:srgbClr val="FF0000"/>
                </a:solidFill>
                <a:latin typeface="Times New Roman" panose="02020603050405020304" pitchFamily="18" charset="0"/>
                <a:cs typeface="Times New Roman" panose="02020603050405020304" pitchFamily="18" charset="0"/>
              </a:rPr>
              <a:t>FPGA</a:t>
            </a:r>
          </a:p>
          <a:p>
            <a:pPr marL="0" marR="0" lvl="0" indent="0" algn="ctr" rtl="0">
              <a:lnSpc>
                <a:spcPct val="100000"/>
              </a:lnSpc>
              <a:spcBef>
                <a:spcPts val="0"/>
              </a:spcBef>
              <a:spcAft>
                <a:spcPts val="0"/>
              </a:spcAft>
              <a:buClr>
                <a:srgbClr val="000000"/>
              </a:buClr>
              <a:buSzPts val="2400"/>
              <a:buFont typeface="Arial"/>
              <a:buNone/>
            </a:pP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5884EA9-7B32-22E1-7D4A-51792447834D}"/>
              </a:ext>
            </a:extLst>
          </p:cNvPr>
          <p:cNvSpPr txBox="1"/>
          <p:nvPr/>
        </p:nvSpPr>
        <p:spPr>
          <a:xfrm>
            <a:off x="410801" y="1422962"/>
            <a:ext cx="8443849"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Field Programmable Gate Arrays (FPGAs) are semiconductor devices that are based around a matrix of configurable logic blocks (CLBs) connected via programmable interconnects.</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 FPGAs can be reprogrammed to desired application or functionality requirements after manufacturing.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This feature distinguishes FPGAs from Application Specific Integrated Circuits (ASICs), which are custom manufactured for specific design tasks.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Although one-time programmable (OTP) FPGAs are available, the dominant types are SRAM based which can be reprogrammed as the design evolves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3" name="Picture 2" descr="Spartan-7 SP701 FPGA Evaluation Kit - Xilinx | Mouser">
            <a:extLst>
              <a:ext uri="{FF2B5EF4-FFF2-40B4-BE49-F238E27FC236}">
                <a16:creationId xmlns:a16="http://schemas.microsoft.com/office/drawing/2014/main" id="{4D1E52AC-5E67-BF24-BFB2-31220861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05" y="4051082"/>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rnal structure of Xilinx FPGA [3] | Download Scientific Diagram">
            <a:extLst>
              <a:ext uri="{FF2B5EF4-FFF2-40B4-BE49-F238E27FC236}">
                <a16:creationId xmlns:a16="http://schemas.microsoft.com/office/drawing/2014/main" id="{35190844-15F5-7576-CD26-2127E16AC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238" y="400068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9A96F4-5AB2-CD27-A737-08DB827CD83A}"/>
              </a:ext>
            </a:extLst>
          </p:cNvPr>
          <p:cNvPicPr>
            <a:picLocks noChangeAspect="1"/>
          </p:cNvPicPr>
          <p:nvPr/>
        </p:nvPicPr>
        <p:blipFill>
          <a:blip r:embed="rId6"/>
          <a:stretch>
            <a:fillRect/>
          </a:stretch>
        </p:blipFill>
        <p:spPr>
          <a:xfrm>
            <a:off x="6123187" y="4124506"/>
            <a:ext cx="2447925" cy="1866900"/>
          </a:xfrm>
          <a:prstGeom prst="rect">
            <a:avLst/>
          </a:prstGeom>
        </p:spPr>
      </p:pic>
    </p:spTree>
    <p:extLst>
      <p:ext uri="{BB962C8B-B14F-4D97-AF65-F5344CB8AC3E}">
        <p14:creationId xmlns:p14="http://schemas.microsoft.com/office/powerpoint/2010/main" val="91233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These modules traditionally come in the form of a plug-in card or an external device that attaches directly to a computer or network server. A hardware security module contains one or more secure crypto processor chips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278262" y="4620010"/>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869655" y="4381032"/>
            <a:ext cx="2562225" cy="1781175"/>
          </a:xfrm>
          <a:prstGeom prst="rect">
            <a:avLst/>
          </a:prstGeom>
        </p:spPr>
      </p:pic>
      <p:pic>
        <p:nvPicPr>
          <p:cNvPr id="2050" name="Picture 2" descr="Zynq-7000 SoC">
            <a:extLst>
              <a:ext uri="{FF2B5EF4-FFF2-40B4-BE49-F238E27FC236}">
                <a16:creationId xmlns:a16="http://schemas.microsoft.com/office/drawing/2014/main" id="{C7702433-BB19-15E3-F7C7-9DB927BC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4715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419110" y="1616524"/>
            <a:ext cx="7536045"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Xilinx software constitutes phase 1 of the project. By the end of Fifth Semester  all of these research studies will be finished.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604075" y="3790768"/>
            <a:ext cx="7166113"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the aforementioned phase's research has been completed. For these algorithms (AES-128, AES-192, and AES-256), we would create programs in HDL or Verilog and undertake case studies to analyze the outcomes. All of these case studies regarding the results will be completed by the end of the sixth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69574" y="114396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033670" y="909588"/>
            <a:ext cx="811033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 The advantages and disadvantages of the encryption algorithm would be listed. In order to correct it, we would employ deep learning and other ideas to improve the system's security and effectiveness in comparison to the AES technique. By the end of the seventh semester, the algorithm update will have been finished.</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222226" y="3521790"/>
            <a:ext cx="7921774"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We'd use an FPGA to implement our project's most current algorithm in the project's final phase (Field Programmable Gate Array). Our project study paper would be published in numerous journals. Last, we would convert our code to VHDL and System Verilog. the Project's objective will have been achieved. This is going to be finished by the conclusion of the Eighth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470436" y="1088173"/>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3200" b="1" i="0" u="none" strike="noStrike" cap="none" dirty="0">
                <a:solidFill>
                  <a:srgbClr val="FF0000"/>
                </a:solidFill>
                <a:latin typeface="Calibri"/>
                <a:ea typeface="Calibri"/>
                <a:cs typeface="Calibri"/>
                <a:sym typeface="Calibri"/>
              </a:rPr>
              <a:t>OUTPUT(Only Encryption)</a:t>
            </a:r>
            <a:endParaRPr sz="3200" b="1" i="0" u="none" strike="noStrike" cap="none" dirty="0">
              <a:solidFill>
                <a:srgbClr val="FF0000"/>
              </a:solidFill>
              <a:latin typeface="Calibri"/>
              <a:ea typeface="Calibri"/>
              <a:cs typeface="Calibri"/>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EE006CD2-CB5E-E8AB-583A-9214956EE29B}"/>
              </a:ext>
            </a:extLst>
          </p:cNvPr>
          <p:cNvPicPr>
            <a:picLocks noChangeAspect="1"/>
          </p:cNvPicPr>
          <p:nvPr/>
        </p:nvPicPr>
        <p:blipFill>
          <a:blip r:embed="rId4"/>
          <a:stretch>
            <a:fillRect/>
          </a:stretch>
        </p:blipFill>
        <p:spPr>
          <a:xfrm>
            <a:off x="313082" y="1695227"/>
            <a:ext cx="8517835" cy="4493619"/>
          </a:xfrm>
          <a:prstGeom prst="rect">
            <a:avLst/>
          </a:prstGeom>
        </p:spPr>
      </p:pic>
    </p:spTree>
    <p:extLst>
      <p:ext uri="{BB962C8B-B14F-4D97-AF65-F5344CB8AC3E}">
        <p14:creationId xmlns:p14="http://schemas.microsoft.com/office/powerpoint/2010/main" val="2071806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934AE9-EF79-0079-5F8D-3419E1479629}"/>
              </a:ext>
            </a:extLst>
          </p:cNvPr>
          <p:cNvSpPr txBox="1"/>
          <p:nvPr/>
        </p:nvSpPr>
        <p:spPr>
          <a:xfrm>
            <a:off x="1667589" y="934973"/>
            <a:ext cx="5546035" cy="830997"/>
          </a:xfrm>
          <a:prstGeom prst="rect">
            <a:avLst/>
          </a:prstGeom>
          <a:noFill/>
        </p:spPr>
        <p:txBody>
          <a:bodyPr wrap="square" rtlCol="0">
            <a:spAutoFit/>
          </a:bodyPr>
          <a:lstStyle/>
          <a:p>
            <a:pPr algn="ctr"/>
            <a:r>
              <a:rPr lang="en-IN" sz="2400" b="1" i="0" u="none" strike="noStrike" cap="none" dirty="0">
                <a:solidFill>
                  <a:srgbClr val="FF0000"/>
                </a:solidFill>
                <a:latin typeface="Calibri"/>
                <a:ea typeface="Calibri"/>
                <a:cs typeface="Calibri"/>
                <a:sym typeface="Calibri"/>
              </a:rPr>
              <a:t>OUTPUT</a:t>
            </a:r>
          </a:p>
          <a:p>
            <a:pPr algn="ctr"/>
            <a:r>
              <a:rPr lang="en-IN" sz="2400" dirty="0">
                <a:solidFill>
                  <a:srgbClr val="FF0000"/>
                </a:solidFill>
              </a:rPr>
              <a:t>(Both Encryption and Decryption)</a:t>
            </a:r>
          </a:p>
        </p:txBody>
      </p:sp>
      <p:pic>
        <p:nvPicPr>
          <p:cNvPr id="4" name="Picture 3">
            <a:extLst>
              <a:ext uri="{FF2B5EF4-FFF2-40B4-BE49-F238E27FC236}">
                <a16:creationId xmlns:a16="http://schemas.microsoft.com/office/drawing/2014/main" id="{A4F68D84-5399-7592-5F6F-3C0A3D0BFBD5}"/>
              </a:ext>
            </a:extLst>
          </p:cNvPr>
          <p:cNvPicPr>
            <a:picLocks noChangeAspect="1"/>
          </p:cNvPicPr>
          <p:nvPr/>
        </p:nvPicPr>
        <p:blipFill>
          <a:blip r:embed="rId4"/>
          <a:stretch>
            <a:fillRect/>
          </a:stretch>
        </p:blipFill>
        <p:spPr>
          <a:xfrm>
            <a:off x="188844" y="1875130"/>
            <a:ext cx="8766312" cy="4177769"/>
          </a:xfrm>
          <a:prstGeom prst="rect">
            <a:avLst/>
          </a:prstGeom>
        </p:spPr>
      </p:pic>
    </p:spTree>
    <p:extLst>
      <p:ext uri="{BB962C8B-B14F-4D97-AF65-F5344CB8AC3E}">
        <p14:creationId xmlns:p14="http://schemas.microsoft.com/office/powerpoint/2010/main" val="65608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20ECTE401-LIL-3</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215443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system security, we would employ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	AES encryption is the finest encryption among RSA, DES, and AES, as we have learned by studying encryption techniques. This uses the most recent version of AES (256).</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135076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477328"/>
          </a:xfrm>
          <a:prstGeom prst="rect">
            <a:avLst/>
          </a:prstGeom>
          <a:noFill/>
        </p:spPr>
        <p:txBody>
          <a:bodyPr wrap="square" rtlCol="0">
            <a:spAutoFit/>
          </a:bodyPr>
          <a:lstStyle/>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by using an FPGA kit to implement the optimal algorithm in the  circuit.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Embed this in a controller so that we could check the controller's security and create a commercial product.</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35565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3690735523"/>
              </p:ext>
            </p:extLst>
          </p:nvPr>
        </p:nvGraphicFramePr>
        <p:xfrm>
          <a:off x="848100" y="1909862"/>
          <a:ext cx="7252800" cy="4064080"/>
        </p:xfrm>
        <a:graphic>
          <a:graphicData uri="http://schemas.openxmlformats.org/drawingml/2006/table">
            <a:tbl>
              <a:tblPr firstRow="1" bandRow="1">
                <a:noFill/>
                <a:tableStyleId>{AA100CB9-3C61-420C-8969-52292B9D77E7}</a:tableStyleId>
              </a:tblPr>
              <a:tblGrid>
                <a:gridCol w="1473950">
                  <a:extLst>
                    <a:ext uri="{9D8B030D-6E8A-4147-A177-3AD203B41FA5}">
                      <a16:colId xmlns:a16="http://schemas.microsoft.com/office/drawing/2014/main" val="20000"/>
                    </a:ext>
                  </a:extLst>
                </a:gridCol>
                <a:gridCol w="1386075">
                  <a:extLst>
                    <a:ext uri="{9D8B030D-6E8A-4147-A177-3AD203B41FA5}">
                      <a16:colId xmlns:a16="http://schemas.microsoft.com/office/drawing/2014/main" val="20001"/>
                    </a:ext>
                  </a:extLst>
                </a:gridCol>
                <a:gridCol w="1233050">
                  <a:extLst>
                    <a:ext uri="{9D8B030D-6E8A-4147-A177-3AD203B41FA5}">
                      <a16:colId xmlns:a16="http://schemas.microsoft.com/office/drawing/2014/main" val="20002"/>
                    </a:ext>
                  </a:extLst>
                </a:gridCol>
                <a:gridCol w="1357750">
                  <a:extLst>
                    <a:ext uri="{9D8B030D-6E8A-4147-A177-3AD203B41FA5}">
                      <a16:colId xmlns:a16="http://schemas.microsoft.com/office/drawing/2014/main" val="20003"/>
                    </a:ext>
                  </a:extLst>
                </a:gridCol>
                <a:gridCol w="897005">
                  <a:extLst>
                    <a:ext uri="{9D8B030D-6E8A-4147-A177-3AD203B41FA5}">
                      <a16:colId xmlns:a16="http://schemas.microsoft.com/office/drawing/2014/main" val="20004"/>
                    </a:ext>
                  </a:extLst>
                </a:gridCol>
                <a:gridCol w="904970">
                  <a:extLst>
                    <a:ext uri="{9D8B030D-6E8A-4147-A177-3AD203B41FA5}">
                      <a16:colId xmlns:a16="http://schemas.microsoft.com/office/drawing/2014/main" val="20005"/>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JAN23</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20ECTE401-LIL-3</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6273375" y="4827738"/>
            <a:ext cx="2581275" cy="1771650"/>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2810671" y="5008713"/>
            <a:ext cx="3312503" cy="1590675"/>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We would examine the most recent version of AES encryption first, modify it to reach the algorithm's optimum efficiency, and then implement it in a Hardware Security Module.</a:t>
            </a:r>
          </a:p>
          <a:p>
            <a:pPr algn="just"/>
            <a:r>
              <a:rPr lang="en-US" sz="2400" dirty="0">
                <a:latin typeface="Times New Roman" panose="02020603050405020304" pitchFamily="18" charset="0"/>
                <a:cs typeface="Times New Roman" panose="02020603050405020304" pitchFamily="18" charset="0"/>
              </a:rPr>
              <a:t>	After that We would implement into a Controller for further study of the Security of the Controller System.</a:t>
            </a:r>
          </a:p>
        </p:txBody>
      </p:sp>
    </p:spTree>
    <p:extLst>
      <p:ext uri="{BB962C8B-B14F-4D97-AF65-F5344CB8AC3E}">
        <p14:creationId xmlns:p14="http://schemas.microsoft.com/office/powerpoint/2010/main" val="41405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35236083"/>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(2022)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1315084744"/>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62399101"/>
              </p:ext>
            </p:extLst>
          </p:nvPr>
        </p:nvGraphicFramePr>
        <p:xfrm>
          <a:off x="284496" y="934973"/>
          <a:ext cx="8750175" cy="5090100"/>
        </p:xfrm>
        <a:graphic>
          <a:graphicData uri="http://schemas.openxmlformats.org/drawingml/2006/table">
            <a:tbl>
              <a:tblPr>
                <a:noFill/>
              </a:tblPr>
              <a:tblGrid>
                <a:gridCol w="1397173">
                  <a:extLst>
                    <a:ext uri="{9D8B030D-6E8A-4147-A177-3AD203B41FA5}">
                      <a16:colId xmlns:a16="http://schemas.microsoft.com/office/drawing/2014/main" val="20000"/>
                    </a:ext>
                  </a:extLst>
                </a:gridCol>
                <a:gridCol w="1764801">
                  <a:extLst>
                    <a:ext uri="{9D8B030D-6E8A-4147-A177-3AD203B41FA5}">
                      <a16:colId xmlns:a16="http://schemas.microsoft.com/office/drawing/2014/main" val="20001"/>
                    </a:ext>
                  </a:extLst>
                </a:gridCol>
                <a:gridCol w="3235218">
                  <a:extLst>
                    <a:ext uri="{9D8B030D-6E8A-4147-A177-3AD203B41FA5}">
                      <a16:colId xmlns:a16="http://schemas.microsoft.com/office/drawing/2014/main" val="20002"/>
                    </a:ext>
                  </a:extLst>
                </a:gridCol>
                <a:gridCol w="2352983">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151233">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2019</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t>
                      </a:r>
                    </a:p>
                    <a:p>
                      <a:pPr marL="0" lvl="0" indent="0" algn="just" rtl="0">
                        <a:spcBef>
                          <a:spcPts val="0"/>
                        </a:spcBef>
                        <a:spcAft>
                          <a:spcPts val="0"/>
                        </a:spcAft>
                        <a:buNone/>
                      </a:pPr>
                      <a:r>
                        <a:rPr lang="en-US" dirty="0"/>
                        <a:t>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a:t>
                      </a:r>
                    </a:p>
                    <a:p>
                      <a:pPr marL="0" lvl="0" indent="0" algn="just" rtl="0">
                        <a:spcBef>
                          <a:spcPts val="0"/>
                        </a:spcBef>
                        <a:spcAft>
                          <a:spcPts val="0"/>
                        </a:spcAft>
                        <a:buNone/>
                      </a:pPr>
                      <a:r>
                        <a:rPr lang="en-US" dirty="0"/>
                        <a:t>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250021" y="1672431"/>
            <a:ext cx="8461360" cy="2616101"/>
          </a:xfrm>
          <a:prstGeom prst="rect">
            <a:avLst/>
          </a:prstGeom>
          <a:noFill/>
        </p:spPr>
        <p:txBody>
          <a:bodyPr wrap="square" rtlCol="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400" dirty="0">
              <a:latin typeface="Times New Roman" panose="02020603050405020304" pitchFamily="18" charset="0"/>
              <a:cs typeface="Times New Roman" panose="02020603050405020304" pitchFamily="18" charset="0"/>
            </a:endParaRPr>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4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400" dirty="0"/>
              <a:t>.</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4" name="Picture 3">
            <a:extLst>
              <a:ext uri="{FF2B5EF4-FFF2-40B4-BE49-F238E27FC236}">
                <a16:creationId xmlns:a16="http://schemas.microsoft.com/office/drawing/2014/main" id="{EE97508F-CEC5-54E1-B6A5-505DEFBAB66E}"/>
              </a:ext>
            </a:extLst>
          </p:cNvPr>
          <p:cNvPicPr>
            <a:picLocks noChangeAspect="1"/>
          </p:cNvPicPr>
          <p:nvPr/>
        </p:nvPicPr>
        <p:blipFill>
          <a:blip r:embed="rId4"/>
          <a:stretch>
            <a:fillRect/>
          </a:stretch>
        </p:blipFill>
        <p:spPr>
          <a:xfrm>
            <a:off x="301024" y="4005554"/>
            <a:ext cx="2143125" cy="2143125"/>
          </a:xfrm>
          <a:prstGeom prst="rect">
            <a:avLst/>
          </a:prstGeom>
        </p:spPr>
      </p:pic>
      <p:pic>
        <p:nvPicPr>
          <p:cNvPr id="5" name="Picture 4">
            <a:extLst>
              <a:ext uri="{FF2B5EF4-FFF2-40B4-BE49-F238E27FC236}">
                <a16:creationId xmlns:a16="http://schemas.microsoft.com/office/drawing/2014/main" id="{C08EE2FA-A86E-CDB5-D3AD-8BEF09AA2BB5}"/>
              </a:ext>
            </a:extLst>
          </p:cNvPr>
          <p:cNvPicPr>
            <a:picLocks noChangeAspect="1"/>
          </p:cNvPicPr>
          <p:nvPr/>
        </p:nvPicPr>
        <p:blipFill>
          <a:blip r:embed="rId5"/>
          <a:stretch>
            <a:fillRect/>
          </a:stretch>
        </p:blipFill>
        <p:spPr>
          <a:xfrm>
            <a:off x="2759075" y="4177003"/>
            <a:ext cx="2543175" cy="1800225"/>
          </a:xfrm>
          <a:prstGeom prst="rect">
            <a:avLst/>
          </a:prstGeom>
        </p:spPr>
      </p:pic>
      <p:pic>
        <p:nvPicPr>
          <p:cNvPr id="6" name="Picture 5">
            <a:extLst>
              <a:ext uri="{FF2B5EF4-FFF2-40B4-BE49-F238E27FC236}">
                <a16:creationId xmlns:a16="http://schemas.microsoft.com/office/drawing/2014/main" id="{F2655832-5723-DCBA-49A7-0A29C3541C74}"/>
              </a:ext>
            </a:extLst>
          </p:cNvPr>
          <p:cNvPicPr>
            <a:picLocks noChangeAspect="1"/>
          </p:cNvPicPr>
          <p:nvPr/>
        </p:nvPicPr>
        <p:blipFill>
          <a:blip r:embed="rId6"/>
          <a:stretch>
            <a:fillRect/>
          </a:stretch>
        </p:blipFill>
        <p:spPr>
          <a:xfrm>
            <a:off x="6032016" y="4208955"/>
            <a:ext cx="2466975" cy="1847850"/>
          </a:xfrm>
          <a:prstGeom prst="rect">
            <a:avLst/>
          </a:prstGeom>
        </p:spPr>
      </p:pic>
    </p:spTree>
    <p:extLst>
      <p:ext uri="{BB962C8B-B14F-4D97-AF65-F5344CB8AC3E}">
        <p14:creationId xmlns:p14="http://schemas.microsoft.com/office/powerpoint/2010/main" val="282709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458542" y="1048088"/>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8" name="TextBox 7">
            <a:extLst>
              <a:ext uri="{FF2B5EF4-FFF2-40B4-BE49-F238E27FC236}">
                <a16:creationId xmlns:a16="http://schemas.microsoft.com/office/drawing/2014/main" id="{A0EC08B7-EB5C-72B3-9DFA-D06EE6472243}"/>
              </a:ext>
            </a:extLst>
          </p:cNvPr>
          <p:cNvSpPr txBox="1"/>
          <p:nvPr/>
        </p:nvSpPr>
        <p:spPr>
          <a:xfrm>
            <a:off x="350748" y="2238300"/>
            <a:ext cx="3222715" cy="307777"/>
          </a:xfrm>
          <a:prstGeom prst="rect">
            <a:avLst/>
          </a:prstGeom>
          <a:noFill/>
        </p:spPr>
        <p:txBody>
          <a:bodyPr wrap="square" rtlCol="0">
            <a:spAutoFit/>
          </a:bodyPr>
          <a:lstStyle/>
          <a:p>
            <a:r>
              <a:rPr lang="en-IN" dirty="0"/>
              <a:t>HARDWARE REQUIREMENTS</a:t>
            </a:r>
          </a:p>
        </p:txBody>
      </p:sp>
      <p:sp>
        <p:nvSpPr>
          <p:cNvPr id="11" name="TextBox 10">
            <a:extLst>
              <a:ext uri="{FF2B5EF4-FFF2-40B4-BE49-F238E27FC236}">
                <a16:creationId xmlns:a16="http://schemas.microsoft.com/office/drawing/2014/main" id="{DA601E26-5405-3ABB-51FE-BA54A4DEBDF0}"/>
              </a:ext>
            </a:extLst>
          </p:cNvPr>
          <p:cNvSpPr txBox="1"/>
          <p:nvPr/>
        </p:nvSpPr>
        <p:spPr>
          <a:xfrm>
            <a:off x="5199956" y="2255036"/>
            <a:ext cx="3222715" cy="307777"/>
          </a:xfrm>
          <a:prstGeom prst="rect">
            <a:avLst/>
          </a:prstGeom>
          <a:noFill/>
        </p:spPr>
        <p:txBody>
          <a:bodyPr wrap="square" rtlCol="0">
            <a:spAutoFit/>
          </a:bodyPr>
          <a:lstStyle/>
          <a:p>
            <a:r>
              <a:rPr lang="en-IN" dirty="0"/>
              <a:t>SOFTWARE REQUIREMENTS</a:t>
            </a:r>
          </a:p>
        </p:txBody>
      </p:sp>
      <p:sp>
        <p:nvSpPr>
          <p:cNvPr id="12" name="TextBox 11">
            <a:extLst>
              <a:ext uri="{FF2B5EF4-FFF2-40B4-BE49-F238E27FC236}">
                <a16:creationId xmlns:a16="http://schemas.microsoft.com/office/drawing/2014/main" id="{5D793320-D037-6C6B-B15F-D4573BDE5EE0}"/>
              </a:ext>
            </a:extLst>
          </p:cNvPr>
          <p:cNvSpPr txBox="1"/>
          <p:nvPr/>
        </p:nvSpPr>
        <p:spPr>
          <a:xfrm>
            <a:off x="649358" y="2792715"/>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lang="en-IN" sz="2000"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13" name="TextBox 12">
            <a:extLst>
              <a:ext uri="{FF2B5EF4-FFF2-40B4-BE49-F238E27FC236}">
                <a16:creationId xmlns:a16="http://schemas.microsoft.com/office/drawing/2014/main" id="{2D0B758A-84AF-8FE0-7D58-765202B0AA42}"/>
              </a:ext>
            </a:extLst>
          </p:cNvPr>
          <p:cNvSpPr txBox="1"/>
          <p:nvPr/>
        </p:nvSpPr>
        <p:spPr>
          <a:xfrm>
            <a:off x="5515914" y="2792715"/>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err="1">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Vivado</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14" name="Picture 13">
            <a:extLst>
              <a:ext uri="{FF2B5EF4-FFF2-40B4-BE49-F238E27FC236}">
                <a16:creationId xmlns:a16="http://schemas.microsoft.com/office/drawing/2014/main" id="{D67A3380-7A4C-A124-68DC-8BFAB76E991E}"/>
              </a:ext>
            </a:extLst>
          </p:cNvPr>
          <p:cNvPicPr>
            <a:picLocks noChangeAspect="1"/>
          </p:cNvPicPr>
          <p:nvPr/>
        </p:nvPicPr>
        <p:blipFill>
          <a:blip r:embed="rId4"/>
          <a:stretch>
            <a:fillRect/>
          </a:stretch>
        </p:blipFill>
        <p:spPr>
          <a:xfrm>
            <a:off x="5199956" y="3429000"/>
            <a:ext cx="3139712" cy="1444877"/>
          </a:xfrm>
          <a:prstGeom prst="rect">
            <a:avLst/>
          </a:prstGeom>
        </p:spPr>
      </p:pic>
      <p:pic>
        <p:nvPicPr>
          <p:cNvPr id="15" name="Picture 14">
            <a:extLst>
              <a:ext uri="{FF2B5EF4-FFF2-40B4-BE49-F238E27FC236}">
                <a16:creationId xmlns:a16="http://schemas.microsoft.com/office/drawing/2014/main" id="{25293991-4751-1C1D-01C8-982BCF48EDD8}"/>
              </a:ext>
            </a:extLst>
          </p:cNvPr>
          <p:cNvPicPr>
            <a:picLocks noChangeAspect="1"/>
          </p:cNvPicPr>
          <p:nvPr/>
        </p:nvPicPr>
        <p:blipFill>
          <a:blip r:embed="rId5"/>
          <a:stretch>
            <a:fillRect/>
          </a:stretch>
        </p:blipFill>
        <p:spPr>
          <a:xfrm>
            <a:off x="601923" y="3510861"/>
            <a:ext cx="2845840" cy="211783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TotalTime>
  <Words>1643</Words>
  <Application>Microsoft Office PowerPoint</Application>
  <PresentationFormat>On-screen Show (4:3)</PresentationFormat>
  <Paragraphs>260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Arial</vt:lpstr>
      <vt:lpstr>Calibri</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48</cp:revision>
  <dcterms:modified xsi:type="dcterms:W3CDTF">2023-05-30T05:10:54Z</dcterms:modified>
</cp:coreProperties>
</file>