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8" r:id="rId6"/>
    <p:sldId id="269" r:id="rId7"/>
    <p:sldId id="260" r:id="rId8"/>
    <p:sldId id="261" r:id="rId9"/>
    <p:sldId id="262" r:id="rId10"/>
    <p:sldId id="263" r:id="rId11"/>
    <p:sldId id="264" r:id="rId12"/>
    <p:sldId id="265" r:id="rId13"/>
    <p:sldId id="266" r:id="rId14"/>
    <p:sldId id="267" r:id="rId1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5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1143000" y="685800"/>
            <a:ext cx="4572000" cy="3429000"/>
          </a:xfrm>
          <a:prstGeom prst="rect">
            <a:avLst/>
          </a:prstGeom>
        </p:spPr>
        <p:txBody>
          <a:bodyPr/>
          <a:lstStyle/>
          <a:p>
            <a:endParaRPr/>
          </a:p>
        </p:txBody>
      </p:sp>
      <p:sp>
        <p:nvSpPr>
          <p:cNvPr id="205" name="Shape 20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tif"/><Relationship Id="rId4" Type="http://schemas.openxmlformats.org/officeDocument/2006/relationships/image" Target="../media/image4.ti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RESULT 2">
    <p:spTree>
      <p:nvGrpSpPr>
        <p:cNvPr id="1" name=""/>
        <p:cNvGrpSpPr/>
        <p:nvPr/>
      </p:nvGrpSpPr>
      <p:grpSpPr>
        <a:xfrm>
          <a:off x="0" y="0"/>
          <a:ext cx="0" cy="0"/>
          <a:chOff x="0" y="0"/>
          <a:chExt cx="0" cy="0"/>
        </a:xfrm>
      </p:grpSpPr>
      <p:grpSp>
        <p:nvGrpSpPr>
          <p:cNvPr id="164" name="Group"/>
          <p:cNvGrpSpPr/>
          <p:nvPr/>
        </p:nvGrpSpPr>
        <p:grpSpPr>
          <a:xfrm>
            <a:off x="2290" y="-2882"/>
            <a:ext cx="13024056" cy="9818141"/>
            <a:chOff x="0" y="0"/>
            <a:chExt cx="13024055" cy="9818140"/>
          </a:xfrm>
        </p:grpSpPr>
        <p:pic>
          <p:nvPicPr>
            <p:cNvPr id="157"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58"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61" name="Group"/>
            <p:cNvGrpSpPr/>
            <p:nvPr/>
          </p:nvGrpSpPr>
          <p:grpSpPr>
            <a:xfrm>
              <a:off x="2075080" y="0"/>
              <a:ext cx="10927201" cy="1131945"/>
              <a:chOff x="0" y="0"/>
              <a:chExt cx="10927199" cy="1131944"/>
            </a:xfrm>
          </p:grpSpPr>
          <p:pic>
            <p:nvPicPr>
              <p:cNvPr id="159"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60"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62"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63"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65" name="Google Shape;70;p14"/>
          <p:cNvSpPr txBox="1"/>
          <p:nvPr/>
        </p:nvSpPr>
        <p:spPr>
          <a:xfrm>
            <a:off x="1587799" y="2263702"/>
            <a:ext cx="9829202"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Snap Shot of the project:</a:t>
            </a:r>
          </a:p>
        </p:txBody>
      </p:sp>
      <p:sp>
        <p:nvSpPr>
          <p:cNvPr id="1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onclusion">
    <p:spTree>
      <p:nvGrpSpPr>
        <p:cNvPr id="1" name=""/>
        <p:cNvGrpSpPr/>
        <p:nvPr/>
      </p:nvGrpSpPr>
      <p:grpSpPr>
        <a:xfrm>
          <a:off x="0" y="0"/>
          <a:ext cx="0" cy="0"/>
          <a:chOff x="0" y="0"/>
          <a:chExt cx="0" cy="0"/>
        </a:xfrm>
      </p:grpSpPr>
      <p:grpSp>
        <p:nvGrpSpPr>
          <p:cNvPr id="180" name="Group"/>
          <p:cNvGrpSpPr/>
          <p:nvPr/>
        </p:nvGrpSpPr>
        <p:grpSpPr>
          <a:xfrm>
            <a:off x="2290" y="-2882"/>
            <a:ext cx="13024056" cy="9818141"/>
            <a:chOff x="0" y="0"/>
            <a:chExt cx="13024055" cy="9818140"/>
          </a:xfrm>
        </p:grpSpPr>
        <p:pic>
          <p:nvPicPr>
            <p:cNvPr id="173"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74"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77" name="Group"/>
            <p:cNvGrpSpPr/>
            <p:nvPr/>
          </p:nvGrpSpPr>
          <p:grpSpPr>
            <a:xfrm>
              <a:off x="2075080" y="0"/>
              <a:ext cx="10927201" cy="1131945"/>
              <a:chOff x="0" y="0"/>
              <a:chExt cx="10927199" cy="1131944"/>
            </a:xfrm>
          </p:grpSpPr>
          <p:pic>
            <p:nvPicPr>
              <p:cNvPr id="175"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76"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78"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79"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81" name="Google Shape;70;p14"/>
          <p:cNvSpPr txBox="1"/>
          <p:nvPr/>
        </p:nvSpPr>
        <p:spPr>
          <a:xfrm>
            <a:off x="1587799" y="2263702"/>
            <a:ext cx="9829202"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Conclusion</a:t>
            </a:r>
          </a:p>
        </p:txBody>
      </p:sp>
      <p:sp>
        <p:nvSpPr>
          <p:cNvPr id="1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FUTURE SCOPE">
    <p:spTree>
      <p:nvGrpSpPr>
        <p:cNvPr id="1" name=""/>
        <p:cNvGrpSpPr/>
        <p:nvPr/>
      </p:nvGrpSpPr>
      <p:grpSpPr>
        <a:xfrm>
          <a:off x="0" y="0"/>
          <a:ext cx="0" cy="0"/>
          <a:chOff x="0" y="0"/>
          <a:chExt cx="0" cy="0"/>
        </a:xfrm>
      </p:grpSpPr>
      <p:grpSp>
        <p:nvGrpSpPr>
          <p:cNvPr id="196" name="Group"/>
          <p:cNvGrpSpPr/>
          <p:nvPr/>
        </p:nvGrpSpPr>
        <p:grpSpPr>
          <a:xfrm>
            <a:off x="2290" y="-2882"/>
            <a:ext cx="13024056" cy="9818141"/>
            <a:chOff x="0" y="0"/>
            <a:chExt cx="13024055" cy="9818140"/>
          </a:xfrm>
        </p:grpSpPr>
        <p:pic>
          <p:nvPicPr>
            <p:cNvPr id="189"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90"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93" name="Group"/>
            <p:cNvGrpSpPr/>
            <p:nvPr/>
          </p:nvGrpSpPr>
          <p:grpSpPr>
            <a:xfrm>
              <a:off x="2075080" y="0"/>
              <a:ext cx="10927201" cy="1131945"/>
              <a:chOff x="0" y="0"/>
              <a:chExt cx="10927199" cy="1131944"/>
            </a:xfrm>
          </p:grpSpPr>
          <p:pic>
            <p:nvPicPr>
              <p:cNvPr id="191"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92"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94"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95"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97" name="Google Shape;70;p14"/>
          <p:cNvSpPr txBox="1"/>
          <p:nvPr/>
        </p:nvSpPr>
        <p:spPr>
          <a:xfrm>
            <a:off x="1587799" y="2263702"/>
            <a:ext cx="9829202"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FUTURE SCOPE</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roblem Statement">
    <p:spTree>
      <p:nvGrpSpPr>
        <p:cNvPr id="1" name=""/>
        <p:cNvGrpSpPr/>
        <p:nvPr/>
      </p:nvGrpSpPr>
      <p:grpSpPr>
        <a:xfrm>
          <a:off x="0" y="0"/>
          <a:ext cx="0" cy="0"/>
          <a:chOff x="0" y="0"/>
          <a:chExt cx="0" cy="0"/>
        </a:xfrm>
      </p:grpSpPr>
      <p:grpSp>
        <p:nvGrpSpPr>
          <p:cNvPr id="32" name="Group"/>
          <p:cNvGrpSpPr/>
          <p:nvPr/>
        </p:nvGrpSpPr>
        <p:grpSpPr>
          <a:xfrm>
            <a:off x="2290" y="-2882"/>
            <a:ext cx="13024056" cy="9818141"/>
            <a:chOff x="0" y="0"/>
            <a:chExt cx="13024055" cy="9818140"/>
          </a:xfrm>
        </p:grpSpPr>
        <p:pic>
          <p:nvPicPr>
            <p:cNvPr id="2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2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29" name="Group"/>
            <p:cNvGrpSpPr/>
            <p:nvPr/>
          </p:nvGrpSpPr>
          <p:grpSpPr>
            <a:xfrm>
              <a:off x="2075080" y="0"/>
              <a:ext cx="10927201" cy="1131945"/>
              <a:chOff x="0" y="0"/>
              <a:chExt cx="10927199" cy="1131944"/>
            </a:xfrm>
          </p:grpSpPr>
          <p:pic>
            <p:nvPicPr>
              <p:cNvPr id="2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2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3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3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33" name="Google Shape;70;p14"/>
          <p:cNvSpPr txBox="1"/>
          <p:nvPr/>
        </p:nvSpPr>
        <p:spPr>
          <a:xfrm>
            <a:off x="3669046" y="2197596"/>
            <a:ext cx="5666708"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PROBLEM STATEMENT</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BSTRACT">
    <p:spTree>
      <p:nvGrpSpPr>
        <p:cNvPr id="1" name=""/>
        <p:cNvGrpSpPr/>
        <p:nvPr/>
      </p:nvGrpSpPr>
      <p:grpSpPr>
        <a:xfrm>
          <a:off x="0" y="0"/>
          <a:ext cx="0" cy="0"/>
          <a:chOff x="0" y="0"/>
          <a:chExt cx="0" cy="0"/>
        </a:xfrm>
      </p:grpSpPr>
      <p:grpSp>
        <p:nvGrpSpPr>
          <p:cNvPr id="48" name="Group"/>
          <p:cNvGrpSpPr/>
          <p:nvPr/>
        </p:nvGrpSpPr>
        <p:grpSpPr>
          <a:xfrm>
            <a:off x="2290" y="-2882"/>
            <a:ext cx="13024056" cy="9818141"/>
            <a:chOff x="0" y="0"/>
            <a:chExt cx="13024055" cy="9818140"/>
          </a:xfrm>
        </p:grpSpPr>
        <p:pic>
          <p:nvPicPr>
            <p:cNvPr id="41"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42"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45" name="Group"/>
            <p:cNvGrpSpPr/>
            <p:nvPr/>
          </p:nvGrpSpPr>
          <p:grpSpPr>
            <a:xfrm>
              <a:off x="2075080" y="0"/>
              <a:ext cx="10927201" cy="1131945"/>
              <a:chOff x="0" y="0"/>
              <a:chExt cx="10927199" cy="1131944"/>
            </a:xfrm>
          </p:grpSpPr>
          <p:pic>
            <p:nvPicPr>
              <p:cNvPr id="43"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44"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46"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47"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49" name="Google Shape;70;p14"/>
          <p:cNvSpPr txBox="1"/>
          <p:nvPr/>
        </p:nvSpPr>
        <p:spPr>
          <a:xfrm>
            <a:off x="4312396" y="2197596"/>
            <a:ext cx="4380008"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ABSTRACT</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REVIEW OF LITERATURE">
    <p:spTree>
      <p:nvGrpSpPr>
        <p:cNvPr id="1" name=""/>
        <p:cNvGrpSpPr/>
        <p:nvPr/>
      </p:nvGrpSpPr>
      <p:grpSpPr>
        <a:xfrm>
          <a:off x="0" y="0"/>
          <a:ext cx="0" cy="0"/>
          <a:chOff x="0" y="0"/>
          <a:chExt cx="0" cy="0"/>
        </a:xfrm>
      </p:grpSpPr>
      <p:grpSp>
        <p:nvGrpSpPr>
          <p:cNvPr id="64" name="Group"/>
          <p:cNvGrpSpPr/>
          <p:nvPr/>
        </p:nvGrpSpPr>
        <p:grpSpPr>
          <a:xfrm>
            <a:off x="2290" y="-2882"/>
            <a:ext cx="13024056" cy="9818141"/>
            <a:chOff x="0" y="0"/>
            <a:chExt cx="13024055" cy="9818140"/>
          </a:xfrm>
        </p:grpSpPr>
        <p:pic>
          <p:nvPicPr>
            <p:cNvPr id="57"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58"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61" name="Group"/>
            <p:cNvGrpSpPr/>
            <p:nvPr/>
          </p:nvGrpSpPr>
          <p:grpSpPr>
            <a:xfrm>
              <a:off x="2075080" y="0"/>
              <a:ext cx="10927201" cy="1131945"/>
              <a:chOff x="0" y="0"/>
              <a:chExt cx="10927199" cy="1131944"/>
            </a:xfrm>
          </p:grpSpPr>
          <p:pic>
            <p:nvPicPr>
              <p:cNvPr id="59"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60"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62"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63"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65" name="Google Shape;70;p14"/>
          <p:cNvSpPr txBox="1"/>
          <p:nvPr/>
        </p:nvSpPr>
        <p:spPr>
          <a:xfrm>
            <a:off x="3489736" y="2160894"/>
            <a:ext cx="6340597"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REVIEW OF LITERATURE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OBJECTIVE">
    <p:spTree>
      <p:nvGrpSpPr>
        <p:cNvPr id="1" name=""/>
        <p:cNvGrpSpPr/>
        <p:nvPr/>
      </p:nvGrpSpPr>
      <p:grpSpPr>
        <a:xfrm>
          <a:off x="0" y="0"/>
          <a:ext cx="0" cy="0"/>
          <a:chOff x="0" y="0"/>
          <a:chExt cx="0" cy="0"/>
        </a:xfrm>
      </p:grpSpPr>
      <p:grpSp>
        <p:nvGrpSpPr>
          <p:cNvPr id="80" name="Group"/>
          <p:cNvGrpSpPr/>
          <p:nvPr/>
        </p:nvGrpSpPr>
        <p:grpSpPr>
          <a:xfrm>
            <a:off x="2290" y="-2882"/>
            <a:ext cx="13024056" cy="9818141"/>
            <a:chOff x="0" y="0"/>
            <a:chExt cx="13024055" cy="9818140"/>
          </a:xfrm>
        </p:grpSpPr>
        <p:pic>
          <p:nvPicPr>
            <p:cNvPr id="73"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74"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77" name="Group"/>
            <p:cNvGrpSpPr/>
            <p:nvPr/>
          </p:nvGrpSpPr>
          <p:grpSpPr>
            <a:xfrm>
              <a:off x="2075080" y="0"/>
              <a:ext cx="10927201" cy="1131945"/>
              <a:chOff x="0" y="0"/>
              <a:chExt cx="10927199" cy="1131944"/>
            </a:xfrm>
          </p:grpSpPr>
          <p:pic>
            <p:nvPicPr>
              <p:cNvPr id="75"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76"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78"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79"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81" name="Google Shape;70;p14"/>
          <p:cNvSpPr txBox="1"/>
          <p:nvPr/>
        </p:nvSpPr>
        <p:spPr>
          <a:xfrm>
            <a:off x="4312396" y="2160894"/>
            <a:ext cx="4695277"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OBJECTIVE</a:t>
            </a:r>
          </a:p>
        </p:txBody>
      </p:sp>
      <p:sp>
        <p:nvSpPr>
          <p:cNvPr id="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PROPOSED SOLUTION">
    <p:spTree>
      <p:nvGrpSpPr>
        <p:cNvPr id="1" name=""/>
        <p:cNvGrpSpPr/>
        <p:nvPr/>
      </p:nvGrpSpPr>
      <p:grpSpPr>
        <a:xfrm>
          <a:off x="0" y="0"/>
          <a:ext cx="0" cy="0"/>
          <a:chOff x="0" y="0"/>
          <a:chExt cx="0" cy="0"/>
        </a:xfrm>
      </p:grpSpPr>
      <p:grpSp>
        <p:nvGrpSpPr>
          <p:cNvPr id="96" name="Group"/>
          <p:cNvGrpSpPr/>
          <p:nvPr/>
        </p:nvGrpSpPr>
        <p:grpSpPr>
          <a:xfrm>
            <a:off x="2290" y="-2882"/>
            <a:ext cx="13024056" cy="9818141"/>
            <a:chOff x="0" y="0"/>
            <a:chExt cx="13024055" cy="9818140"/>
          </a:xfrm>
        </p:grpSpPr>
        <p:pic>
          <p:nvPicPr>
            <p:cNvPr id="89"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90"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93" name="Group"/>
            <p:cNvGrpSpPr/>
            <p:nvPr/>
          </p:nvGrpSpPr>
          <p:grpSpPr>
            <a:xfrm>
              <a:off x="2075080" y="0"/>
              <a:ext cx="10927201" cy="1131945"/>
              <a:chOff x="0" y="0"/>
              <a:chExt cx="10927199" cy="1131944"/>
            </a:xfrm>
          </p:grpSpPr>
          <p:pic>
            <p:nvPicPr>
              <p:cNvPr id="91"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92"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94"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95"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97" name="Google Shape;70;p14"/>
          <p:cNvSpPr txBox="1"/>
          <p:nvPr/>
        </p:nvSpPr>
        <p:spPr>
          <a:xfrm>
            <a:off x="3513993" y="2160894"/>
            <a:ext cx="6292084" cy="514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PROPOSED SOLUTION</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OTHER TECHNICAL CONTENTS">
    <p:spTree>
      <p:nvGrpSpPr>
        <p:cNvPr id="1" name=""/>
        <p:cNvGrpSpPr/>
        <p:nvPr/>
      </p:nvGrpSpPr>
      <p:grpSpPr>
        <a:xfrm>
          <a:off x="0" y="0"/>
          <a:ext cx="0" cy="0"/>
          <a:chOff x="0" y="0"/>
          <a:chExt cx="0" cy="0"/>
        </a:xfrm>
      </p:grpSpPr>
      <p:grpSp>
        <p:nvGrpSpPr>
          <p:cNvPr id="112" name="Group"/>
          <p:cNvGrpSpPr/>
          <p:nvPr/>
        </p:nvGrpSpPr>
        <p:grpSpPr>
          <a:xfrm>
            <a:off x="2290" y="-2882"/>
            <a:ext cx="13024056" cy="9818141"/>
            <a:chOff x="0" y="0"/>
            <a:chExt cx="13024055" cy="9818140"/>
          </a:xfrm>
        </p:grpSpPr>
        <p:pic>
          <p:nvPicPr>
            <p:cNvPr id="10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0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09" name="Group"/>
            <p:cNvGrpSpPr/>
            <p:nvPr/>
          </p:nvGrpSpPr>
          <p:grpSpPr>
            <a:xfrm>
              <a:off x="2075080" y="0"/>
              <a:ext cx="10927201" cy="1131945"/>
              <a:chOff x="0" y="0"/>
              <a:chExt cx="10927199" cy="1131944"/>
            </a:xfrm>
          </p:grpSpPr>
          <p:pic>
            <p:nvPicPr>
              <p:cNvPr id="10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0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1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1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13" name="Google Shape;70;p14"/>
          <p:cNvSpPr txBox="1"/>
          <p:nvPr/>
        </p:nvSpPr>
        <p:spPr>
          <a:xfrm>
            <a:off x="4312396" y="2160894"/>
            <a:ext cx="4695277" cy="1022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OTHER TECHNICAL CONTENTS</a:t>
            </a:r>
          </a:p>
        </p:txBody>
      </p:sp>
      <p:sp>
        <p:nvSpPr>
          <p:cNvPr id="114" name="Raspberry Pi…"/>
          <p:cNvSpPr txBox="1"/>
          <p:nvPr/>
        </p:nvSpPr>
        <p:spPr>
          <a:xfrm>
            <a:off x="743403" y="4985354"/>
            <a:ext cx="5291948" cy="2357086"/>
          </a:xfrm>
          <a:prstGeom prst="rect">
            <a:avLst/>
          </a:prstGeom>
          <a:ln w="12700">
            <a:miter lim="400000"/>
          </a:ln>
        </p:spPr>
        <p:txBody>
          <a:bodyPr lIns="14287" tIns="14287" rIns="14287" bIns="14287">
            <a:normAutofit/>
          </a:bodyPr>
          <a:lstStyle/>
          <a:p>
            <a:pPr marL="261671" indent="-261671" algn="just" defTabSz="354965">
              <a:spcBef>
                <a:spcPts val="1200"/>
              </a:spcBef>
              <a:buSzPct val="125000"/>
              <a:buChar char="•"/>
              <a:defRPr sz="2300">
                <a:solidFill>
                  <a:srgbClr val="000000"/>
                </a:solidFill>
                <a:latin typeface="Times New Roman"/>
                <a:ea typeface="Times New Roman"/>
                <a:cs typeface="Times New Roman"/>
                <a:sym typeface="Times New Roman"/>
              </a:defRPr>
            </a:pPr>
            <a:endParaRPr/>
          </a:p>
        </p:txBody>
      </p:sp>
      <p:sp>
        <p:nvSpPr>
          <p:cNvPr id="115" name="Python…"/>
          <p:cNvSpPr txBox="1"/>
          <p:nvPr/>
        </p:nvSpPr>
        <p:spPr>
          <a:xfrm>
            <a:off x="7391310" y="4985354"/>
            <a:ext cx="4870087" cy="2357086"/>
          </a:xfrm>
          <a:prstGeom prst="rect">
            <a:avLst/>
          </a:prstGeom>
          <a:ln w="12700">
            <a:miter lim="400000"/>
          </a:ln>
        </p:spPr>
        <p:txBody>
          <a:bodyPr lIns="14287" tIns="14287" rIns="14287" bIns="14287">
            <a:normAutofit/>
          </a:bodyPr>
          <a:lstStyle/>
          <a:p>
            <a:pPr marL="304269" indent="-304269" algn="just" defTabSz="412750">
              <a:spcBef>
                <a:spcPts val="1500"/>
              </a:spcBef>
              <a:buSzPct val="125000"/>
              <a:buChar char="•"/>
              <a:defRPr sz="2300">
                <a:solidFill>
                  <a:srgbClr val="000000"/>
                </a:solidFill>
                <a:latin typeface="Times New Roman"/>
                <a:ea typeface="Times New Roman"/>
                <a:cs typeface="Times New Roman"/>
                <a:sym typeface="Times New Roman"/>
              </a:defRPr>
            </a:pPr>
            <a:endParaRPr/>
          </a:p>
        </p:txBody>
      </p:sp>
      <p:sp>
        <p:nvSpPr>
          <p:cNvPr id="116" name="Hardware Requirements"/>
          <p:cNvSpPr txBox="1"/>
          <p:nvPr/>
        </p:nvSpPr>
        <p:spPr>
          <a:xfrm>
            <a:off x="1104838" y="4324759"/>
            <a:ext cx="4569073" cy="406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4287" tIns="14287" rIns="14287" bIns="14287" anchor="ctr"/>
          <a:lstStyle>
            <a:lvl1pPr defTabSz="412750">
              <a:defRPr sz="2300" b="1">
                <a:solidFill>
                  <a:srgbClr val="000000"/>
                </a:solidFill>
                <a:latin typeface="Times New Roman"/>
                <a:ea typeface="Times New Roman"/>
                <a:cs typeface="Times New Roman"/>
                <a:sym typeface="Times New Roman"/>
              </a:defRPr>
            </a:lvl1pPr>
          </a:lstStyle>
          <a:p>
            <a:r>
              <a:t>Hardware Requirements</a:t>
            </a:r>
          </a:p>
        </p:txBody>
      </p:sp>
      <p:sp>
        <p:nvSpPr>
          <p:cNvPr id="117" name="Software Requirements"/>
          <p:cNvSpPr txBox="1"/>
          <p:nvPr/>
        </p:nvSpPr>
        <p:spPr>
          <a:xfrm>
            <a:off x="7610340" y="4324759"/>
            <a:ext cx="4432026" cy="406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4287" tIns="14287" rIns="14287" bIns="14287" anchor="ctr"/>
          <a:lstStyle>
            <a:lvl1pPr defTabSz="412750">
              <a:defRPr sz="2300" b="1">
                <a:solidFill>
                  <a:srgbClr val="000000"/>
                </a:solidFill>
                <a:latin typeface="Times New Roman"/>
                <a:ea typeface="Times New Roman"/>
                <a:cs typeface="Times New Roman"/>
                <a:sym typeface="Times New Roman"/>
              </a:defRPr>
            </a:lvl1pPr>
          </a:lstStyle>
          <a:p>
            <a:r>
              <a:t>Software Requirements</a:t>
            </a:r>
          </a:p>
        </p:txBody>
      </p:sp>
      <p:sp>
        <p:nvSpPr>
          <p:cNvPr id="1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OCK DIAGRAM / DATA FLOW">
    <p:spTree>
      <p:nvGrpSpPr>
        <p:cNvPr id="1" name=""/>
        <p:cNvGrpSpPr/>
        <p:nvPr/>
      </p:nvGrpSpPr>
      <p:grpSpPr>
        <a:xfrm>
          <a:off x="0" y="0"/>
          <a:ext cx="0" cy="0"/>
          <a:chOff x="0" y="0"/>
          <a:chExt cx="0" cy="0"/>
        </a:xfrm>
      </p:grpSpPr>
      <p:grpSp>
        <p:nvGrpSpPr>
          <p:cNvPr id="132" name="Group"/>
          <p:cNvGrpSpPr/>
          <p:nvPr/>
        </p:nvGrpSpPr>
        <p:grpSpPr>
          <a:xfrm>
            <a:off x="2290" y="-2882"/>
            <a:ext cx="13024056" cy="9818141"/>
            <a:chOff x="0" y="0"/>
            <a:chExt cx="13024055" cy="9818140"/>
          </a:xfrm>
        </p:grpSpPr>
        <p:pic>
          <p:nvPicPr>
            <p:cNvPr id="125"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26"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29" name="Group"/>
            <p:cNvGrpSpPr/>
            <p:nvPr/>
          </p:nvGrpSpPr>
          <p:grpSpPr>
            <a:xfrm>
              <a:off x="2075080" y="0"/>
              <a:ext cx="10927201" cy="1131945"/>
              <a:chOff x="0" y="0"/>
              <a:chExt cx="10927199" cy="1131944"/>
            </a:xfrm>
          </p:grpSpPr>
          <p:pic>
            <p:nvPicPr>
              <p:cNvPr id="127"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28"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30"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31"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33" name="Google Shape;70;p14"/>
          <p:cNvSpPr txBox="1"/>
          <p:nvPr/>
        </p:nvSpPr>
        <p:spPr>
          <a:xfrm>
            <a:off x="4312396" y="2160894"/>
            <a:ext cx="4695277" cy="10228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500" b="1" cap="all">
                <a:solidFill>
                  <a:srgbClr val="000000"/>
                </a:solidFill>
                <a:latin typeface="Times New Roman"/>
                <a:ea typeface="Times New Roman"/>
                <a:cs typeface="Times New Roman"/>
                <a:sym typeface="Times New Roman"/>
              </a:defRPr>
            </a:pPr>
            <a:r>
              <a:t>BLOCK DIAGRAM / </a:t>
            </a:r>
            <a:br/>
            <a:r>
              <a:t>DATA FLOW</a:t>
            </a:r>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RESULT 1">
    <p:spTree>
      <p:nvGrpSpPr>
        <p:cNvPr id="1" name=""/>
        <p:cNvGrpSpPr/>
        <p:nvPr/>
      </p:nvGrpSpPr>
      <p:grpSpPr>
        <a:xfrm>
          <a:off x="0" y="0"/>
          <a:ext cx="0" cy="0"/>
          <a:chOff x="0" y="0"/>
          <a:chExt cx="0" cy="0"/>
        </a:xfrm>
      </p:grpSpPr>
      <p:grpSp>
        <p:nvGrpSpPr>
          <p:cNvPr id="148" name="Group"/>
          <p:cNvGrpSpPr/>
          <p:nvPr/>
        </p:nvGrpSpPr>
        <p:grpSpPr>
          <a:xfrm>
            <a:off x="2290" y="-2882"/>
            <a:ext cx="13024056" cy="9818141"/>
            <a:chOff x="0" y="0"/>
            <a:chExt cx="13024055" cy="9818140"/>
          </a:xfrm>
        </p:grpSpPr>
        <p:pic>
          <p:nvPicPr>
            <p:cNvPr id="141" name="GROUP LOGO.png" descr="GROUP LOGO.png"/>
            <p:cNvPicPr>
              <a:picLocks noChangeAspect="1"/>
            </p:cNvPicPr>
            <p:nvPr/>
          </p:nvPicPr>
          <p:blipFill>
            <a:blip r:embed="rId2"/>
            <a:stretch>
              <a:fillRect/>
            </a:stretch>
          </p:blipFill>
          <p:spPr>
            <a:xfrm>
              <a:off x="10329558" y="9013504"/>
              <a:ext cx="2694498" cy="718821"/>
            </a:xfrm>
            <a:prstGeom prst="rect">
              <a:avLst/>
            </a:prstGeom>
            <a:ln w="12700" cap="flat">
              <a:noFill/>
              <a:miter lim="400000"/>
            </a:ln>
            <a:effectLst/>
          </p:spPr>
        </p:pic>
        <p:pic>
          <p:nvPicPr>
            <p:cNvPr id="142" name="chairman-logo.png" descr="chairman-logo.png"/>
            <p:cNvPicPr>
              <a:picLocks noChangeAspect="1"/>
            </p:cNvPicPr>
            <p:nvPr/>
          </p:nvPicPr>
          <p:blipFill>
            <a:blip r:embed="rId3"/>
            <a:stretch>
              <a:fillRect/>
            </a:stretch>
          </p:blipFill>
          <p:spPr>
            <a:xfrm>
              <a:off x="156587" y="8927689"/>
              <a:ext cx="2345580" cy="890452"/>
            </a:xfrm>
            <a:prstGeom prst="rect">
              <a:avLst/>
            </a:prstGeom>
            <a:ln w="12700" cap="flat">
              <a:noFill/>
              <a:miter lim="400000"/>
            </a:ln>
            <a:effectLst/>
          </p:spPr>
        </p:pic>
        <p:grpSp>
          <p:nvGrpSpPr>
            <p:cNvPr id="145" name="Group"/>
            <p:cNvGrpSpPr/>
            <p:nvPr/>
          </p:nvGrpSpPr>
          <p:grpSpPr>
            <a:xfrm>
              <a:off x="2075080" y="0"/>
              <a:ext cx="10927201" cy="1131945"/>
              <a:chOff x="0" y="0"/>
              <a:chExt cx="10927199" cy="1131944"/>
            </a:xfrm>
          </p:grpSpPr>
          <p:pic>
            <p:nvPicPr>
              <p:cNvPr id="143" name="Image" descr="Image"/>
              <p:cNvPicPr>
                <a:picLocks noChangeAspect="1"/>
              </p:cNvPicPr>
              <p:nvPr/>
            </p:nvPicPr>
            <p:blipFill>
              <a:blip r:embed="rId4"/>
              <a:stretch>
                <a:fillRect/>
              </a:stretch>
            </p:blipFill>
            <p:spPr>
              <a:xfrm>
                <a:off x="0" y="0"/>
                <a:ext cx="3008120" cy="1131945"/>
              </a:xfrm>
              <a:prstGeom prst="rect">
                <a:avLst/>
              </a:prstGeom>
              <a:ln w="12700" cap="flat">
                <a:noFill/>
                <a:miter lim="400000"/>
              </a:ln>
              <a:effectLst/>
            </p:spPr>
          </p:pic>
          <p:pic>
            <p:nvPicPr>
              <p:cNvPr id="144" name="Image" descr="Image"/>
              <p:cNvPicPr>
                <a:picLocks noChangeAspect="1"/>
              </p:cNvPicPr>
              <p:nvPr/>
            </p:nvPicPr>
            <p:blipFill>
              <a:blip r:embed="rId5"/>
              <a:stretch>
                <a:fillRect/>
              </a:stretch>
            </p:blipFill>
            <p:spPr>
              <a:xfrm>
                <a:off x="2944207" y="2961"/>
                <a:ext cx="7982993" cy="1126023"/>
              </a:xfrm>
              <a:prstGeom prst="rect">
                <a:avLst/>
              </a:prstGeom>
              <a:ln w="12700" cap="flat">
                <a:noFill/>
                <a:miter lim="400000"/>
              </a:ln>
              <a:effectLst/>
            </p:spPr>
          </p:pic>
        </p:grpSp>
        <p:pic>
          <p:nvPicPr>
            <p:cNvPr id="146" name="Picture 4" descr="Picture 4"/>
            <p:cNvPicPr>
              <a:picLocks noChangeAspect="1"/>
            </p:cNvPicPr>
            <p:nvPr/>
          </p:nvPicPr>
          <p:blipFill>
            <a:blip r:embed="rId6"/>
            <a:stretch>
              <a:fillRect/>
            </a:stretch>
          </p:blipFill>
          <p:spPr>
            <a:xfrm>
              <a:off x="4785609" y="9034777"/>
              <a:ext cx="3429001" cy="676276"/>
            </a:xfrm>
            <a:prstGeom prst="rect">
              <a:avLst/>
            </a:prstGeom>
            <a:ln w="12700" cap="flat">
              <a:noFill/>
              <a:miter lim="400000"/>
            </a:ln>
            <a:effectLst/>
          </p:spPr>
        </p:pic>
        <p:pic>
          <p:nvPicPr>
            <p:cNvPr id="147" name="Picture 3" descr="Picture 3"/>
            <p:cNvPicPr>
              <a:picLocks noChangeAspect="1"/>
            </p:cNvPicPr>
            <p:nvPr/>
          </p:nvPicPr>
          <p:blipFill>
            <a:blip r:embed="rId7"/>
            <a:stretch>
              <a:fillRect/>
            </a:stretch>
          </p:blipFill>
          <p:spPr>
            <a:xfrm>
              <a:off x="0" y="2405"/>
              <a:ext cx="2085262" cy="2044640"/>
            </a:xfrm>
            <a:prstGeom prst="rect">
              <a:avLst/>
            </a:prstGeom>
            <a:ln w="12700" cap="flat">
              <a:noFill/>
              <a:miter lim="400000"/>
            </a:ln>
            <a:effectLst/>
          </p:spPr>
        </p:pic>
      </p:grpSp>
      <p:sp>
        <p:nvSpPr>
          <p:cNvPr id="149" name="Google Shape;70;p14"/>
          <p:cNvSpPr txBox="1"/>
          <p:nvPr/>
        </p:nvSpPr>
        <p:spPr>
          <a:xfrm>
            <a:off x="-51044" y="2311468"/>
            <a:ext cx="13024057" cy="9233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853" tIns="12853" rIns="12853" bIns="12853">
            <a:spAutoFit/>
          </a:bodyPr>
          <a:lstStyle/>
          <a:p>
            <a:pPr lvl="1" indent="0" defTabSz="457200">
              <a:defRPr sz="3100" b="1" cap="all">
                <a:solidFill>
                  <a:srgbClr val="000000"/>
                </a:solidFill>
                <a:latin typeface="Times New Roman"/>
                <a:ea typeface="Times New Roman"/>
                <a:cs typeface="Times New Roman"/>
                <a:sym typeface="Times New Roman"/>
              </a:defRPr>
            </a:pPr>
            <a:r>
              <a:t>Working model /</a:t>
            </a:r>
            <a:br/>
            <a:r>
              <a:t> Simulation</a:t>
            </a:r>
          </a:p>
        </p:txBody>
      </p:sp>
      <p:sp>
        <p:nvSpPr>
          <p:cNvPr id="1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t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tif"/><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pic>
        <p:nvPicPr>
          <p:cNvPr id="2" name="GROUP LOGO.png" descr="GROUP LOGO.png"/>
          <p:cNvPicPr>
            <a:picLocks noChangeAspect="1"/>
          </p:cNvPicPr>
          <p:nvPr/>
        </p:nvPicPr>
        <p:blipFill>
          <a:blip r:embed="rId15"/>
          <a:stretch>
            <a:fillRect/>
          </a:stretch>
        </p:blipFill>
        <p:spPr>
          <a:xfrm>
            <a:off x="10331849" y="9010622"/>
            <a:ext cx="2694497" cy="718821"/>
          </a:xfrm>
          <a:prstGeom prst="rect">
            <a:avLst/>
          </a:prstGeom>
          <a:ln w="12700">
            <a:miter lim="400000"/>
          </a:ln>
        </p:spPr>
      </p:pic>
      <p:pic>
        <p:nvPicPr>
          <p:cNvPr id="3" name="chairman-logo.png" descr="chairman-logo.png"/>
          <p:cNvPicPr>
            <a:picLocks noChangeAspect="1"/>
          </p:cNvPicPr>
          <p:nvPr/>
        </p:nvPicPr>
        <p:blipFill>
          <a:blip r:embed="rId16"/>
          <a:stretch>
            <a:fillRect/>
          </a:stretch>
        </p:blipFill>
        <p:spPr>
          <a:xfrm>
            <a:off x="158878" y="8924807"/>
            <a:ext cx="2345579" cy="890452"/>
          </a:xfrm>
          <a:prstGeom prst="rect">
            <a:avLst/>
          </a:prstGeom>
          <a:ln w="12700">
            <a:miter lim="400000"/>
          </a:ln>
        </p:spPr>
      </p:pic>
      <p:grpSp>
        <p:nvGrpSpPr>
          <p:cNvPr id="6" name="Group"/>
          <p:cNvGrpSpPr/>
          <p:nvPr/>
        </p:nvGrpSpPr>
        <p:grpSpPr>
          <a:xfrm>
            <a:off x="2077371" y="-2882"/>
            <a:ext cx="10927201" cy="1131945"/>
            <a:chOff x="0" y="0"/>
            <a:chExt cx="10927199" cy="1131944"/>
          </a:xfrm>
        </p:grpSpPr>
        <p:pic>
          <p:nvPicPr>
            <p:cNvPr id="4" name="Image" descr="Image"/>
            <p:cNvPicPr>
              <a:picLocks noChangeAspect="1"/>
            </p:cNvPicPr>
            <p:nvPr/>
          </p:nvPicPr>
          <p:blipFill>
            <a:blip r:embed="rId17"/>
            <a:stretch>
              <a:fillRect/>
            </a:stretch>
          </p:blipFill>
          <p:spPr>
            <a:xfrm>
              <a:off x="0" y="0"/>
              <a:ext cx="3008120" cy="1131945"/>
            </a:xfrm>
            <a:prstGeom prst="rect">
              <a:avLst/>
            </a:prstGeom>
            <a:ln w="12700" cap="flat">
              <a:noFill/>
              <a:miter lim="400000"/>
            </a:ln>
            <a:effectLst/>
          </p:spPr>
        </p:pic>
        <p:pic>
          <p:nvPicPr>
            <p:cNvPr id="5" name="Image" descr="Image"/>
            <p:cNvPicPr>
              <a:picLocks noChangeAspect="1"/>
            </p:cNvPicPr>
            <p:nvPr/>
          </p:nvPicPr>
          <p:blipFill>
            <a:blip r:embed="rId18"/>
            <a:stretch>
              <a:fillRect/>
            </a:stretch>
          </p:blipFill>
          <p:spPr>
            <a:xfrm>
              <a:off x="2944207" y="2961"/>
              <a:ext cx="7982993" cy="1126023"/>
            </a:xfrm>
            <a:prstGeom prst="rect">
              <a:avLst/>
            </a:prstGeom>
            <a:ln w="12700" cap="flat">
              <a:noFill/>
              <a:miter lim="400000"/>
            </a:ln>
            <a:effectLst/>
          </p:spPr>
        </p:pic>
      </p:grpSp>
      <p:pic>
        <p:nvPicPr>
          <p:cNvPr id="7" name="Picture 4" descr="Picture 4"/>
          <p:cNvPicPr>
            <a:picLocks noChangeAspect="1"/>
          </p:cNvPicPr>
          <p:nvPr/>
        </p:nvPicPr>
        <p:blipFill>
          <a:blip r:embed="rId19"/>
          <a:stretch>
            <a:fillRect/>
          </a:stretch>
        </p:blipFill>
        <p:spPr>
          <a:xfrm>
            <a:off x="4787900" y="9031895"/>
            <a:ext cx="3429000" cy="676276"/>
          </a:xfrm>
          <a:prstGeom prst="rect">
            <a:avLst/>
          </a:prstGeom>
          <a:ln w="12700">
            <a:miter lim="400000"/>
          </a:ln>
        </p:spPr>
      </p:pic>
      <p:pic>
        <p:nvPicPr>
          <p:cNvPr id="8" name="Picture 3" descr="Picture 3"/>
          <p:cNvPicPr>
            <a:picLocks noChangeAspect="1"/>
          </p:cNvPicPr>
          <p:nvPr/>
        </p:nvPicPr>
        <p:blipFill>
          <a:blip r:embed="rId20"/>
          <a:stretch>
            <a:fillRect/>
          </a:stretch>
        </p:blipFill>
        <p:spPr>
          <a:xfrm>
            <a:off x="2290" y="-476"/>
            <a:ext cx="2085262" cy="2044639"/>
          </a:xfrm>
          <a:prstGeom prst="rect">
            <a:avLst/>
          </a:prstGeom>
          <a:ln w="12700">
            <a:miter lim="400000"/>
          </a:ln>
        </p:spPr>
      </p:pic>
      <p:sp>
        <p:nvSpPr>
          <p:cNvPr id="9" name="Presentation Title"/>
          <p:cNvSpPr txBox="1">
            <a:spLocks noGrp="1"/>
          </p:cNvSpPr>
          <p:nvPr>
            <p:ph type="title" hasCustomPrompt="1"/>
          </p:nvPr>
        </p:nvSpPr>
        <p:spPr>
          <a:xfrm>
            <a:off x="698500" y="1854200"/>
            <a:ext cx="11609057" cy="3302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Presentation Title</a:t>
            </a:r>
          </a:p>
        </p:txBody>
      </p:sp>
      <p:sp>
        <p:nvSpPr>
          <p:cNvPr id="10" name="Body Level One…"/>
          <p:cNvSpPr txBox="1">
            <a:spLocks noGrp="1"/>
          </p:cNvSpPr>
          <p:nvPr>
            <p:ph type="body" idx="1" hasCustomPrompt="1"/>
          </p:nvPr>
        </p:nvSpPr>
        <p:spPr>
          <a:xfrm>
            <a:off x="698500" y="5105400"/>
            <a:ext cx="11607800" cy="14563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11" name="Slide Number"/>
          <p:cNvSpPr txBox="1">
            <a:spLocks noGrp="1"/>
          </p:cNvSpPr>
          <p:nvPr>
            <p:ph type="sldNum" sz="quarter" idx="2"/>
          </p:nvPr>
        </p:nvSpPr>
        <p:spPr>
          <a:xfrm>
            <a:off x="6353454" y="9220199"/>
            <a:ext cx="297892" cy="287479"/>
          </a:xfrm>
          <a:prstGeom prst="rect">
            <a:avLst/>
          </a:prstGeom>
          <a:ln w="12700">
            <a:miter lim="400000"/>
          </a:ln>
        </p:spPr>
        <p:txBody>
          <a:bodyPr wrap="none" lIns="50800" tIns="50800" rIns="50800" bIns="50800" anchor="b">
            <a:spAutoFit/>
          </a:bodyPr>
          <a:lstStyle>
            <a:lvl1pPr defTabSz="584200">
              <a:defRPr sz="13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sz="8200" b="1" i="0" u="none" strike="noStrike" cap="none" spc="-164" baseline="0">
          <a:solidFill>
            <a:srgbClr val="000000"/>
          </a:solidFill>
          <a:uFillTx/>
          <a:latin typeface="+mn-lt"/>
          <a:ea typeface="+mn-ea"/>
          <a:cs typeface="+mn-cs"/>
          <a:sym typeface="Helvetica Neue"/>
        </a:defRPr>
      </a:lvl9pPr>
    </p:titleStyle>
    <p:bodyStyle>
      <a:lvl1pPr marL="0" marR="0" indent="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1pPr>
      <a:lvl2pPr marL="0" marR="0" indent="457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2pPr>
      <a:lvl3pPr marL="0" marR="0" indent="914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3pPr>
      <a:lvl4pPr marL="0" marR="0" indent="1371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4pPr>
      <a:lvl5pPr marL="0" marR="0" indent="18288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5pPr>
      <a:lvl6pPr marL="0" marR="0" indent="22860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6pPr>
      <a:lvl7pPr marL="0" marR="0" indent="27432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7pPr>
      <a:lvl8pPr marL="0" marR="0" indent="32004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8pPr>
      <a:lvl9pPr marL="0" marR="0" indent="3657600" algn="l" defTabSz="587022" rtl="0" latinLnBrk="0">
        <a:lnSpc>
          <a:spcPct val="100000"/>
        </a:lnSpc>
        <a:spcBef>
          <a:spcPts val="0"/>
        </a:spcBef>
        <a:spcAft>
          <a:spcPts val="0"/>
        </a:spcAft>
        <a:buClrTx/>
        <a:buSzTx/>
        <a:buFontTx/>
        <a:buNone/>
        <a:tabLst/>
        <a:defRPr sz="3800" b="1"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3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 name="Table 1"/>
          <p:cNvGraphicFramePr/>
          <p:nvPr>
            <p:extLst>
              <p:ext uri="{D42A27DB-BD31-4B8C-83A1-F6EECF244321}">
                <p14:modId xmlns:p14="http://schemas.microsoft.com/office/powerpoint/2010/main" val="2580719030"/>
              </p:ext>
            </p:extLst>
          </p:nvPr>
        </p:nvGraphicFramePr>
        <p:xfrm>
          <a:off x="634195" y="2055701"/>
          <a:ext cx="11736407" cy="4081278"/>
        </p:xfrm>
        <a:graphic>
          <a:graphicData uri="http://schemas.openxmlformats.org/drawingml/2006/table">
            <a:tbl>
              <a:tblPr>
                <a:tableStyleId>{4C3C2611-4C71-4FC5-86AE-919BDF0F9419}</a:tableStyleId>
              </a:tblPr>
              <a:tblGrid>
                <a:gridCol w="2540227">
                  <a:extLst>
                    <a:ext uri="{9D8B030D-6E8A-4147-A177-3AD203B41FA5}">
                      <a16:colId xmlns:a16="http://schemas.microsoft.com/office/drawing/2014/main" val="20000"/>
                    </a:ext>
                  </a:extLst>
                </a:gridCol>
                <a:gridCol w="262163">
                  <a:extLst>
                    <a:ext uri="{9D8B030D-6E8A-4147-A177-3AD203B41FA5}">
                      <a16:colId xmlns:a16="http://schemas.microsoft.com/office/drawing/2014/main" val="20001"/>
                    </a:ext>
                  </a:extLst>
                </a:gridCol>
                <a:gridCol w="8934017">
                  <a:extLst>
                    <a:ext uri="{9D8B030D-6E8A-4147-A177-3AD203B41FA5}">
                      <a16:colId xmlns:a16="http://schemas.microsoft.com/office/drawing/2014/main" val="20002"/>
                    </a:ext>
                  </a:extLst>
                </a:gridCol>
              </a:tblGrid>
              <a:tr h="562860">
                <a:tc gridSpan="3">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000" b="0" i="0" u="none" strike="noStrike" kern="0" cap="none" spc="0" normalizeH="0" baseline="0" noProof="0" dirty="0">
                          <a:ln>
                            <a:noFill/>
                          </a:ln>
                          <a:solidFill>
                            <a:schemeClr val="bg2">
                              <a:lumMod val="10000"/>
                            </a:schemeClr>
                          </a:solidFill>
                          <a:effectLst/>
                          <a:uLnTx/>
                          <a:uFillTx/>
                          <a:latin typeface="Arial"/>
                          <a:cs typeface="Arial"/>
                          <a:sym typeface="Arial"/>
                        </a:rPr>
                        <a:t>VLSI IMPLEMENTATION IN HARDWARE SECURITY MODULE BASED ON AES ENCRYPTION METHOD </a:t>
                      </a:r>
                    </a:p>
                  </a:txBody>
                  <a:tcPr marL="50800" marR="50800" marT="50800" marB="50800" anchor="ctr" horzOverflow="overflow">
                    <a:lnL w="0">
                      <a:miter lim="400000"/>
                    </a:lnL>
                    <a:lnR w="0">
                      <a:miter lim="400000"/>
                    </a:lnR>
                    <a:lnT w="0">
                      <a:miter lim="400000"/>
                    </a:lnT>
                    <a:lnB w="0">
                      <a:miter lim="400000"/>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74238">
                <a:tc gridSpan="3">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000" b="0" i="0" u="none" strike="noStrike" kern="0" cap="none" spc="0" normalizeH="0" baseline="0" noProof="0" dirty="0">
                        <a:ln>
                          <a:noFill/>
                        </a:ln>
                        <a:solidFill>
                          <a:schemeClr val="bg2">
                            <a:lumMod val="10000"/>
                          </a:schemeClr>
                        </a:solidFill>
                        <a:effectLst/>
                        <a:uLnTx/>
                        <a:uFillTx/>
                        <a:latin typeface="Arial"/>
                        <a:cs typeface="Arial"/>
                        <a:sym typeface="Arial"/>
                      </a:endParaRPr>
                    </a:p>
                  </a:txBody>
                  <a:tcPr marL="50800" marR="50800" marT="50800" marB="50800" anchor="ctr" horzOverflow="overflow">
                    <a:lnL w="0">
                      <a:miter lim="400000"/>
                    </a:lnL>
                    <a:lnR w="0">
                      <a:miter lim="400000"/>
                    </a:lnR>
                    <a:lnT w="0">
                      <a:miter lim="400000"/>
                    </a:lnT>
                    <a:lnB w="0">
                      <a:miter lim="400000"/>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74037">
                <a:tc>
                  <a:txBody>
                    <a:bodyPr/>
                    <a:lstStyle/>
                    <a:p>
                      <a:pPr algn="l" defTabSz="914400">
                        <a:lnSpc>
                          <a:spcPct val="150000"/>
                        </a:lnSpc>
                        <a:defRPr sz="1800"/>
                      </a:pPr>
                      <a:r>
                        <a:rPr sz="2400" b="1">
                          <a:latin typeface="Times New Roman"/>
                          <a:ea typeface="Times New Roman"/>
                          <a:cs typeface="Times New Roman"/>
                          <a:sym typeface="Times New Roman"/>
                        </a:rPr>
                        <a:t>Primary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9</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2"/>
                  </a:ext>
                </a:extLst>
              </a:tr>
              <a:tr h="926693">
                <a:tc>
                  <a:txBody>
                    <a:bodyPr/>
                    <a:lstStyle/>
                    <a:p>
                      <a:pPr algn="l" defTabSz="914400">
                        <a:lnSpc>
                          <a:spcPct val="150000"/>
                        </a:lnSpc>
                        <a:defRPr sz="1800"/>
                      </a:pPr>
                      <a:r>
                        <a:rPr sz="2400" b="1">
                          <a:latin typeface="Times New Roman"/>
                          <a:ea typeface="Times New Roman"/>
                          <a:cs typeface="Times New Roman"/>
                          <a:sym typeface="Times New Roman"/>
                        </a:rPr>
                        <a:t>Secondary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11</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3"/>
                  </a:ext>
                </a:extLst>
              </a:tr>
              <a:tr h="895110">
                <a:tc>
                  <a:txBody>
                    <a:bodyPr/>
                    <a:lstStyle/>
                    <a:p>
                      <a:pPr algn="l" defTabSz="914400">
                        <a:lnSpc>
                          <a:spcPct val="150000"/>
                        </a:lnSpc>
                        <a:defRPr sz="1800"/>
                      </a:pPr>
                      <a:r>
                        <a:rPr sz="2400" b="1">
                          <a:latin typeface="Times New Roman"/>
                          <a:ea typeface="Times New Roman"/>
                          <a:cs typeface="Times New Roman"/>
                          <a:sym typeface="Times New Roman"/>
                        </a:rPr>
                        <a:t>Tertiary goal no</a:t>
                      </a:r>
                    </a:p>
                  </a:txBody>
                  <a:tcPr marL="50800" marR="50800" marT="50800" marB="50800" anchor="ctr" horzOverflow="overflow">
                    <a:lnL w="0">
                      <a:miter lim="400000"/>
                    </a:lnL>
                    <a:lnR w="0">
                      <a:miter lim="400000"/>
                    </a:lnR>
                    <a:lnT w="0">
                      <a:miter lim="400000"/>
                    </a:lnT>
                    <a:lnB w="0">
                      <a:miter lim="400000"/>
                    </a:lnB>
                  </a:tcPr>
                </a:tc>
                <a:tc>
                  <a:txBody>
                    <a:bodyPr/>
                    <a:lstStyle/>
                    <a:p>
                      <a:pPr>
                        <a:defRPr sz="1800"/>
                      </a:pPr>
                      <a:r>
                        <a:rPr sz="2200"/>
                        <a:t>:</a:t>
                      </a:r>
                    </a:p>
                  </a:txBody>
                  <a:tcPr marL="50800" marR="50800" marT="50800" marB="50800" anchor="ctr" horzOverflow="overflow">
                    <a:lnL w="0">
                      <a:miter lim="400000"/>
                    </a:lnL>
                    <a:lnR w="0">
                      <a:miter lim="400000"/>
                    </a:lnR>
                    <a:lnT w="0">
                      <a:miter lim="400000"/>
                    </a:lnT>
                    <a:lnB w="0">
                      <a:miter lim="400000"/>
                    </a:lnB>
                  </a:tcPr>
                </a:tc>
                <a:tc>
                  <a:txBody>
                    <a:bodyPr/>
                    <a:lstStyle/>
                    <a:p>
                      <a:pPr>
                        <a:defRPr sz="2200"/>
                      </a:pPr>
                      <a:r>
                        <a:rPr lang="en-IN" dirty="0"/>
                        <a:t>16</a:t>
                      </a:r>
                      <a:endParaRPr dirty="0"/>
                    </a:p>
                  </a:txBody>
                  <a:tcPr marL="50800" marR="50800" marT="50800" marB="50800" anchor="ctr" horzOverflow="overflow">
                    <a:lnL w="0">
                      <a:miter lim="400000"/>
                    </a:lnL>
                    <a:lnR w="0">
                      <a:miter lim="400000"/>
                    </a:lnR>
                    <a:lnT w="0">
                      <a:miter lim="400000"/>
                    </a:lnT>
                    <a:lnB w="0">
                      <a:miter lim="400000"/>
                    </a:lnB>
                  </a:tcPr>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12F140-2EC6-64DD-4A39-3A6DB3DF2AD4}"/>
              </a:ext>
            </a:extLst>
          </p:cNvPr>
          <p:cNvSpPr/>
          <p:nvPr/>
        </p:nvSpPr>
        <p:spPr>
          <a:xfrm>
            <a:off x="595745" y="3325091"/>
            <a:ext cx="2992582" cy="1357745"/>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92D495A6-DE6A-A23A-DF07-7702FB9E619F}"/>
              </a:ext>
            </a:extLst>
          </p:cNvPr>
          <p:cNvSpPr/>
          <p:nvPr/>
        </p:nvSpPr>
        <p:spPr>
          <a:xfrm>
            <a:off x="4862945" y="3302375"/>
            <a:ext cx="2951019" cy="13716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5EC2C5D9-7B6F-0856-ACB7-D30C8E5C5A05}"/>
              </a:ext>
            </a:extLst>
          </p:cNvPr>
          <p:cNvSpPr/>
          <p:nvPr/>
        </p:nvSpPr>
        <p:spPr>
          <a:xfrm>
            <a:off x="9088582" y="3325091"/>
            <a:ext cx="2951019" cy="13716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830535F9-90C4-3E0D-34AA-B4F6D114720C}"/>
              </a:ext>
            </a:extLst>
          </p:cNvPr>
          <p:cNvSpPr/>
          <p:nvPr/>
        </p:nvSpPr>
        <p:spPr>
          <a:xfrm>
            <a:off x="9088582" y="5805055"/>
            <a:ext cx="3228109" cy="1704109"/>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B660EEC0-0CD5-B989-0158-1E1608B74716}"/>
              </a:ext>
            </a:extLst>
          </p:cNvPr>
          <p:cNvSpPr/>
          <p:nvPr/>
        </p:nvSpPr>
        <p:spPr>
          <a:xfrm>
            <a:off x="4862945" y="5805055"/>
            <a:ext cx="3228109" cy="1704109"/>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Arrow: Right 10">
            <a:extLst>
              <a:ext uri="{FF2B5EF4-FFF2-40B4-BE49-F238E27FC236}">
                <a16:creationId xmlns:a16="http://schemas.microsoft.com/office/drawing/2014/main" id="{4CD51901-7B53-F94F-7403-2287EDA34FA9}"/>
              </a:ext>
            </a:extLst>
          </p:cNvPr>
          <p:cNvSpPr/>
          <p:nvPr/>
        </p:nvSpPr>
        <p:spPr>
          <a:xfrm>
            <a:off x="7813964" y="3754582"/>
            <a:ext cx="1274618" cy="540327"/>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Arrow: Right 11">
            <a:extLst>
              <a:ext uri="{FF2B5EF4-FFF2-40B4-BE49-F238E27FC236}">
                <a16:creationId xmlns:a16="http://schemas.microsoft.com/office/drawing/2014/main" id="{F158727B-5863-A8DF-830E-D63A3447CB28}"/>
              </a:ext>
            </a:extLst>
          </p:cNvPr>
          <p:cNvSpPr/>
          <p:nvPr/>
        </p:nvSpPr>
        <p:spPr>
          <a:xfrm>
            <a:off x="3588327" y="3754582"/>
            <a:ext cx="1274618" cy="540327"/>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Arrow: Down 12">
            <a:extLst>
              <a:ext uri="{FF2B5EF4-FFF2-40B4-BE49-F238E27FC236}">
                <a16:creationId xmlns:a16="http://schemas.microsoft.com/office/drawing/2014/main" id="{9F339BB5-FD43-47F3-1F0D-06C9CE3EDA39}"/>
              </a:ext>
            </a:extLst>
          </p:cNvPr>
          <p:cNvSpPr/>
          <p:nvPr/>
        </p:nvSpPr>
        <p:spPr>
          <a:xfrm>
            <a:off x="9961418" y="4752109"/>
            <a:ext cx="595746" cy="1052946"/>
          </a:xfrm>
          <a:prstGeom prst="down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Arrow: Left 13">
            <a:extLst>
              <a:ext uri="{FF2B5EF4-FFF2-40B4-BE49-F238E27FC236}">
                <a16:creationId xmlns:a16="http://schemas.microsoft.com/office/drawing/2014/main" id="{59B28B75-3C95-AA74-1B9F-CD682EF4E024}"/>
              </a:ext>
            </a:extLst>
          </p:cNvPr>
          <p:cNvSpPr/>
          <p:nvPr/>
        </p:nvSpPr>
        <p:spPr>
          <a:xfrm>
            <a:off x="8091054" y="6456218"/>
            <a:ext cx="872836" cy="540327"/>
          </a:xfrm>
          <a:prstGeom prst="lef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IN"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5" name="TextBox 14">
            <a:extLst>
              <a:ext uri="{FF2B5EF4-FFF2-40B4-BE49-F238E27FC236}">
                <a16:creationId xmlns:a16="http://schemas.microsoft.com/office/drawing/2014/main" id="{3B926884-4CD7-2036-6653-42B6669588DA}"/>
              </a:ext>
            </a:extLst>
          </p:cNvPr>
          <p:cNvSpPr txBox="1"/>
          <p:nvPr/>
        </p:nvSpPr>
        <p:spPr>
          <a:xfrm>
            <a:off x="803564" y="3309407"/>
            <a:ext cx="2424545"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Select an AES 256 algorithm</a:t>
            </a:r>
          </a:p>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Analysis It and improve the efficiency of the algorithm</a:t>
            </a:r>
            <a:endPar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16" name="TextBox 15">
            <a:extLst>
              <a:ext uri="{FF2B5EF4-FFF2-40B4-BE49-F238E27FC236}">
                <a16:creationId xmlns:a16="http://schemas.microsoft.com/office/drawing/2014/main" id="{FF84523C-DD24-FD3A-9BA9-2567B37052DB}"/>
              </a:ext>
            </a:extLst>
          </p:cNvPr>
          <p:cNvSpPr txBox="1"/>
          <p:nvPr/>
        </p:nvSpPr>
        <p:spPr>
          <a:xfrm>
            <a:off x="5084618" y="3502705"/>
            <a:ext cx="2535382"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Write the program for this algorithm in Verilog (Xilinx after that Viv ado software)</a:t>
            </a:r>
          </a:p>
        </p:txBody>
      </p:sp>
      <p:sp>
        <p:nvSpPr>
          <p:cNvPr id="17" name="TextBox 16">
            <a:extLst>
              <a:ext uri="{FF2B5EF4-FFF2-40B4-BE49-F238E27FC236}">
                <a16:creationId xmlns:a16="http://schemas.microsoft.com/office/drawing/2014/main" id="{C90C2103-AEAC-1D88-A108-77C49808AFD8}"/>
              </a:ext>
            </a:extLst>
          </p:cNvPr>
          <p:cNvSpPr txBox="1"/>
          <p:nvPr/>
        </p:nvSpPr>
        <p:spPr>
          <a:xfrm>
            <a:off x="9282546" y="3678737"/>
            <a:ext cx="2618509" cy="595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Test the code in the normal FPGA Kit </a:t>
            </a:r>
          </a:p>
        </p:txBody>
      </p:sp>
      <p:sp>
        <p:nvSpPr>
          <p:cNvPr id="19" name="TextBox 18">
            <a:extLst>
              <a:ext uri="{FF2B5EF4-FFF2-40B4-BE49-F238E27FC236}">
                <a16:creationId xmlns:a16="http://schemas.microsoft.com/office/drawing/2014/main" id="{B91DDB1B-B209-C546-9D82-8A071F7F70BC}"/>
              </a:ext>
            </a:extLst>
          </p:cNvPr>
          <p:cNvSpPr txBox="1"/>
          <p:nvPr/>
        </p:nvSpPr>
        <p:spPr>
          <a:xfrm>
            <a:off x="9282546" y="6268901"/>
            <a:ext cx="2757055" cy="8412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chemeClr val="bg2">
                    <a:lumMod val="10000"/>
                  </a:schemeClr>
                </a:solidFill>
                <a:effectLst/>
                <a:uFillTx/>
                <a:latin typeface="+mn-lt"/>
                <a:ea typeface="+mn-ea"/>
                <a:cs typeface="+mn-cs"/>
                <a:sym typeface="Helvetica Neue"/>
              </a:rPr>
              <a:t>Test the code in the Zynq FPGA Kit </a:t>
            </a:r>
          </a:p>
          <a:p>
            <a:pPr marL="0" marR="0" indent="0" algn="ctr" defTabSz="1733930" rtl="0" fontAlgn="auto" latinLnBrk="0" hangingPunct="0">
              <a:lnSpc>
                <a:spcPct val="100000"/>
              </a:lnSpc>
              <a:spcBef>
                <a:spcPts val="0"/>
              </a:spcBef>
              <a:spcAft>
                <a:spcPts val="0"/>
              </a:spcAft>
              <a:buClrTx/>
              <a:buSzTx/>
              <a:buFontTx/>
              <a:buNone/>
              <a:tabLst/>
            </a:pPr>
            <a:r>
              <a:rPr lang="en-US" dirty="0">
                <a:solidFill>
                  <a:schemeClr val="bg2">
                    <a:lumMod val="10000"/>
                  </a:schemeClr>
                </a:solidFill>
              </a:rPr>
              <a:t>Check for the desired output</a:t>
            </a:r>
            <a:endParaRPr kumimoji="0" lang="en-US"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
        <p:nvSpPr>
          <p:cNvPr id="20" name="TextBox 19">
            <a:extLst>
              <a:ext uri="{FF2B5EF4-FFF2-40B4-BE49-F238E27FC236}">
                <a16:creationId xmlns:a16="http://schemas.microsoft.com/office/drawing/2014/main" id="{723144A0-7B7B-EB24-6618-F324A6C1B731}"/>
              </a:ext>
            </a:extLst>
          </p:cNvPr>
          <p:cNvSpPr txBox="1"/>
          <p:nvPr/>
        </p:nvSpPr>
        <p:spPr>
          <a:xfrm>
            <a:off x="5140035" y="6154107"/>
            <a:ext cx="262626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rPr>
              <a:t>Implement this chip on a controller </a:t>
            </a:r>
          </a:p>
          <a:p>
            <a:pPr marL="0" marR="0" indent="0" algn="ctr" defTabSz="1733930" rtl="0" fontAlgn="auto" latinLnBrk="0" hangingPunct="0">
              <a:lnSpc>
                <a:spcPct val="100000"/>
              </a:lnSpc>
              <a:spcBef>
                <a:spcPts val="0"/>
              </a:spcBef>
              <a:spcAft>
                <a:spcPts val="0"/>
              </a:spcAft>
              <a:buClrTx/>
              <a:buSzTx/>
              <a:buFontTx/>
              <a:buNone/>
              <a:tabLst/>
            </a:pPr>
            <a:r>
              <a:rPr lang="en-IN" dirty="0">
                <a:solidFill>
                  <a:schemeClr val="bg2">
                    <a:lumMod val="10000"/>
                  </a:schemeClr>
                </a:solidFill>
              </a:rPr>
              <a:t>From this we can modify for the defence sectors</a:t>
            </a:r>
            <a:endParaRPr kumimoji="0" lang="en-IN" sz="1600" b="0" i="0" u="none" strike="noStrike" cap="none" spc="0" normalizeH="0" baseline="0" dirty="0">
              <a:ln>
                <a:noFill/>
              </a:ln>
              <a:solidFill>
                <a:schemeClr val="bg2">
                  <a:lumMod val="10000"/>
                </a:schemeClr>
              </a:solidFill>
              <a:effectLst/>
              <a:uFillTx/>
              <a:latin typeface="+mn-lt"/>
              <a:ea typeface="+mn-ea"/>
              <a:cs typeface="+mn-cs"/>
              <a:sym typeface="Helvetica Neue"/>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9428C1-2232-B318-31C7-2A27563DE3D9}"/>
              </a:ext>
            </a:extLst>
          </p:cNvPr>
          <p:cNvSpPr txBox="1"/>
          <p:nvPr/>
        </p:nvSpPr>
        <p:spPr>
          <a:xfrm>
            <a:off x="249382" y="3658825"/>
            <a:ext cx="12506036"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733930" rtl="0" fontAlgn="auto" latinLnBrk="0" hangingPunct="0">
              <a:lnSpc>
                <a:spcPct val="100000"/>
              </a:lnSpc>
              <a:spcBef>
                <a:spcPts val="0"/>
              </a:spcBef>
              <a:spcAft>
                <a:spcPts val="0"/>
              </a:spcAft>
              <a:buClrTx/>
              <a:buSzTx/>
              <a:buFontTx/>
              <a:buNone/>
              <a:tabLst/>
            </a:pPr>
            <a:r>
              <a:rPr kumimoji="0" lang="en-IN" sz="1600" b="0" i="0" u="none" strike="noStrike" cap="none" spc="0" normalizeH="0" baseline="0" dirty="0">
                <a:ln>
                  <a:noFill/>
                </a:ln>
                <a:solidFill>
                  <a:srgbClr val="5E5E5E"/>
                </a:solidFill>
                <a:effectLst/>
                <a:uFillTx/>
                <a:latin typeface="+mn-lt"/>
                <a:ea typeface="+mn-ea"/>
                <a:cs typeface="+mn-cs"/>
                <a:sym typeface="Helvetica Neue"/>
              </a:rPr>
              <a:t>Currently we are the Research and Analysis of the algorithm so that we don't have any working model</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AA9F9-8D52-BDAA-19C6-D10B9B97F526}"/>
              </a:ext>
            </a:extLst>
          </p:cNvPr>
          <p:cNvSpPr txBox="1"/>
          <p:nvPr/>
        </p:nvSpPr>
        <p:spPr>
          <a:xfrm>
            <a:off x="0" y="3257904"/>
            <a:ext cx="13004800" cy="21954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AES encryption is the finest encryption among RSA, DES, and AES, as we have learned by studying encryption techniques. This uses the most recent version of AES (256).</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This leads us to the conclusion that this project might have research on the definition of cryptography, the AES encryption algorithm, and Xilinx software. From this study, we would modify the AES Encryption algorithm in the best way possible and implement it in the FPGA kit.</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293D6-63CD-B23F-F900-EB2392CE2BD6}"/>
              </a:ext>
            </a:extLst>
          </p:cNvPr>
          <p:cNvSpPr txBox="1"/>
          <p:nvPr/>
        </p:nvSpPr>
        <p:spPr>
          <a:xfrm>
            <a:off x="683491" y="3667792"/>
            <a:ext cx="11637818" cy="1826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We intended to enhance this project by using an FPGA kit to implement the optimal algorithm in the circuit. </a:t>
            </a:r>
          </a:p>
          <a:p>
            <a:pPr marL="0" marR="0" indent="0" algn="just" defTabSz="173393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Embed this in a controller so that we could check the controller's security and create a commercial product.</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4F6304-28C7-EF7D-1DE6-912B85B02333}"/>
              </a:ext>
            </a:extLst>
          </p:cNvPr>
          <p:cNvSpPr txBox="1"/>
          <p:nvPr/>
        </p:nvSpPr>
        <p:spPr>
          <a:xfrm>
            <a:off x="152400" y="3557074"/>
            <a:ext cx="12663055"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To enhance system security, we would employ our adaption of AES encryption to fortify the hardware security module's security in a Network Centric Warfare Ecosystem.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 HSM(Hardware Security Module) chip is embedded in a Microcontroller of a System.</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CACF3163-E1C6-4890-0EC0-9CA444B256B7}"/>
              </a:ext>
            </a:extLst>
          </p:cNvPr>
          <p:cNvPicPr>
            <a:picLocks noChangeAspect="1"/>
          </p:cNvPicPr>
          <p:nvPr/>
        </p:nvPicPr>
        <p:blipFill>
          <a:blip r:embed="rId2"/>
          <a:stretch>
            <a:fillRect/>
          </a:stretch>
        </p:blipFill>
        <p:spPr>
          <a:xfrm>
            <a:off x="262777" y="5941297"/>
            <a:ext cx="2060627" cy="1999661"/>
          </a:xfrm>
          <a:prstGeom prst="rect">
            <a:avLst/>
          </a:prstGeom>
        </p:spPr>
      </p:pic>
      <p:pic>
        <p:nvPicPr>
          <p:cNvPr id="4" name="Picture 3">
            <a:extLst>
              <a:ext uri="{FF2B5EF4-FFF2-40B4-BE49-F238E27FC236}">
                <a16:creationId xmlns:a16="http://schemas.microsoft.com/office/drawing/2014/main" id="{F7881B74-3951-48A3-B5C1-A7A0E92B7066}"/>
              </a:ext>
            </a:extLst>
          </p:cNvPr>
          <p:cNvPicPr>
            <a:picLocks noChangeAspect="1"/>
          </p:cNvPicPr>
          <p:nvPr/>
        </p:nvPicPr>
        <p:blipFill>
          <a:blip r:embed="rId3"/>
          <a:stretch>
            <a:fillRect/>
          </a:stretch>
        </p:blipFill>
        <p:spPr>
          <a:xfrm>
            <a:off x="4516384" y="5941297"/>
            <a:ext cx="2420322" cy="1896020"/>
          </a:xfrm>
          <a:prstGeom prst="rect">
            <a:avLst/>
          </a:prstGeom>
        </p:spPr>
      </p:pic>
      <p:pic>
        <p:nvPicPr>
          <p:cNvPr id="5" name="Picture 4">
            <a:extLst>
              <a:ext uri="{FF2B5EF4-FFF2-40B4-BE49-F238E27FC236}">
                <a16:creationId xmlns:a16="http://schemas.microsoft.com/office/drawing/2014/main" id="{4084EE47-BDD0-C798-F3D7-83CBBF9B1799}"/>
              </a:ext>
            </a:extLst>
          </p:cNvPr>
          <p:cNvPicPr>
            <a:picLocks noChangeAspect="1"/>
          </p:cNvPicPr>
          <p:nvPr/>
        </p:nvPicPr>
        <p:blipFill>
          <a:blip r:embed="rId4"/>
          <a:stretch>
            <a:fillRect/>
          </a:stretch>
        </p:blipFill>
        <p:spPr>
          <a:xfrm>
            <a:off x="9320300" y="5941297"/>
            <a:ext cx="2621507" cy="174360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2DEDE-703F-C04E-E793-E9CB93AA3521}"/>
              </a:ext>
            </a:extLst>
          </p:cNvPr>
          <p:cNvSpPr txBox="1"/>
          <p:nvPr/>
        </p:nvSpPr>
        <p:spPr>
          <a:xfrm>
            <a:off x="318655" y="3169923"/>
            <a:ext cx="12095018" cy="49654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just"/>
            <a:r>
              <a:rPr lang="en-IN" sz="2000" dirty="0">
                <a:solidFill>
                  <a:schemeClr val="bg2">
                    <a:lumMod val="10000"/>
                  </a:schemeClr>
                </a:solidFill>
                <a:effectLst/>
                <a:latin typeface="Times New Roman" panose="02020603050405020304" pitchFamily="18" charset="0"/>
                <a:ea typeface="Times New Roman" panose="02020603050405020304" pitchFamily="18" charset="0"/>
              </a:rPr>
              <a:t>Cryptography is very important now-a-days for data security and integrity as the ecommerce and internet applications has increased. But, it has least importance in many cases because of extra memory and other requirements needed for the implementation. The main aim of this work is to implement Advanced Encryption Standard (AES) Encryption using Verilog. To protect data like electronics, cryptographic algorithms are used. Each round of encryption associated with delay can be reduced by AES parallel design. This work proposes a low power and high throughput implementation of AES algorithm using key expansion approach. We minimize the power consumption and critical path delay using the proposed high-performance architecture.</a:t>
            </a:r>
            <a:r>
              <a:rPr lang="en-US" sz="2000" dirty="0">
                <a:solidFill>
                  <a:schemeClr val="bg2">
                    <a:lumMod val="10000"/>
                  </a:schemeClr>
                </a:solidFill>
                <a:effectLst/>
                <a:latin typeface="Times New Roman" panose="02020603050405020304" pitchFamily="18" charset="0"/>
                <a:ea typeface="Arial" panose="020B0604020202020204" pitchFamily="34" charset="0"/>
              </a:rPr>
              <a:t> The fundamental goal of the initiative is to increase data flow, although security considerations have become increasingly important over time. The use of encryption and decryption techniques inside VLSI has recently increased since cryptography can convert plaintext to cipher and vice versa. The most recent developments in cryptography technology will be applied in the hardware security module. by simultaneously writing a lot of HDL modules. The main objective is to send and receive data securely without allowing data to be hacked, as well as to improve the performance of a specific parameter. </a:t>
            </a:r>
            <a:r>
              <a:rPr lang="en-US" sz="2000" dirty="0">
                <a:solidFill>
                  <a:schemeClr val="bg2">
                    <a:lumMod val="10000"/>
                  </a:schemeClr>
                </a:solidFill>
                <a:effectLst/>
                <a:latin typeface="Times New Roman" panose="02020603050405020304" pitchFamily="18" charset="0"/>
                <a:ea typeface="Calibri" panose="020F0502020204030204" pitchFamily="34" charset="0"/>
              </a:rPr>
              <a:t>The methodology involved in this system is Verilog code. To support both analog and digital circuit designing, Xilinx provides analog and digital platform. It is interesting to note that any encryption algorithm works in a digital environment and all the blocks in the system will handle digital data in security.</a:t>
            </a:r>
            <a:endParaRPr lang="en-IN" sz="2000" dirty="0">
              <a:solidFill>
                <a:schemeClr val="bg2">
                  <a:lumMod val="10000"/>
                </a:schemeClr>
              </a:solidFill>
              <a:effectLst/>
              <a:latin typeface="Times New Roman" panose="02020603050405020304" pitchFamily="18" charset="0"/>
              <a:ea typeface="Times New Roman" panose="02020603050405020304" pitchFamily="18" charset="0"/>
            </a:endParaRP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47;p31">
            <a:extLst>
              <a:ext uri="{FF2B5EF4-FFF2-40B4-BE49-F238E27FC236}">
                <a16:creationId xmlns:a16="http://schemas.microsoft.com/office/drawing/2014/main" id="{E7E065C6-A8F3-4980-AE63-B93CB1866C68}"/>
              </a:ext>
            </a:extLst>
          </p:cNvPr>
          <p:cNvGraphicFramePr/>
          <p:nvPr>
            <p:extLst>
              <p:ext uri="{D42A27DB-BD31-4B8C-83A1-F6EECF244321}">
                <p14:modId xmlns:p14="http://schemas.microsoft.com/office/powerpoint/2010/main" val="1828706187"/>
              </p:ext>
            </p:extLst>
          </p:nvPr>
        </p:nvGraphicFramePr>
        <p:xfrm>
          <a:off x="191252" y="2926021"/>
          <a:ext cx="12813547" cy="4721688"/>
        </p:xfrm>
        <a:graphic>
          <a:graphicData uri="http://schemas.openxmlformats.org/drawingml/2006/table">
            <a:tbl>
              <a:tblPr>
                <a:noFill/>
              </a:tblPr>
              <a:tblGrid>
                <a:gridCol w="2045986">
                  <a:extLst>
                    <a:ext uri="{9D8B030D-6E8A-4147-A177-3AD203B41FA5}">
                      <a16:colId xmlns:a16="http://schemas.microsoft.com/office/drawing/2014/main" val="20000"/>
                    </a:ext>
                  </a:extLst>
                </a:gridCol>
                <a:gridCol w="2584332">
                  <a:extLst>
                    <a:ext uri="{9D8B030D-6E8A-4147-A177-3AD203B41FA5}">
                      <a16:colId xmlns:a16="http://schemas.microsoft.com/office/drawing/2014/main" val="20001"/>
                    </a:ext>
                  </a:extLst>
                </a:gridCol>
                <a:gridCol w="4979842">
                  <a:extLst>
                    <a:ext uri="{9D8B030D-6E8A-4147-A177-3AD203B41FA5}">
                      <a16:colId xmlns:a16="http://schemas.microsoft.com/office/drawing/2014/main" val="20002"/>
                    </a:ext>
                  </a:extLst>
                </a:gridCol>
                <a:gridCol w="3203387">
                  <a:extLst>
                    <a:ext uri="{9D8B030D-6E8A-4147-A177-3AD203B41FA5}">
                      <a16:colId xmlns:a16="http://schemas.microsoft.com/office/drawing/2014/main" val="20003"/>
                    </a:ext>
                  </a:extLst>
                </a:gridCol>
              </a:tblGrid>
              <a:tr h="1552685">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169003">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1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Journal of Electrical Systems and Information Technology 2 (2015) 178–183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Power efficient and high performance VLSI architecture</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for AES algorithm</a:t>
                      </a: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K. </a:t>
                      </a:r>
                      <a:r>
                        <a:rPr lang="en-IN" sz="1600" dirty="0" err="1">
                          <a:solidFill>
                            <a:schemeClr val="bg2">
                              <a:lumMod val="10000"/>
                            </a:schemeClr>
                          </a:solidFill>
                          <a:latin typeface="Times New Roman" panose="02020603050405020304" pitchFamily="18" charset="0"/>
                          <a:cs typeface="Times New Roman" panose="02020603050405020304" pitchFamily="18" charset="0"/>
                        </a:rPr>
                        <a:t>Kalaiselvi</a:t>
                      </a:r>
                      <a:r>
                        <a:rPr lang="en-IN" sz="1600" dirty="0">
                          <a:solidFill>
                            <a:schemeClr val="bg2">
                              <a:lumMod val="10000"/>
                            </a:schemeClr>
                          </a:solidFill>
                          <a:latin typeface="Times New Roman" panose="02020603050405020304" pitchFamily="18" charset="0"/>
                          <a:cs typeface="Times New Roman" panose="02020603050405020304" pitchFamily="18" charset="0"/>
                        </a:rPr>
                        <a:t> a,∗, H. Mangalam</a:t>
                      </a:r>
                      <a:endParaRPr sz="1600" b="1"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Advanced encryption standard(AES) algorithm has been widely deployed in cryptographic applications. This work proposes a low</a:t>
                      </a:r>
                    </a:p>
                    <a:p>
                      <a:pPr marL="0" lvl="0" indent="0" algn="l"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power and high throughput implementation of AES algorithm using key expansion approach.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47;p31">
            <a:extLst>
              <a:ext uri="{FF2B5EF4-FFF2-40B4-BE49-F238E27FC236}">
                <a16:creationId xmlns:a16="http://schemas.microsoft.com/office/drawing/2014/main" id="{384A1400-CFAD-6DD4-8579-7EC309678245}"/>
              </a:ext>
            </a:extLst>
          </p:cNvPr>
          <p:cNvGraphicFramePr/>
          <p:nvPr>
            <p:extLst>
              <p:ext uri="{D42A27DB-BD31-4B8C-83A1-F6EECF244321}">
                <p14:modId xmlns:p14="http://schemas.microsoft.com/office/powerpoint/2010/main" val="1973528336"/>
              </p:ext>
            </p:extLst>
          </p:nvPr>
        </p:nvGraphicFramePr>
        <p:xfrm>
          <a:off x="200917" y="3096592"/>
          <a:ext cx="12420573" cy="5687190"/>
        </p:xfrm>
        <a:graphic>
          <a:graphicData uri="http://schemas.openxmlformats.org/drawingml/2006/table">
            <a:tbl>
              <a:tblPr>
                <a:noFill/>
              </a:tblPr>
              <a:tblGrid>
                <a:gridCol w="1436292">
                  <a:extLst>
                    <a:ext uri="{9D8B030D-6E8A-4147-A177-3AD203B41FA5}">
                      <a16:colId xmlns:a16="http://schemas.microsoft.com/office/drawing/2014/main" val="20000"/>
                    </a:ext>
                  </a:extLst>
                </a:gridCol>
                <a:gridCol w="2594563">
                  <a:extLst>
                    <a:ext uri="{9D8B030D-6E8A-4147-A177-3AD203B41FA5}">
                      <a16:colId xmlns:a16="http://schemas.microsoft.com/office/drawing/2014/main" val="20001"/>
                    </a:ext>
                  </a:extLst>
                </a:gridCol>
                <a:gridCol w="4039392">
                  <a:extLst>
                    <a:ext uri="{9D8B030D-6E8A-4147-A177-3AD203B41FA5}">
                      <a16:colId xmlns:a16="http://schemas.microsoft.com/office/drawing/2014/main" val="20002"/>
                    </a:ext>
                  </a:extLst>
                </a:gridCol>
                <a:gridCol w="4350326">
                  <a:extLst>
                    <a:ext uri="{9D8B030D-6E8A-4147-A177-3AD203B41FA5}">
                      <a16:colId xmlns:a16="http://schemas.microsoft.com/office/drawing/2014/main" val="20003"/>
                    </a:ext>
                  </a:extLst>
                </a:gridCol>
              </a:tblGrid>
              <a:tr h="1800447">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p>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3886743">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2</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IEEE 2013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VLSI IMPLEMENTATION OF AES </a:t>
                      </a:r>
                    </a:p>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ALGORITHM</a:t>
                      </a:r>
                    </a:p>
                    <a:p>
                      <a:pPr marL="0" lvl="0" indent="0" algn="l"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SAURABH KUMAR </a:t>
                      </a:r>
                    </a:p>
                  </a:txBody>
                  <a:tcPr marL="91425" marR="91425" marT="91425" marB="91425"/>
                </a:tc>
                <a:tc>
                  <a:txBody>
                    <a:bodyPr/>
                    <a:lstStyle/>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This paper presents In the past cryptography means only encryption and decryption using secret keys,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nowadays it is defined in different mechanisms like asymmetric-key encipherment (public key cryptography) and symmetric-key encipherment (called as privet-key cryptography). </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37394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47;p31">
            <a:extLst>
              <a:ext uri="{FF2B5EF4-FFF2-40B4-BE49-F238E27FC236}">
                <a16:creationId xmlns:a16="http://schemas.microsoft.com/office/drawing/2014/main" id="{8F92A940-7F50-5027-B180-9322732A9AEC}"/>
              </a:ext>
            </a:extLst>
          </p:cNvPr>
          <p:cNvGraphicFramePr/>
          <p:nvPr>
            <p:extLst>
              <p:ext uri="{D42A27DB-BD31-4B8C-83A1-F6EECF244321}">
                <p14:modId xmlns:p14="http://schemas.microsoft.com/office/powerpoint/2010/main" val="3307016196"/>
              </p:ext>
            </p:extLst>
          </p:nvPr>
        </p:nvGraphicFramePr>
        <p:xfrm>
          <a:off x="118240" y="2916172"/>
          <a:ext cx="12886559" cy="5826045"/>
        </p:xfrm>
        <a:graphic>
          <a:graphicData uri="http://schemas.openxmlformats.org/drawingml/2006/table">
            <a:tbl>
              <a:tblPr>
                <a:noFill/>
              </a:tblPr>
              <a:tblGrid>
                <a:gridCol w="2057645">
                  <a:extLst>
                    <a:ext uri="{9D8B030D-6E8A-4147-A177-3AD203B41FA5}">
                      <a16:colId xmlns:a16="http://schemas.microsoft.com/office/drawing/2014/main" val="20000"/>
                    </a:ext>
                  </a:extLst>
                </a:gridCol>
                <a:gridCol w="2599058">
                  <a:extLst>
                    <a:ext uri="{9D8B030D-6E8A-4147-A177-3AD203B41FA5}">
                      <a16:colId xmlns:a16="http://schemas.microsoft.com/office/drawing/2014/main" val="20001"/>
                    </a:ext>
                  </a:extLst>
                </a:gridCol>
                <a:gridCol w="4119675">
                  <a:extLst>
                    <a:ext uri="{9D8B030D-6E8A-4147-A177-3AD203B41FA5}">
                      <a16:colId xmlns:a16="http://schemas.microsoft.com/office/drawing/2014/main" val="20002"/>
                    </a:ext>
                  </a:extLst>
                </a:gridCol>
                <a:gridCol w="4110181">
                  <a:extLst>
                    <a:ext uri="{9D8B030D-6E8A-4147-A177-3AD203B41FA5}">
                      <a16:colId xmlns:a16="http://schemas.microsoft.com/office/drawing/2014/main" val="20003"/>
                    </a:ext>
                  </a:extLst>
                </a:gridCol>
              </a:tblGrid>
              <a:tr h="1782719">
                <a:tc>
                  <a:txBody>
                    <a:bodyPr/>
                    <a:lstStyle/>
                    <a:p>
                      <a:pPr marL="0" lvl="0" indent="0" algn="ctr"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S.no</a:t>
                      </a: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Journal details</a:t>
                      </a:r>
                    </a:p>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IN" sz="1600" dirty="0">
                          <a:solidFill>
                            <a:schemeClr val="bg2">
                              <a:lumMod val="10000"/>
                            </a:schemeClr>
                          </a:solidFill>
                          <a:latin typeface="Times New Roman" panose="02020603050405020304" pitchFamily="18" charset="0"/>
                          <a:cs typeface="Times New Roman" panose="02020603050405020304" pitchFamily="18" charset="0"/>
                        </a:rPr>
                        <a:t>And Year</a:t>
                      </a:r>
                    </a:p>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dirty="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Authors and title of the paper</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r>
                        <a:rPr lang="en-IN" sz="1600">
                          <a:solidFill>
                            <a:schemeClr val="bg2">
                              <a:lumMod val="10000"/>
                            </a:schemeClr>
                          </a:solidFill>
                          <a:latin typeface="Times New Roman" panose="02020603050405020304" pitchFamily="18" charset="0"/>
                          <a:cs typeface="Times New Roman" panose="02020603050405020304" pitchFamily="18" charset="0"/>
                        </a:rPr>
                        <a:t> Inference</a:t>
                      </a:r>
                      <a:endParaRPr sz="1600">
                        <a:solidFill>
                          <a:schemeClr val="bg2">
                            <a:lumMod val="10000"/>
                          </a:schemeClr>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60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043326">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   3</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IN" sz="1600" dirty="0">
                          <a:solidFill>
                            <a:schemeClr val="bg2">
                              <a:lumMod val="10000"/>
                            </a:schemeClr>
                          </a:solidFill>
                          <a:latin typeface="Times New Roman" panose="02020603050405020304" pitchFamily="18" charset="0"/>
                          <a:cs typeface="Times New Roman" panose="02020603050405020304" pitchFamily="18" charset="0"/>
                        </a:rPr>
                        <a:t>IEEE 2017</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VLSI Implementation of Cryptographic Algorithms </a:t>
                      </a:r>
                    </a:p>
                    <a:p>
                      <a:pPr marL="0" lvl="0" indent="0" algn="just" rtl="0">
                        <a:spcBef>
                          <a:spcPts val="0"/>
                        </a:spcBef>
                        <a:spcAft>
                          <a:spcPts val="0"/>
                        </a:spcAft>
                        <a:buClr>
                          <a:schemeClr val="dk1"/>
                        </a:buClr>
                        <a:buSzPts val="1100"/>
                        <a:buFont typeface="Arial"/>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&amp; Techniques: A Literature Review</a:t>
                      </a:r>
                    </a:p>
                    <a:p>
                      <a:pPr marL="0" lvl="0" indent="0" algn="just" rtl="0">
                        <a:spcBef>
                          <a:spcPts val="0"/>
                        </a:spcBef>
                        <a:spcAft>
                          <a:spcPts val="0"/>
                        </a:spcAft>
                        <a:buClr>
                          <a:schemeClr val="dk1"/>
                        </a:buClr>
                        <a:buSzPts val="1100"/>
                        <a:buFont typeface="Arial"/>
                        <a:buNone/>
                      </a:pPr>
                      <a:r>
                        <a:rPr lang="en-US" sz="1600" dirty="0" err="1">
                          <a:solidFill>
                            <a:schemeClr val="bg2">
                              <a:lumMod val="10000"/>
                            </a:schemeClr>
                          </a:solidFill>
                          <a:latin typeface="Times New Roman" panose="02020603050405020304" pitchFamily="18" charset="0"/>
                          <a:cs typeface="Times New Roman" panose="02020603050405020304" pitchFamily="18" charset="0"/>
                        </a:rPr>
                        <a:t>Favin</a:t>
                      </a:r>
                      <a:r>
                        <a:rPr lang="en-US" sz="1600" dirty="0">
                          <a:solidFill>
                            <a:schemeClr val="bg2">
                              <a:lumMod val="10000"/>
                            </a:schemeClr>
                          </a:solidFill>
                          <a:latin typeface="Times New Roman" panose="02020603050405020304" pitchFamily="18" charset="0"/>
                          <a:cs typeface="Times New Roman" panose="02020603050405020304" pitchFamily="18" charset="0"/>
                        </a:rPr>
                        <a:t> Fernandes, </a:t>
                      </a:r>
                      <a:r>
                        <a:rPr lang="en-US" sz="1600" dirty="0" err="1">
                          <a:solidFill>
                            <a:schemeClr val="bg2">
                              <a:lumMod val="10000"/>
                            </a:schemeClr>
                          </a:solidFill>
                          <a:latin typeface="Times New Roman" panose="02020603050405020304" pitchFamily="18" charset="0"/>
                          <a:cs typeface="Times New Roman" panose="02020603050405020304" pitchFamily="18" charset="0"/>
                        </a:rPr>
                        <a:t>Gauravi</a:t>
                      </a:r>
                      <a:r>
                        <a:rPr lang="en-US" sz="1600" dirty="0">
                          <a:solidFill>
                            <a:schemeClr val="bg2">
                              <a:lumMod val="10000"/>
                            </a:schemeClr>
                          </a:solidFill>
                          <a:latin typeface="Times New Roman" panose="02020603050405020304" pitchFamily="18" charset="0"/>
                          <a:cs typeface="Times New Roman" panose="02020603050405020304" pitchFamily="18" charset="0"/>
                        </a:rPr>
                        <a:t> </a:t>
                      </a:r>
                      <a:r>
                        <a:rPr lang="en-US" sz="1600" dirty="0" err="1">
                          <a:solidFill>
                            <a:schemeClr val="bg2">
                              <a:lumMod val="10000"/>
                            </a:schemeClr>
                          </a:solidFill>
                          <a:latin typeface="Times New Roman" panose="02020603050405020304" pitchFamily="18" charset="0"/>
                          <a:cs typeface="Times New Roman" panose="02020603050405020304" pitchFamily="18" charset="0"/>
                        </a:rPr>
                        <a:t>Dungarwal</a:t>
                      </a:r>
                      <a:r>
                        <a:rPr lang="en-US" sz="1600" dirty="0">
                          <a:solidFill>
                            <a:schemeClr val="bg2">
                              <a:lumMod val="10000"/>
                            </a:schemeClr>
                          </a:solidFill>
                          <a:latin typeface="Times New Roman" panose="02020603050405020304" pitchFamily="18" charset="0"/>
                          <a:cs typeface="Times New Roman" panose="02020603050405020304" pitchFamily="18" charset="0"/>
                        </a:rPr>
                        <a:t>, </a:t>
                      </a:r>
                      <a:r>
                        <a:rPr lang="en-US" sz="1600" dirty="0" err="1">
                          <a:solidFill>
                            <a:schemeClr val="bg2">
                              <a:lumMod val="10000"/>
                            </a:schemeClr>
                          </a:solidFill>
                          <a:latin typeface="Times New Roman" panose="02020603050405020304" pitchFamily="18" charset="0"/>
                          <a:cs typeface="Times New Roman" panose="02020603050405020304" pitchFamily="18" charset="0"/>
                        </a:rPr>
                        <a:t>Aishwariya</a:t>
                      </a:r>
                      <a:r>
                        <a:rPr lang="en-US" sz="1600" dirty="0">
                          <a:solidFill>
                            <a:schemeClr val="bg2">
                              <a:lumMod val="10000"/>
                            </a:schemeClr>
                          </a:solidFill>
                          <a:latin typeface="Times New Roman" panose="02020603050405020304" pitchFamily="18" charset="0"/>
                          <a:cs typeface="Times New Roman" panose="02020603050405020304" pitchFamily="18" charset="0"/>
                        </a:rPr>
                        <a:t> Gaikwad, Ishan </a:t>
                      </a:r>
                      <a:r>
                        <a:rPr lang="en-US" sz="1600" dirty="0" err="1">
                          <a:solidFill>
                            <a:schemeClr val="bg2">
                              <a:lumMod val="10000"/>
                            </a:schemeClr>
                          </a:solidFill>
                          <a:latin typeface="Times New Roman" panose="02020603050405020304" pitchFamily="18" charset="0"/>
                          <a:cs typeface="Times New Roman" panose="02020603050405020304" pitchFamily="18" charset="0"/>
                        </a:rPr>
                        <a:t>Kareliya</a:t>
                      </a:r>
                      <a:r>
                        <a:rPr lang="en-US" sz="1600" dirty="0">
                          <a:solidFill>
                            <a:schemeClr val="bg2">
                              <a:lumMod val="10000"/>
                            </a:schemeClr>
                          </a:solidFill>
                          <a:latin typeface="Times New Roman" panose="02020603050405020304" pitchFamily="18" charset="0"/>
                          <a:cs typeface="Times New Roman" panose="02020603050405020304" pitchFamily="18" charset="0"/>
                        </a:rPr>
                        <a:t>, Swati </a:t>
                      </a:r>
                      <a:r>
                        <a:rPr lang="en-US" sz="1600" dirty="0" err="1">
                          <a:solidFill>
                            <a:schemeClr val="bg2">
                              <a:lumMod val="10000"/>
                            </a:schemeClr>
                          </a:solidFill>
                          <a:latin typeface="Times New Roman" panose="02020603050405020304" pitchFamily="18" charset="0"/>
                          <a:cs typeface="Times New Roman" panose="02020603050405020304" pitchFamily="18" charset="0"/>
                        </a:rPr>
                        <a:t>Shilaskar</a:t>
                      </a:r>
                      <a:endParaRPr lang="en-US"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Through the years, the flow of Data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and its transmission have increased tremendously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and so has the security issues to it. Cryptography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in recent years with the advancement of VLSI has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led to its implementation of Encryption and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Decryption techniques, where the process of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translating and converting plaintext into cypher </a:t>
                      </a:r>
                    </a:p>
                    <a:p>
                      <a:pPr marL="0" lvl="0" indent="0" algn="just" rtl="0">
                        <a:spcBef>
                          <a:spcPts val="0"/>
                        </a:spcBef>
                        <a:spcAft>
                          <a:spcPts val="0"/>
                        </a:spcAft>
                        <a:buNone/>
                      </a:pPr>
                      <a:r>
                        <a:rPr lang="en-US" sz="1600" dirty="0">
                          <a:solidFill>
                            <a:schemeClr val="bg2">
                              <a:lumMod val="10000"/>
                            </a:schemeClr>
                          </a:solidFill>
                          <a:latin typeface="Times New Roman" panose="02020603050405020304" pitchFamily="18" charset="0"/>
                          <a:cs typeface="Times New Roman" panose="02020603050405020304" pitchFamily="18" charset="0"/>
                        </a:rPr>
                        <a:t>text and vice versa is made possible</a:t>
                      </a:r>
                      <a:endParaRPr sz="1600" dirty="0">
                        <a:solidFill>
                          <a:schemeClr val="bg2">
                            <a:lumMod val="10000"/>
                          </a:schemeClr>
                        </a:solidFill>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646185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A0037-75ED-67CE-1C64-08CF246951BE}"/>
              </a:ext>
            </a:extLst>
          </p:cNvPr>
          <p:cNvSpPr txBox="1"/>
          <p:nvPr/>
        </p:nvSpPr>
        <p:spPr>
          <a:xfrm>
            <a:off x="277090" y="2813986"/>
            <a:ext cx="12164291" cy="2934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Security is becoming a crucial component of contemporary warfare.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Cyberattacks account for the majority of attacks. Cyberattack against Systems, Aircraft, Drones, and other Military Equipment, etc. </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These seriously harm a nation's collateral. In order to achieve our goal of improving system security, we would use our adaptation of AES encryption to strengthen the security of the hardware security module, which is an HSM (Hardware Security Module) chip implanted in the system controller.</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pic>
        <p:nvPicPr>
          <p:cNvPr id="3" name="Picture 2">
            <a:extLst>
              <a:ext uri="{FF2B5EF4-FFF2-40B4-BE49-F238E27FC236}">
                <a16:creationId xmlns:a16="http://schemas.microsoft.com/office/drawing/2014/main" id="{F1B7FDF4-F9EA-F80F-36F9-081CFE8F79EA}"/>
              </a:ext>
            </a:extLst>
          </p:cNvPr>
          <p:cNvPicPr>
            <a:picLocks noChangeAspect="1"/>
          </p:cNvPicPr>
          <p:nvPr/>
        </p:nvPicPr>
        <p:blipFill>
          <a:blip r:embed="rId2"/>
          <a:stretch>
            <a:fillRect/>
          </a:stretch>
        </p:blipFill>
        <p:spPr>
          <a:xfrm>
            <a:off x="787907" y="5772370"/>
            <a:ext cx="5363511" cy="2575576"/>
          </a:xfrm>
          <a:prstGeom prst="rect">
            <a:avLst/>
          </a:prstGeom>
        </p:spPr>
      </p:pic>
      <p:pic>
        <p:nvPicPr>
          <p:cNvPr id="4" name="Picture 3">
            <a:extLst>
              <a:ext uri="{FF2B5EF4-FFF2-40B4-BE49-F238E27FC236}">
                <a16:creationId xmlns:a16="http://schemas.microsoft.com/office/drawing/2014/main" id="{5C07FABB-4150-0669-29E8-71188E61787E}"/>
              </a:ext>
            </a:extLst>
          </p:cNvPr>
          <p:cNvPicPr>
            <a:picLocks noChangeAspect="1"/>
          </p:cNvPicPr>
          <p:nvPr/>
        </p:nvPicPr>
        <p:blipFill>
          <a:blip r:embed="rId3"/>
          <a:stretch>
            <a:fillRect/>
          </a:stretch>
        </p:blipFill>
        <p:spPr>
          <a:xfrm>
            <a:off x="7800736" y="5748122"/>
            <a:ext cx="3823228" cy="2623961"/>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DCF37-ECFD-18C7-379F-901462846D88}"/>
              </a:ext>
            </a:extLst>
          </p:cNvPr>
          <p:cNvSpPr txBox="1"/>
          <p:nvPr/>
        </p:nvSpPr>
        <p:spPr>
          <a:xfrm>
            <a:off x="512618" y="2971230"/>
            <a:ext cx="10958946" cy="1949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We would examine the most recent version of AES encryption first, modify it to reach the algorithm's optimum efficiency, and then implement it in a Hardware Security Module.</a:t>
            </a:r>
          </a:p>
          <a:p>
            <a:pPr marL="342900" marR="0" indent="-342900" algn="just" defTabSz="173393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After that We would implement into a Controller for further study of the Security of the Controller System.</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A10CD-3FCF-7926-8349-204B874F480F}"/>
              </a:ext>
            </a:extLst>
          </p:cNvPr>
          <p:cNvSpPr txBox="1"/>
          <p:nvPr/>
        </p:nvSpPr>
        <p:spPr>
          <a:xfrm>
            <a:off x="1981202" y="5545854"/>
            <a:ext cx="338050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1733930" rtl="0" fontAlgn="auto" latinLnBrk="0" hangingPunct="0">
              <a:lnSpc>
                <a:spcPct val="100000"/>
              </a:lnSpc>
              <a:spcBef>
                <a:spcPts val="0"/>
              </a:spcBef>
              <a:spcAft>
                <a:spcPts val="0"/>
              </a:spcAft>
              <a:buClrTx/>
              <a:buSzTx/>
              <a:buFontTx/>
              <a:buNone/>
              <a:tabLst/>
            </a:pPr>
            <a:r>
              <a:rPr lang="en-IN" sz="2000" dirty="0">
                <a:solidFill>
                  <a:schemeClr val="bg2">
                    <a:lumMod val="10000"/>
                  </a:schemeClr>
                </a:solidFill>
                <a:latin typeface="Times New Roman" panose="02020603050405020304" pitchFamily="18" charset="0"/>
                <a:cs typeface="Times New Roman" panose="02020603050405020304" pitchFamily="18" charset="0"/>
              </a:rPr>
              <a:t>ZNQC</a:t>
            </a: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 FPGA Board</a:t>
            </a:r>
          </a:p>
          <a:p>
            <a:pPr marL="0" marR="0" indent="0" algn="just" defTabSz="1733930" rtl="0" fontAlgn="auto" latinLnBrk="0" hangingPunct="0">
              <a:lnSpc>
                <a:spcPct val="100000"/>
              </a:lnSpc>
              <a:spcBef>
                <a:spcPts val="0"/>
              </a:spcBef>
              <a:spcAft>
                <a:spcPts val="0"/>
              </a:spcAft>
              <a:buClrTx/>
              <a:buSzTx/>
              <a:buFontTx/>
              <a:buNone/>
              <a:tabLst/>
            </a:pPr>
            <a:endParaRPr kumimoji="0" lang="en-IN" sz="2000" b="0" i="0" u="none" strike="noStrike" cap="none" spc="0" normalizeH="0" baseline="0" dirty="0">
              <a:ln>
                <a:noFill/>
              </a:ln>
              <a:solidFill>
                <a:srgbClr val="5E5E5E"/>
              </a:solidFill>
              <a:effectLst/>
              <a:uFillTx/>
              <a:latin typeface="Times New Roman" panose="02020603050405020304" pitchFamily="18" charset="0"/>
              <a:cs typeface="Times New Roman" panose="02020603050405020304" pitchFamily="18" charset="0"/>
              <a:sym typeface="Helvetica Neue"/>
            </a:endParaRPr>
          </a:p>
        </p:txBody>
      </p:sp>
      <p:sp>
        <p:nvSpPr>
          <p:cNvPr id="3" name="TextBox 2">
            <a:extLst>
              <a:ext uri="{FF2B5EF4-FFF2-40B4-BE49-F238E27FC236}">
                <a16:creationId xmlns:a16="http://schemas.microsoft.com/office/drawing/2014/main" id="{757F3156-8F52-F3F2-15D1-13085CF8EB98}"/>
              </a:ext>
            </a:extLst>
          </p:cNvPr>
          <p:cNvSpPr txBox="1"/>
          <p:nvPr/>
        </p:nvSpPr>
        <p:spPr>
          <a:xfrm>
            <a:off x="8465127" y="5576632"/>
            <a:ext cx="297872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173393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chemeClr val="bg2">
                    <a:lumMod val="10000"/>
                  </a:schemeClr>
                </a:solidFill>
                <a:effectLst/>
                <a:uFillTx/>
                <a:latin typeface="Times New Roman" panose="02020603050405020304" pitchFamily="18" charset="0"/>
                <a:cs typeface="Times New Roman" panose="02020603050405020304" pitchFamily="18" charset="0"/>
                <a:sym typeface="Helvetica Neue"/>
              </a:rPr>
              <a:t>Viv ado Ise</a:t>
            </a:r>
          </a:p>
          <a:p>
            <a:pPr marL="0" marR="0" indent="0" algn="ctr" defTabSz="1733930" rtl="0" fontAlgn="auto" latinLnBrk="0" hangingPunct="0">
              <a:lnSpc>
                <a:spcPct val="100000"/>
              </a:lnSpc>
              <a:spcBef>
                <a:spcPts val="0"/>
              </a:spcBef>
              <a:spcAft>
                <a:spcPts val="0"/>
              </a:spcAft>
              <a:buClrTx/>
              <a:buSzTx/>
              <a:buFontTx/>
              <a:buNone/>
              <a:tabLst/>
            </a:pPr>
            <a:endParaRPr kumimoji="0" lang="en-IN" sz="1600" b="0" i="0" u="none" strike="noStrike" cap="none" spc="0" normalizeH="0" baseline="0" dirty="0">
              <a:ln>
                <a:noFill/>
              </a:ln>
              <a:solidFill>
                <a:srgbClr val="5E5E5E"/>
              </a:solidFill>
              <a:effectLst/>
              <a:uFillTx/>
              <a:latin typeface="+mn-lt"/>
              <a:ea typeface="+mn-ea"/>
              <a:cs typeface="+mn-cs"/>
              <a:sym typeface="Helvetica Neue"/>
            </a:endParaRPr>
          </a:p>
        </p:txBody>
      </p:sp>
    </p:spTree>
  </p:cSld>
  <p:clrMapOvr>
    <a:masterClrMapping/>
  </p:clrMapOvr>
  <p:transition spd="med"/>
</p:sld>
</file>

<file path=ppt/theme/theme1.xml><?xml version="1.0" encoding="utf-8"?>
<a:theme xmlns:a="http://schemas.openxmlformats.org/drawingml/2006/main" name="33_DynamicLight">
  <a:themeElements>
    <a:clrScheme name="33_DynamicLight">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73393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Custom</PresentationFormat>
  <Paragraphs>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Helvetica Neue</vt:lpstr>
      <vt:lpstr>Helvetica Neue Medium</vt:lpstr>
      <vt:lpstr>Times New Roman</vt:lpstr>
      <vt:lpstr>33_DynamicLight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Jaiganesh</dc:creator>
  <cp:lastModifiedBy>Jaiganesh P JG</cp:lastModifiedBy>
  <cp:revision>2</cp:revision>
  <dcterms:modified xsi:type="dcterms:W3CDTF">2023-01-19T15:09:02Z</dcterms:modified>
</cp:coreProperties>
</file>