
<file path=[Content_Types].xml><?xml version="1.0" encoding="utf-8"?>
<Types xmlns="http://schemas.openxmlformats.org/package/2006/content-types">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8" r:id="rId6"/>
    <p:sldId id="269" r:id="rId7"/>
    <p:sldId id="260" r:id="rId8"/>
    <p:sldId id="261" r:id="rId9"/>
    <p:sldId id="262" r:id="rId10"/>
    <p:sldId id="263" r:id="rId11"/>
    <p:sldId id="271" r:id="rId12"/>
    <p:sldId id="264" r:id="rId13"/>
    <p:sldId id="273" r:id="rId14"/>
    <p:sldId id="274" r:id="rId15"/>
    <p:sldId id="266" r:id="rId16"/>
    <p:sldId id="267" r:id="rId1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54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536773"/>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536773"/>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254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25400" cap="flat">
              <a:solidFill>
                <a:srgbClr val="CB297B"/>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5" d="100"/>
          <a:sy n="55" d="100"/>
        </p:scale>
        <p:origin x="157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4" name="Shape 204"/>
          <p:cNvSpPr>
            <a:spLocks noGrp="1" noRot="1" noChangeAspect="1"/>
          </p:cNvSpPr>
          <p:nvPr>
            <p:ph type="sldImg"/>
          </p:nvPr>
        </p:nvSpPr>
        <p:spPr>
          <a:xfrm>
            <a:off x="1143000" y="685800"/>
            <a:ext cx="4572000" cy="3429000"/>
          </a:xfrm>
          <a:prstGeom prst="rect">
            <a:avLst/>
          </a:prstGeom>
        </p:spPr>
        <p:txBody>
          <a:bodyPr/>
          <a:lstStyle/>
          <a:p>
            <a:endParaRPr/>
          </a:p>
        </p:txBody>
      </p:sp>
      <p:sp>
        <p:nvSpPr>
          <p:cNvPr id="205" name="Shape 20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tif"/><Relationship Id="rId4" Type="http://schemas.openxmlformats.org/officeDocument/2006/relationships/image" Target="../media/image4.ti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tif"/><Relationship Id="rId4" Type="http://schemas.openxmlformats.org/officeDocument/2006/relationships/image" Target="../media/image4.ti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tif"/><Relationship Id="rId4" Type="http://schemas.openxmlformats.org/officeDocument/2006/relationships/image" Target="../media/image4.ti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tif"/><Relationship Id="rId4" Type="http://schemas.openxmlformats.org/officeDocument/2006/relationships/image" Target="../media/image4.ti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tif"/><Relationship Id="rId4" Type="http://schemas.openxmlformats.org/officeDocument/2006/relationships/image" Target="../media/image4.ti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tif"/><Relationship Id="rId4" Type="http://schemas.openxmlformats.org/officeDocument/2006/relationships/image" Target="../media/image4.ti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tif"/><Relationship Id="rId4" Type="http://schemas.openxmlformats.org/officeDocument/2006/relationships/image" Target="../media/image4.ti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tif"/><Relationship Id="rId4" Type="http://schemas.openxmlformats.org/officeDocument/2006/relationships/image" Target="../media/image4.ti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tif"/><Relationship Id="rId4" Type="http://schemas.openxmlformats.org/officeDocument/2006/relationships/image" Target="../media/image4.ti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tif"/><Relationship Id="rId4" Type="http://schemas.openxmlformats.org/officeDocument/2006/relationships/image" Target="../media/image4.ti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Conclusion">
    <p:spTree>
      <p:nvGrpSpPr>
        <p:cNvPr id="1" name=""/>
        <p:cNvGrpSpPr/>
        <p:nvPr/>
      </p:nvGrpSpPr>
      <p:grpSpPr>
        <a:xfrm>
          <a:off x="0" y="0"/>
          <a:ext cx="0" cy="0"/>
          <a:chOff x="0" y="0"/>
          <a:chExt cx="0" cy="0"/>
        </a:xfrm>
      </p:grpSpPr>
      <p:grpSp>
        <p:nvGrpSpPr>
          <p:cNvPr id="180" name="Group"/>
          <p:cNvGrpSpPr/>
          <p:nvPr/>
        </p:nvGrpSpPr>
        <p:grpSpPr>
          <a:xfrm>
            <a:off x="2290" y="-2882"/>
            <a:ext cx="13024056" cy="9818141"/>
            <a:chOff x="0" y="0"/>
            <a:chExt cx="13024055" cy="9818140"/>
          </a:xfrm>
        </p:grpSpPr>
        <p:pic>
          <p:nvPicPr>
            <p:cNvPr id="173" name="GROUP LOGO.png" descr="GROUP LOGO.png"/>
            <p:cNvPicPr>
              <a:picLocks noChangeAspect="1"/>
            </p:cNvPicPr>
            <p:nvPr/>
          </p:nvPicPr>
          <p:blipFill>
            <a:blip r:embed="rId2"/>
            <a:stretch>
              <a:fillRect/>
            </a:stretch>
          </p:blipFill>
          <p:spPr>
            <a:xfrm>
              <a:off x="10329558" y="9013504"/>
              <a:ext cx="2694498" cy="718821"/>
            </a:xfrm>
            <a:prstGeom prst="rect">
              <a:avLst/>
            </a:prstGeom>
            <a:ln w="12700" cap="flat">
              <a:noFill/>
              <a:miter lim="400000"/>
            </a:ln>
            <a:effectLst/>
          </p:spPr>
        </p:pic>
        <p:pic>
          <p:nvPicPr>
            <p:cNvPr id="174" name="chairman-logo.png" descr="chairman-logo.png"/>
            <p:cNvPicPr>
              <a:picLocks noChangeAspect="1"/>
            </p:cNvPicPr>
            <p:nvPr/>
          </p:nvPicPr>
          <p:blipFill>
            <a:blip r:embed="rId3"/>
            <a:stretch>
              <a:fillRect/>
            </a:stretch>
          </p:blipFill>
          <p:spPr>
            <a:xfrm>
              <a:off x="156587" y="8927689"/>
              <a:ext cx="2345580" cy="890452"/>
            </a:xfrm>
            <a:prstGeom prst="rect">
              <a:avLst/>
            </a:prstGeom>
            <a:ln w="12700" cap="flat">
              <a:noFill/>
              <a:miter lim="400000"/>
            </a:ln>
            <a:effectLst/>
          </p:spPr>
        </p:pic>
        <p:grpSp>
          <p:nvGrpSpPr>
            <p:cNvPr id="177" name="Group"/>
            <p:cNvGrpSpPr/>
            <p:nvPr/>
          </p:nvGrpSpPr>
          <p:grpSpPr>
            <a:xfrm>
              <a:off x="2075080" y="0"/>
              <a:ext cx="10927201" cy="1131945"/>
              <a:chOff x="0" y="0"/>
              <a:chExt cx="10927199" cy="1131944"/>
            </a:xfrm>
          </p:grpSpPr>
          <p:pic>
            <p:nvPicPr>
              <p:cNvPr id="175" name="Image" descr="Image"/>
              <p:cNvPicPr>
                <a:picLocks noChangeAspect="1"/>
              </p:cNvPicPr>
              <p:nvPr/>
            </p:nvPicPr>
            <p:blipFill>
              <a:blip r:embed="rId4"/>
              <a:stretch>
                <a:fillRect/>
              </a:stretch>
            </p:blipFill>
            <p:spPr>
              <a:xfrm>
                <a:off x="0" y="0"/>
                <a:ext cx="3008120" cy="1131945"/>
              </a:xfrm>
              <a:prstGeom prst="rect">
                <a:avLst/>
              </a:prstGeom>
              <a:ln w="12700" cap="flat">
                <a:noFill/>
                <a:miter lim="400000"/>
              </a:ln>
              <a:effectLst/>
            </p:spPr>
          </p:pic>
          <p:pic>
            <p:nvPicPr>
              <p:cNvPr id="176" name="Image" descr="Image"/>
              <p:cNvPicPr>
                <a:picLocks noChangeAspect="1"/>
              </p:cNvPicPr>
              <p:nvPr/>
            </p:nvPicPr>
            <p:blipFill>
              <a:blip r:embed="rId5"/>
              <a:stretch>
                <a:fillRect/>
              </a:stretch>
            </p:blipFill>
            <p:spPr>
              <a:xfrm>
                <a:off x="2944207" y="2961"/>
                <a:ext cx="7982993" cy="1126023"/>
              </a:xfrm>
              <a:prstGeom prst="rect">
                <a:avLst/>
              </a:prstGeom>
              <a:ln w="12700" cap="flat">
                <a:noFill/>
                <a:miter lim="400000"/>
              </a:ln>
              <a:effectLst/>
            </p:spPr>
          </p:pic>
        </p:grpSp>
        <p:pic>
          <p:nvPicPr>
            <p:cNvPr id="178" name="Picture 4" descr="Picture 4"/>
            <p:cNvPicPr>
              <a:picLocks noChangeAspect="1"/>
            </p:cNvPicPr>
            <p:nvPr/>
          </p:nvPicPr>
          <p:blipFill>
            <a:blip r:embed="rId6"/>
            <a:stretch>
              <a:fillRect/>
            </a:stretch>
          </p:blipFill>
          <p:spPr>
            <a:xfrm>
              <a:off x="4785609" y="9034777"/>
              <a:ext cx="3429001" cy="676276"/>
            </a:xfrm>
            <a:prstGeom prst="rect">
              <a:avLst/>
            </a:prstGeom>
            <a:ln w="12700" cap="flat">
              <a:noFill/>
              <a:miter lim="400000"/>
            </a:ln>
            <a:effectLst/>
          </p:spPr>
        </p:pic>
        <p:pic>
          <p:nvPicPr>
            <p:cNvPr id="179" name="Picture 3" descr="Picture 3"/>
            <p:cNvPicPr>
              <a:picLocks noChangeAspect="1"/>
            </p:cNvPicPr>
            <p:nvPr/>
          </p:nvPicPr>
          <p:blipFill>
            <a:blip r:embed="rId7"/>
            <a:stretch>
              <a:fillRect/>
            </a:stretch>
          </p:blipFill>
          <p:spPr>
            <a:xfrm>
              <a:off x="0" y="2405"/>
              <a:ext cx="2085262" cy="2044640"/>
            </a:xfrm>
            <a:prstGeom prst="rect">
              <a:avLst/>
            </a:prstGeom>
            <a:ln w="12700" cap="flat">
              <a:noFill/>
              <a:miter lim="400000"/>
            </a:ln>
            <a:effectLst/>
          </p:spPr>
        </p:pic>
      </p:grpSp>
      <p:sp>
        <p:nvSpPr>
          <p:cNvPr id="181" name="Google Shape;70;p14"/>
          <p:cNvSpPr txBox="1"/>
          <p:nvPr/>
        </p:nvSpPr>
        <p:spPr>
          <a:xfrm>
            <a:off x="1587799" y="2263702"/>
            <a:ext cx="9829202" cy="5148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853" tIns="12853" rIns="12853" bIns="12853">
            <a:spAutoFit/>
          </a:bodyPr>
          <a:lstStyle/>
          <a:p>
            <a:pPr lvl="1" indent="0" defTabSz="457200">
              <a:defRPr sz="3500" b="1" cap="all">
                <a:solidFill>
                  <a:srgbClr val="000000"/>
                </a:solidFill>
                <a:latin typeface="Times New Roman"/>
                <a:ea typeface="Times New Roman"/>
                <a:cs typeface="Times New Roman"/>
                <a:sym typeface="Times New Roman"/>
              </a:defRPr>
            </a:pPr>
            <a:r>
              <a:t>Conclusion</a:t>
            </a:r>
          </a:p>
        </p:txBody>
      </p:sp>
      <p:sp>
        <p:nvSpPr>
          <p:cNvPr id="1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FUTURE SCOPE">
    <p:spTree>
      <p:nvGrpSpPr>
        <p:cNvPr id="1" name=""/>
        <p:cNvGrpSpPr/>
        <p:nvPr/>
      </p:nvGrpSpPr>
      <p:grpSpPr>
        <a:xfrm>
          <a:off x="0" y="0"/>
          <a:ext cx="0" cy="0"/>
          <a:chOff x="0" y="0"/>
          <a:chExt cx="0" cy="0"/>
        </a:xfrm>
      </p:grpSpPr>
      <p:grpSp>
        <p:nvGrpSpPr>
          <p:cNvPr id="196" name="Group"/>
          <p:cNvGrpSpPr/>
          <p:nvPr/>
        </p:nvGrpSpPr>
        <p:grpSpPr>
          <a:xfrm>
            <a:off x="2290" y="-2882"/>
            <a:ext cx="13024056" cy="9818141"/>
            <a:chOff x="0" y="0"/>
            <a:chExt cx="13024055" cy="9818140"/>
          </a:xfrm>
        </p:grpSpPr>
        <p:pic>
          <p:nvPicPr>
            <p:cNvPr id="189" name="GROUP LOGO.png" descr="GROUP LOGO.png"/>
            <p:cNvPicPr>
              <a:picLocks noChangeAspect="1"/>
            </p:cNvPicPr>
            <p:nvPr/>
          </p:nvPicPr>
          <p:blipFill>
            <a:blip r:embed="rId2"/>
            <a:stretch>
              <a:fillRect/>
            </a:stretch>
          </p:blipFill>
          <p:spPr>
            <a:xfrm>
              <a:off x="10329558" y="9013504"/>
              <a:ext cx="2694498" cy="718821"/>
            </a:xfrm>
            <a:prstGeom prst="rect">
              <a:avLst/>
            </a:prstGeom>
            <a:ln w="12700" cap="flat">
              <a:noFill/>
              <a:miter lim="400000"/>
            </a:ln>
            <a:effectLst/>
          </p:spPr>
        </p:pic>
        <p:pic>
          <p:nvPicPr>
            <p:cNvPr id="190" name="chairman-logo.png" descr="chairman-logo.png"/>
            <p:cNvPicPr>
              <a:picLocks noChangeAspect="1"/>
            </p:cNvPicPr>
            <p:nvPr/>
          </p:nvPicPr>
          <p:blipFill>
            <a:blip r:embed="rId3"/>
            <a:stretch>
              <a:fillRect/>
            </a:stretch>
          </p:blipFill>
          <p:spPr>
            <a:xfrm>
              <a:off x="156587" y="8927689"/>
              <a:ext cx="2345580" cy="890452"/>
            </a:xfrm>
            <a:prstGeom prst="rect">
              <a:avLst/>
            </a:prstGeom>
            <a:ln w="12700" cap="flat">
              <a:noFill/>
              <a:miter lim="400000"/>
            </a:ln>
            <a:effectLst/>
          </p:spPr>
        </p:pic>
        <p:grpSp>
          <p:nvGrpSpPr>
            <p:cNvPr id="193" name="Group"/>
            <p:cNvGrpSpPr/>
            <p:nvPr/>
          </p:nvGrpSpPr>
          <p:grpSpPr>
            <a:xfrm>
              <a:off x="2075080" y="0"/>
              <a:ext cx="10927201" cy="1131945"/>
              <a:chOff x="0" y="0"/>
              <a:chExt cx="10927199" cy="1131944"/>
            </a:xfrm>
          </p:grpSpPr>
          <p:pic>
            <p:nvPicPr>
              <p:cNvPr id="191" name="Image" descr="Image"/>
              <p:cNvPicPr>
                <a:picLocks noChangeAspect="1"/>
              </p:cNvPicPr>
              <p:nvPr/>
            </p:nvPicPr>
            <p:blipFill>
              <a:blip r:embed="rId4"/>
              <a:stretch>
                <a:fillRect/>
              </a:stretch>
            </p:blipFill>
            <p:spPr>
              <a:xfrm>
                <a:off x="0" y="0"/>
                <a:ext cx="3008120" cy="1131945"/>
              </a:xfrm>
              <a:prstGeom prst="rect">
                <a:avLst/>
              </a:prstGeom>
              <a:ln w="12700" cap="flat">
                <a:noFill/>
                <a:miter lim="400000"/>
              </a:ln>
              <a:effectLst/>
            </p:spPr>
          </p:pic>
          <p:pic>
            <p:nvPicPr>
              <p:cNvPr id="192" name="Image" descr="Image"/>
              <p:cNvPicPr>
                <a:picLocks noChangeAspect="1"/>
              </p:cNvPicPr>
              <p:nvPr/>
            </p:nvPicPr>
            <p:blipFill>
              <a:blip r:embed="rId5"/>
              <a:stretch>
                <a:fillRect/>
              </a:stretch>
            </p:blipFill>
            <p:spPr>
              <a:xfrm>
                <a:off x="2944207" y="2961"/>
                <a:ext cx="7982993" cy="1126023"/>
              </a:xfrm>
              <a:prstGeom prst="rect">
                <a:avLst/>
              </a:prstGeom>
              <a:ln w="12700" cap="flat">
                <a:noFill/>
                <a:miter lim="400000"/>
              </a:ln>
              <a:effectLst/>
            </p:spPr>
          </p:pic>
        </p:grpSp>
        <p:pic>
          <p:nvPicPr>
            <p:cNvPr id="194" name="Picture 4" descr="Picture 4"/>
            <p:cNvPicPr>
              <a:picLocks noChangeAspect="1"/>
            </p:cNvPicPr>
            <p:nvPr/>
          </p:nvPicPr>
          <p:blipFill>
            <a:blip r:embed="rId6"/>
            <a:stretch>
              <a:fillRect/>
            </a:stretch>
          </p:blipFill>
          <p:spPr>
            <a:xfrm>
              <a:off x="4785609" y="9034777"/>
              <a:ext cx="3429001" cy="676276"/>
            </a:xfrm>
            <a:prstGeom prst="rect">
              <a:avLst/>
            </a:prstGeom>
            <a:ln w="12700" cap="flat">
              <a:noFill/>
              <a:miter lim="400000"/>
            </a:ln>
            <a:effectLst/>
          </p:spPr>
        </p:pic>
        <p:pic>
          <p:nvPicPr>
            <p:cNvPr id="195" name="Picture 3" descr="Picture 3"/>
            <p:cNvPicPr>
              <a:picLocks noChangeAspect="1"/>
            </p:cNvPicPr>
            <p:nvPr/>
          </p:nvPicPr>
          <p:blipFill>
            <a:blip r:embed="rId7"/>
            <a:stretch>
              <a:fillRect/>
            </a:stretch>
          </p:blipFill>
          <p:spPr>
            <a:xfrm>
              <a:off x="0" y="2405"/>
              <a:ext cx="2085262" cy="2044640"/>
            </a:xfrm>
            <a:prstGeom prst="rect">
              <a:avLst/>
            </a:prstGeom>
            <a:ln w="12700" cap="flat">
              <a:noFill/>
              <a:miter lim="400000"/>
            </a:ln>
            <a:effectLst/>
          </p:spPr>
        </p:pic>
      </p:grpSp>
      <p:sp>
        <p:nvSpPr>
          <p:cNvPr id="197" name="Google Shape;70;p14"/>
          <p:cNvSpPr txBox="1"/>
          <p:nvPr/>
        </p:nvSpPr>
        <p:spPr>
          <a:xfrm>
            <a:off x="1587799" y="2263702"/>
            <a:ext cx="9829202" cy="5148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853" tIns="12853" rIns="12853" bIns="12853">
            <a:spAutoFit/>
          </a:bodyPr>
          <a:lstStyle/>
          <a:p>
            <a:pPr lvl="1" indent="0" defTabSz="457200">
              <a:defRPr sz="3500" b="1" cap="all">
                <a:solidFill>
                  <a:srgbClr val="000000"/>
                </a:solidFill>
                <a:latin typeface="Times New Roman"/>
                <a:ea typeface="Times New Roman"/>
                <a:cs typeface="Times New Roman"/>
                <a:sym typeface="Times New Roman"/>
              </a:defRPr>
            </a:pPr>
            <a:r>
              <a:t>FUTURE SCOPE</a:t>
            </a:r>
          </a:p>
        </p:txBody>
      </p:sp>
      <p:sp>
        <p:nvSpPr>
          <p:cNvPr id="19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roblem Statement">
    <p:spTree>
      <p:nvGrpSpPr>
        <p:cNvPr id="1" name=""/>
        <p:cNvGrpSpPr/>
        <p:nvPr/>
      </p:nvGrpSpPr>
      <p:grpSpPr>
        <a:xfrm>
          <a:off x="0" y="0"/>
          <a:ext cx="0" cy="0"/>
          <a:chOff x="0" y="0"/>
          <a:chExt cx="0" cy="0"/>
        </a:xfrm>
      </p:grpSpPr>
      <p:grpSp>
        <p:nvGrpSpPr>
          <p:cNvPr id="32" name="Group"/>
          <p:cNvGrpSpPr/>
          <p:nvPr/>
        </p:nvGrpSpPr>
        <p:grpSpPr>
          <a:xfrm>
            <a:off x="2290" y="-2882"/>
            <a:ext cx="13024056" cy="9818141"/>
            <a:chOff x="0" y="0"/>
            <a:chExt cx="13024055" cy="9818140"/>
          </a:xfrm>
        </p:grpSpPr>
        <p:pic>
          <p:nvPicPr>
            <p:cNvPr id="25" name="GROUP LOGO.png" descr="GROUP LOGO.png"/>
            <p:cNvPicPr>
              <a:picLocks noChangeAspect="1"/>
            </p:cNvPicPr>
            <p:nvPr/>
          </p:nvPicPr>
          <p:blipFill>
            <a:blip r:embed="rId2"/>
            <a:stretch>
              <a:fillRect/>
            </a:stretch>
          </p:blipFill>
          <p:spPr>
            <a:xfrm>
              <a:off x="10329558" y="9013504"/>
              <a:ext cx="2694498" cy="718821"/>
            </a:xfrm>
            <a:prstGeom prst="rect">
              <a:avLst/>
            </a:prstGeom>
            <a:ln w="12700" cap="flat">
              <a:noFill/>
              <a:miter lim="400000"/>
            </a:ln>
            <a:effectLst/>
          </p:spPr>
        </p:pic>
        <p:pic>
          <p:nvPicPr>
            <p:cNvPr id="26" name="chairman-logo.png" descr="chairman-logo.png"/>
            <p:cNvPicPr>
              <a:picLocks noChangeAspect="1"/>
            </p:cNvPicPr>
            <p:nvPr/>
          </p:nvPicPr>
          <p:blipFill>
            <a:blip r:embed="rId3"/>
            <a:stretch>
              <a:fillRect/>
            </a:stretch>
          </p:blipFill>
          <p:spPr>
            <a:xfrm>
              <a:off x="156587" y="8927689"/>
              <a:ext cx="2345580" cy="890452"/>
            </a:xfrm>
            <a:prstGeom prst="rect">
              <a:avLst/>
            </a:prstGeom>
            <a:ln w="12700" cap="flat">
              <a:noFill/>
              <a:miter lim="400000"/>
            </a:ln>
            <a:effectLst/>
          </p:spPr>
        </p:pic>
        <p:grpSp>
          <p:nvGrpSpPr>
            <p:cNvPr id="29" name="Group"/>
            <p:cNvGrpSpPr/>
            <p:nvPr/>
          </p:nvGrpSpPr>
          <p:grpSpPr>
            <a:xfrm>
              <a:off x="2075080" y="0"/>
              <a:ext cx="10927201" cy="1131945"/>
              <a:chOff x="0" y="0"/>
              <a:chExt cx="10927199" cy="1131944"/>
            </a:xfrm>
          </p:grpSpPr>
          <p:pic>
            <p:nvPicPr>
              <p:cNvPr id="27" name="Image" descr="Image"/>
              <p:cNvPicPr>
                <a:picLocks noChangeAspect="1"/>
              </p:cNvPicPr>
              <p:nvPr/>
            </p:nvPicPr>
            <p:blipFill>
              <a:blip r:embed="rId4"/>
              <a:stretch>
                <a:fillRect/>
              </a:stretch>
            </p:blipFill>
            <p:spPr>
              <a:xfrm>
                <a:off x="0" y="0"/>
                <a:ext cx="3008120" cy="1131945"/>
              </a:xfrm>
              <a:prstGeom prst="rect">
                <a:avLst/>
              </a:prstGeom>
              <a:ln w="12700" cap="flat">
                <a:noFill/>
                <a:miter lim="400000"/>
              </a:ln>
              <a:effectLst/>
            </p:spPr>
          </p:pic>
          <p:pic>
            <p:nvPicPr>
              <p:cNvPr id="28" name="Image" descr="Image"/>
              <p:cNvPicPr>
                <a:picLocks noChangeAspect="1"/>
              </p:cNvPicPr>
              <p:nvPr/>
            </p:nvPicPr>
            <p:blipFill>
              <a:blip r:embed="rId5"/>
              <a:stretch>
                <a:fillRect/>
              </a:stretch>
            </p:blipFill>
            <p:spPr>
              <a:xfrm>
                <a:off x="2944207" y="2961"/>
                <a:ext cx="7982993" cy="1126023"/>
              </a:xfrm>
              <a:prstGeom prst="rect">
                <a:avLst/>
              </a:prstGeom>
              <a:ln w="12700" cap="flat">
                <a:noFill/>
                <a:miter lim="400000"/>
              </a:ln>
              <a:effectLst/>
            </p:spPr>
          </p:pic>
        </p:grpSp>
        <p:pic>
          <p:nvPicPr>
            <p:cNvPr id="30" name="Picture 4" descr="Picture 4"/>
            <p:cNvPicPr>
              <a:picLocks noChangeAspect="1"/>
            </p:cNvPicPr>
            <p:nvPr/>
          </p:nvPicPr>
          <p:blipFill>
            <a:blip r:embed="rId6"/>
            <a:stretch>
              <a:fillRect/>
            </a:stretch>
          </p:blipFill>
          <p:spPr>
            <a:xfrm>
              <a:off x="4785609" y="9034777"/>
              <a:ext cx="3429001" cy="676276"/>
            </a:xfrm>
            <a:prstGeom prst="rect">
              <a:avLst/>
            </a:prstGeom>
            <a:ln w="12700" cap="flat">
              <a:noFill/>
              <a:miter lim="400000"/>
            </a:ln>
            <a:effectLst/>
          </p:spPr>
        </p:pic>
        <p:pic>
          <p:nvPicPr>
            <p:cNvPr id="31" name="Picture 3" descr="Picture 3"/>
            <p:cNvPicPr>
              <a:picLocks noChangeAspect="1"/>
            </p:cNvPicPr>
            <p:nvPr/>
          </p:nvPicPr>
          <p:blipFill>
            <a:blip r:embed="rId7"/>
            <a:stretch>
              <a:fillRect/>
            </a:stretch>
          </p:blipFill>
          <p:spPr>
            <a:xfrm>
              <a:off x="0" y="2405"/>
              <a:ext cx="2085262" cy="2044640"/>
            </a:xfrm>
            <a:prstGeom prst="rect">
              <a:avLst/>
            </a:prstGeom>
            <a:ln w="12700" cap="flat">
              <a:noFill/>
              <a:miter lim="400000"/>
            </a:ln>
            <a:effectLst/>
          </p:spPr>
        </p:pic>
      </p:grpSp>
      <p:sp>
        <p:nvSpPr>
          <p:cNvPr id="33" name="Google Shape;70;p14"/>
          <p:cNvSpPr txBox="1"/>
          <p:nvPr/>
        </p:nvSpPr>
        <p:spPr>
          <a:xfrm>
            <a:off x="3669046" y="2197596"/>
            <a:ext cx="5666708" cy="5148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853" tIns="12853" rIns="12853" bIns="12853">
            <a:spAutoFit/>
          </a:bodyPr>
          <a:lstStyle/>
          <a:p>
            <a:pPr lvl="1" indent="0" defTabSz="457200">
              <a:defRPr sz="3500" b="1" cap="all">
                <a:solidFill>
                  <a:srgbClr val="000000"/>
                </a:solidFill>
                <a:latin typeface="Times New Roman"/>
                <a:ea typeface="Times New Roman"/>
                <a:cs typeface="Times New Roman"/>
                <a:sym typeface="Times New Roman"/>
              </a:defRPr>
            </a:pPr>
            <a:r>
              <a:t>PROBLEM STATEMENT</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ABSTRACT">
    <p:spTree>
      <p:nvGrpSpPr>
        <p:cNvPr id="1" name=""/>
        <p:cNvGrpSpPr/>
        <p:nvPr/>
      </p:nvGrpSpPr>
      <p:grpSpPr>
        <a:xfrm>
          <a:off x="0" y="0"/>
          <a:ext cx="0" cy="0"/>
          <a:chOff x="0" y="0"/>
          <a:chExt cx="0" cy="0"/>
        </a:xfrm>
      </p:grpSpPr>
      <p:grpSp>
        <p:nvGrpSpPr>
          <p:cNvPr id="48" name="Group"/>
          <p:cNvGrpSpPr/>
          <p:nvPr/>
        </p:nvGrpSpPr>
        <p:grpSpPr>
          <a:xfrm>
            <a:off x="2290" y="-2882"/>
            <a:ext cx="13024056" cy="9818141"/>
            <a:chOff x="0" y="0"/>
            <a:chExt cx="13024055" cy="9818140"/>
          </a:xfrm>
        </p:grpSpPr>
        <p:pic>
          <p:nvPicPr>
            <p:cNvPr id="41" name="GROUP LOGO.png" descr="GROUP LOGO.png"/>
            <p:cNvPicPr>
              <a:picLocks noChangeAspect="1"/>
            </p:cNvPicPr>
            <p:nvPr/>
          </p:nvPicPr>
          <p:blipFill>
            <a:blip r:embed="rId2"/>
            <a:stretch>
              <a:fillRect/>
            </a:stretch>
          </p:blipFill>
          <p:spPr>
            <a:xfrm>
              <a:off x="10329558" y="9013504"/>
              <a:ext cx="2694498" cy="718821"/>
            </a:xfrm>
            <a:prstGeom prst="rect">
              <a:avLst/>
            </a:prstGeom>
            <a:ln w="12700" cap="flat">
              <a:noFill/>
              <a:miter lim="400000"/>
            </a:ln>
            <a:effectLst/>
          </p:spPr>
        </p:pic>
        <p:pic>
          <p:nvPicPr>
            <p:cNvPr id="42" name="chairman-logo.png" descr="chairman-logo.png"/>
            <p:cNvPicPr>
              <a:picLocks noChangeAspect="1"/>
            </p:cNvPicPr>
            <p:nvPr/>
          </p:nvPicPr>
          <p:blipFill>
            <a:blip r:embed="rId3"/>
            <a:stretch>
              <a:fillRect/>
            </a:stretch>
          </p:blipFill>
          <p:spPr>
            <a:xfrm>
              <a:off x="156587" y="8927689"/>
              <a:ext cx="2345580" cy="890452"/>
            </a:xfrm>
            <a:prstGeom prst="rect">
              <a:avLst/>
            </a:prstGeom>
            <a:ln w="12700" cap="flat">
              <a:noFill/>
              <a:miter lim="400000"/>
            </a:ln>
            <a:effectLst/>
          </p:spPr>
        </p:pic>
        <p:grpSp>
          <p:nvGrpSpPr>
            <p:cNvPr id="45" name="Group"/>
            <p:cNvGrpSpPr/>
            <p:nvPr/>
          </p:nvGrpSpPr>
          <p:grpSpPr>
            <a:xfrm>
              <a:off x="2075080" y="0"/>
              <a:ext cx="10927201" cy="1131945"/>
              <a:chOff x="0" y="0"/>
              <a:chExt cx="10927199" cy="1131944"/>
            </a:xfrm>
          </p:grpSpPr>
          <p:pic>
            <p:nvPicPr>
              <p:cNvPr id="43" name="Image" descr="Image"/>
              <p:cNvPicPr>
                <a:picLocks noChangeAspect="1"/>
              </p:cNvPicPr>
              <p:nvPr/>
            </p:nvPicPr>
            <p:blipFill>
              <a:blip r:embed="rId4"/>
              <a:stretch>
                <a:fillRect/>
              </a:stretch>
            </p:blipFill>
            <p:spPr>
              <a:xfrm>
                <a:off x="0" y="0"/>
                <a:ext cx="3008120" cy="1131945"/>
              </a:xfrm>
              <a:prstGeom prst="rect">
                <a:avLst/>
              </a:prstGeom>
              <a:ln w="12700" cap="flat">
                <a:noFill/>
                <a:miter lim="400000"/>
              </a:ln>
              <a:effectLst/>
            </p:spPr>
          </p:pic>
          <p:pic>
            <p:nvPicPr>
              <p:cNvPr id="44" name="Image" descr="Image"/>
              <p:cNvPicPr>
                <a:picLocks noChangeAspect="1"/>
              </p:cNvPicPr>
              <p:nvPr/>
            </p:nvPicPr>
            <p:blipFill>
              <a:blip r:embed="rId5"/>
              <a:stretch>
                <a:fillRect/>
              </a:stretch>
            </p:blipFill>
            <p:spPr>
              <a:xfrm>
                <a:off x="2944207" y="2961"/>
                <a:ext cx="7982993" cy="1126023"/>
              </a:xfrm>
              <a:prstGeom prst="rect">
                <a:avLst/>
              </a:prstGeom>
              <a:ln w="12700" cap="flat">
                <a:noFill/>
                <a:miter lim="400000"/>
              </a:ln>
              <a:effectLst/>
            </p:spPr>
          </p:pic>
        </p:grpSp>
        <p:pic>
          <p:nvPicPr>
            <p:cNvPr id="46" name="Picture 4" descr="Picture 4"/>
            <p:cNvPicPr>
              <a:picLocks noChangeAspect="1"/>
            </p:cNvPicPr>
            <p:nvPr/>
          </p:nvPicPr>
          <p:blipFill>
            <a:blip r:embed="rId6"/>
            <a:stretch>
              <a:fillRect/>
            </a:stretch>
          </p:blipFill>
          <p:spPr>
            <a:xfrm>
              <a:off x="4785609" y="9034777"/>
              <a:ext cx="3429001" cy="676276"/>
            </a:xfrm>
            <a:prstGeom prst="rect">
              <a:avLst/>
            </a:prstGeom>
            <a:ln w="12700" cap="flat">
              <a:noFill/>
              <a:miter lim="400000"/>
            </a:ln>
            <a:effectLst/>
          </p:spPr>
        </p:pic>
        <p:pic>
          <p:nvPicPr>
            <p:cNvPr id="47" name="Picture 3" descr="Picture 3"/>
            <p:cNvPicPr>
              <a:picLocks noChangeAspect="1"/>
            </p:cNvPicPr>
            <p:nvPr/>
          </p:nvPicPr>
          <p:blipFill>
            <a:blip r:embed="rId7"/>
            <a:stretch>
              <a:fillRect/>
            </a:stretch>
          </p:blipFill>
          <p:spPr>
            <a:xfrm>
              <a:off x="0" y="2405"/>
              <a:ext cx="2085262" cy="2044640"/>
            </a:xfrm>
            <a:prstGeom prst="rect">
              <a:avLst/>
            </a:prstGeom>
            <a:ln w="12700" cap="flat">
              <a:noFill/>
              <a:miter lim="400000"/>
            </a:ln>
            <a:effectLst/>
          </p:spPr>
        </p:pic>
      </p:grpSp>
      <p:sp>
        <p:nvSpPr>
          <p:cNvPr id="49" name="Google Shape;70;p14"/>
          <p:cNvSpPr txBox="1"/>
          <p:nvPr/>
        </p:nvSpPr>
        <p:spPr>
          <a:xfrm>
            <a:off x="4312396" y="2197596"/>
            <a:ext cx="4380008" cy="5148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853" tIns="12853" rIns="12853" bIns="12853">
            <a:spAutoFit/>
          </a:bodyPr>
          <a:lstStyle/>
          <a:p>
            <a:pPr lvl="1" indent="0" defTabSz="457200">
              <a:defRPr sz="3500" b="1" cap="all">
                <a:solidFill>
                  <a:srgbClr val="000000"/>
                </a:solidFill>
                <a:latin typeface="Times New Roman"/>
                <a:ea typeface="Times New Roman"/>
                <a:cs typeface="Times New Roman"/>
                <a:sym typeface="Times New Roman"/>
              </a:defRPr>
            </a:pPr>
            <a:r>
              <a:t>ABSTRACT</a:t>
            </a: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REVIEW OF LITERATURE">
    <p:spTree>
      <p:nvGrpSpPr>
        <p:cNvPr id="1" name=""/>
        <p:cNvGrpSpPr/>
        <p:nvPr/>
      </p:nvGrpSpPr>
      <p:grpSpPr>
        <a:xfrm>
          <a:off x="0" y="0"/>
          <a:ext cx="0" cy="0"/>
          <a:chOff x="0" y="0"/>
          <a:chExt cx="0" cy="0"/>
        </a:xfrm>
      </p:grpSpPr>
      <p:grpSp>
        <p:nvGrpSpPr>
          <p:cNvPr id="64" name="Group"/>
          <p:cNvGrpSpPr/>
          <p:nvPr/>
        </p:nvGrpSpPr>
        <p:grpSpPr>
          <a:xfrm>
            <a:off x="2290" y="-2882"/>
            <a:ext cx="13024056" cy="9818141"/>
            <a:chOff x="0" y="0"/>
            <a:chExt cx="13024055" cy="9818140"/>
          </a:xfrm>
        </p:grpSpPr>
        <p:pic>
          <p:nvPicPr>
            <p:cNvPr id="57" name="GROUP LOGO.png" descr="GROUP LOGO.png"/>
            <p:cNvPicPr>
              <a:picLocks noChangeAspect="1"/>
            </p:cNvPicPr>
            <p:nvPr/>
          </p:nvPicPr>
          <p:blipFill>
            <a:blip r:embed="rId2"/>
            <a:stretch>
              <a:fillRect/>
            </a:stretch>
          </p:blipFill>
          <p:spPr>
            <a:xfrm>
              <a:off x="10329558" y="9013504"/>
              <a:ext cx="2694498" cy="718821"/>
            </a:xfrm>
            <a:prstGeom prst="rect">
              <a:avLst/>
            </a:prstGeom>
            <a:ln w="12700" cap="flat">
              <a:noFill/>
              <a:miter lim="400000"/>
            </a:ln>
            <a:effectLst/>
          </p:spPr>
        </p:pic>
        <p:pic>
          <p:nvPicPr>
            <p:cNvPr id="58" name="chairman-logo.png" descr="chairman-logo.png"/>
            <p:cNvPicPr>
              <a:picLocks noChangeAspect="1"/>
            </p:cNvPicPr>
            <p:nvPr/>
          </p:nvPicPr>
          <p:blipFill>
            <a:blip r:embed="rId3"/>
            <a:stretch>
              <a:fillRect/>
            </a:stretch>
          </p:blipFill>
          <p:spPr>
            <a:xfrm>
              <a:off x="156587" y="8927689"/>
              <a:ext cx="2345580" cy="890452"/>
            </a:xfrm>
            <a:prstGeom prst="rect">
              <a:avLst/>
            </a:prstGeom>
            <a:ln w="12700" cap="flat">
              <a:noFill/>
              <a:miter lim="400000"/>
            </a:ln>
            <a:effectLst/>
          </p:spPr>
        </p:pic>
        <p:grpSp>
          <p:nvGrpSpPr>
            <p:cNvPr id="61" name="Group"/>
            <p:cNvGrpSpPr/>
            <p:nvPr/>
          </p:nvGrpSpPr>
          <p:grpSpPr>
            <a:xfrm>
              <a:off x="2075080" y="0"/>
              <a:ext cx="10927201" cy="1131945"/>
              <a:chOff x="0" y="0"/>
              <a:chExt cx="10927199" cy="1131944"/>
            </a:xfrm>
          </p:grpSpPr>
          <p:pic>
            <p:nvPicPr>
              <p:cNvPr id="59" name="Image" descr="Image"/>
              <p:cNvPicPr>
                <a:picLocks noChangeAspect="1"/>
              </p:cNvPicPr>
              <p:nvPr/>
            </p:nvPicPr>
            <p:blipFill>
              <a:blip r:embed="rId4"/>
              <a:stretch>
                <a:fillRect/>
              </a:stretch>
            </p:blipFill>
            <p:spPr>
              <a:xfrm>
                <a:off x="0" y="0"/>
                <a:ext cx="3008120" cy="1131945"/>
              </a:xfrm>
              <a:prstGeom prst="rect">
                <a:avLst/>
              </a:prstGeom>
              <a:ln w="12700" cap="flat">
                <a:noFill/>
                <a:miter lim="400000"/>
              </a:ln>
              <a:effectLst/>
            </p:spPr>
          </p:pic>
          <p:pic>
            <p:nvPicPr>
              <p:cNvPr id="60" name="Image" descr="Image"/>
              <p:cNvPicPr>
                <a:picLocks noChangeAspect="1"/>
              </p:cNvPicPr>
              <p:nvPr/>
            </p:nvPicPr>
            <p:blipFill>
              <a:blip r:embed="rId5"/>
              <a:stretch>
                <a:fillRect/>
              </a:stretch>
            </p:blipFill>
            <p:spPr>
              <a:xfrm>
                <a:off x="2944207" y="2961"/>
                <a:ext cx="7982993" cy="1126023"/>
              </a:xfrm>
              <a:prstGeom prst="rect">
                <a:avLst/>
              </a:prstGeom>
              <a:ln w="12700" cap="flat">
                <a:noFill/>
                <a:miter lim="400000"/>
              </a:ln>
              <a:effectLst/>
            </p:spPr>
          </p:pic>
        </p:grpSp>
        <p:pic>
          <p:nvPicPr>
            <p:cNvPr id="62" name="Picture 4" descr="Picture 4"/>
            <p:cNvPicPr>
              <a:picLocks noChangeAspect="1"/>
            </p:cNvPicPr>
            <p:nvPr/>
          </p:nvPicPr>
          <p:blipFill>
            <a:blip r:embed="rId6"/>
            <a:stretch>
              <a:fillRect/>
            </a:stretch>
          </p:blipFill>
          <p:spPr>
            <a:xfrm>
              <a:off x="4785609" y="9034777"/>
              <a:ext cx="3429001" cy="676276"/>
            </a:xfrm>
            <a:prstGeom prst="rect">
              <a:avLst/>
            </a:prstGeom>
            <a:ln w="12700" cap="flat">
              <a:noFill/>
              <a:miter lim="400000"/>
            </a:ln>
            <a:effectLst/>
          </p:spPr>
        </p:pic>
        <p:pic>
          <p:nvPicPr>
            <p:cNvPr id="63" name="Picture 3" descr="Picture 3"/>
            <p:cNvPicPr>
              <a:picLocks noChangeAspect="1"/>
            </p:cNvPicPr>
            <p:nvPr/>
          </p:nvPicPr>
          <p:blipFill>
            <a:blip r:embed="rId7"/>
            <a:stretch>
              <a:fillRect/>
            </a:stretch>
          </p:blipFill>
          <p:spPr>
            <a:xfrm>
              <a:off x="0" y="2405"/>
              <a:ext cx="2085262" cy="2044640"/>
            </a:xfrm>
            <a:prstGeom prst="rect">
              <a:avLst/>
            </a:prstGeom>
            <a:ln w="12700" cap="flat">
              <a:noFill/>
              <a:miter lim="400000"/>
            </a:ln>
            <a:effectLst/>
          </p:spPr>
        </p:pic>
      </p:grpSp>
      <p:sp>
        <p:nvSpPr>
          <p:cNvPr id="65" name="Google Shape;70;p14"/>
          <p:cNvSpPr txBox="1"/>
          <p:nvPr/>
        </p:nvSpPr>
        <p:spPr>
          <a:xfrm>
            <a:off x="3489736" y="2160894"/>
            <a:ext cx="6340597" cy="5148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853" tIns="12853" rIns="12853" bIns="12853">
            <a:spAutoFit/>
          </a:bodyPr>
          <a:lstStyle/>
          <a:p>
            <a:pPr lvl="1" indent="0" defTabSz="457200">
              <a:defRPr sz="3500" b="1" cap="all">
                <a:solidFill>
                  <a:srgbClr val="000000"/>
                </a:solidFill>
                <a:latin typeface="Times New Roman"/>
                <a:ea typeface="Times New Roman"/>
                <a:cs typeface="Times New Roman"/>
                <a:sym typeface="Times New Roman"/>
              </a:defRPr>
            </a:pPr>
            <a:r>
              <a:t>REVIEW OF LITERATURE</a:t>
            </a:r>
          </a:p>
        </p:txBody>
      </p:sp>
      <p:sp>
        <p:nvSpPr>
          <p:cNvPr id="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OBJECTIVE">
    <p:spTree>
      <p:nvGrpSpPr>
        <p:cNvPr id="1" name=""/>
        <p:cNvGrpSpPr/>
        <p:nvPr/>
      </p:nvGrpSpPr>
      <p:grpSpPr>
        <a:xfrm>
          <a:off x="0" y="0"/>
          <a:ext cx="0" cy="0"/>
          <a:chOff x="0" y="0"/>
          <a:chExt cx="0" cy="0"/>
        </a:xfrm>
      </p:grpSpPr>
      <p:grpSp>
        <p:nvGrpSpPr>
          <p:cNvPr id="80" name="Group"/>
          <p:cNvGrpSpPr/>
          <p:nvPr/>
        </p:nvGrpSpPr>
        <p:grpSpPr>
          <a:xfrm>
            <a:off x="2290" y="-2882"/>
            <a:ext cx="13024056" cy="9818141"/>
            <a:chOff x="0" y="0"/>
            <a:chExt cx="13024055" cy="9818140"/>
          </a:xfrm>
        </p:grpSpPr>
        <p:pic>
          <p:nvPicPr>
            <p:cNvPr id="73" name="GROUP LOGO.png" descr="GROUP LOGO.png"/>
            <p:cNvPicPr>
              <a:picLocks noChangeAspect="1"/>
            </p:cNvPicPr>
            <p:nvPr/>
          </p:nvPicPr>
          <p:blipFill>
            <a:blip r:embed="rId2"/>
            <a:stretch>
              <a:fillRect/>
            </a:stretch>
          </p:blipFill>
          <p:spPr>
            <a:xfrm>
              <a:off x="10329558" y="9013504"/>
              <a:ext cx="2694498" cy="718821"/>
            </a:xfrm>
            <a:prstGeom prst="rect">
              <a:avLst/>
            </a:prstGeom>
            <a:ln w="12700" cap="flat">
              <a:noFill/>
              <a:miter lim="400000"/>
            </a:ln>
            <a:effectLst/>
          </p:spPr>
        </p:pic>
        <p:pic>
          <p:nvPicPr>
            <p:cNvPr id="74" name="chairman-logo.png" descr="chairman-logo.png"/>
            <p:cNvPicPr>
              <a:picLocks noChangeAspect="1"/>
            </p:cNvPicPr>
            <p:nvPr/>
          </p:nvPicPr>
          <p:blipFill>
            <a:blip r:embed="rId3"/>
            <a:stretch>
              <a:fillRect/>
            </a:stretch>
          </p:blipFill>
          <p:spPr>
            <a:xfrm>
              <a:off x="156587" y="8927689"/>
              <a:ext cx="2345580" cy="890452"/>
            </a:xfrm>
            <a:prstGeom prst="rect">
              <a:avLst/>
            </a:prstGeom>
            <a:ln w="12700" cap="flat">
              <a:noFill/>
              <a:miter lim="400000"/>
            </a:ln>
            <a:effectLst/>
          </p:spPr>
        </p:pic>
        <p:grpSp>
          <p:nvGrpSpPr>
            <p:cNvPr id="77" name="Group"/>
            <p:cNvGrpSpPr/>
            <p:nvPr/>
          </p:nvGrpSpPr>
          <p:grpSpPr>
            <a:xfrm>
              <a:off x="2075080" y="0"/>
              <a:ext cx="10927201" cy="1131945"/>
              <a:chOff x="0" y="0"/>
              <a:chExt cx="10927199" cy="1131944"/>
            </a:xfrm>
          </p:grpSpPr>
          <p:pic>
            <p:nvPicPr>
              <p:cNvPr id="75" name="Image" descr="Image"/>
              <p:cNvPicPr>
                <a:picLocks noChangeAspect="1"/>
              </p:cNvPicPr>
              <p:nvPr/>
            </p:nvPicPr>
            <p:blipFill>
              <a:blip r:embed="rId4"/>
              <a:stretch>
                <a:fillRect/>
              </a:stretch>
            </p:blipFill>
            <p:spPr>
              <a:xfrm>
                <a:off x="0" y="0"/>
                <a:ext cx="3008120" cy="1131945"/>
              </a:xfrm>
              <a:prstGeom prst="rect">
                <a:avLst/>
              </a:prstGeom>
              <a:ln w="12700" cap="flat">
                <a:noFill/>
                <a:miter lim="400000"/>
              </a:ln>
              <a:effectLst/>
            </p:spPr>
          </p:pic>
          <p:pic>
            <p:nvPicPr>
              <p:cNvPr id="76" name="Image" descr="Image"/>
              <p:cNvPicPr>
                <a:picLocks noChangeAspect="1"/>
              </p:cNvPicPr>
              <p:nvPr/>
            </p:nvPicPr>
            <p:blipFill>
              <a:blip r:embed="rId5"/>
              <a:stretch>
                <a:fillRect/>
              </a:stretch>
            </p:blipFill>
            <p:spPr>
              <a:xfrm>
                <a:off x="2944207" y="2961"/>
                <a:ext cx="7982993" cy="1126023"/>
              </a:xfrm>
              <a:prstGeom prst="rect">
                <a:avLst/>
              </a:prstGeom>
              <a:ln w="12700" cap="flat">
                <a:noFill/>
                <a:miter lim="400000"/>
              </a:ln>
              <a:effectLst/>
            </p:spPr>
          </p:pic>
        </p:grpSp>
        <p:pic>
          <p:nvPicPr>
            <p:cNvPr id="78" name="Picture 4" descr="Picture 4"/>
            <p:cNvPicPr>
              <a:picLocks noChangeAspect="1"/>
            </p:cNvPicPr>
            <p:nvPr/>
          </p:nvPicPr>
          <p:blipFill>
            <a:blip r:embed="rId6"/>
            <a:stretch>
              <a:fillRect/>
            </a:stretch>
          </p:blipFill>
          <p:spPr>
            <a:xfrm>
              <a:off x="4785609" y="9034777"/>
              <a:ext cx="3429001" cy="676276"/>
            </a:xfrm>
            <a:prstGeom prst="rect">
              <a:avLst/>
            </a:prstGeom>
            <a:ln w="12700" cap="flat">
              <a:noFill/>
              <a:miter lim="400000"/>
            </a:ln>
            <a:effectLst/>
          </p:spPr>
        </p:pic>
        <p:pic>
          <p:nvPicPr>
            <p:cNvPr id="79" name="Picture 3" descr="Picture 3"/>
            <p:cNvPicPr>
              <a:picLocks noChangeAspect="1"/>
            </p:cNvPicPr>
            <p:nvPr/>
          </p:nvPicPr>
          <p:blipFill>
            <a:blip r:embed="rId7"/>
            <a:stretch>
              <a:fillRect/>
            </a:stretch>
          </p:blipFill>
          <p:spPr>
            <a:xfrm>
              <a:off x="0" y="2405"/>
              <a:ext cx="2085262" cy="2044640"/>
            </a:xfrm>
            <a:prstGeom prst="rect">
              <a:avLst/>
            </a:prstGeom>
            <a:ln w="12700" cap="flat">
              <a:noFill/>
              <a:miter lim="400000"/>
            </a:ln>
            <a:effectLst/>
          </p:spPr>
        </p:pic>
      </p:grpSp>
      <p:sp>
        <p:nvSpPr>
          <p:cNvPr id="81" name="Google Shape;70;p14"/>
          <p:cNvSpPr txBox="1"/>
          <p:nvPr/>
        </p:nvSpPr>
        <p:spPr>
          <a:xfrm>
            <a:off x="4312396" y="2160894"/>
            <a:ext cx="4695277" cy="5148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853" tIns="12853" rIns="12853" bIns="12853">
            <a:spAutoFit/>
          </a:bodyPr>
          <a:lstStyle/>
          <a:p>
            <a:pPr lvl="1" indent="0" defTabSz="457200">
              <a:defRPr sz="3500" b="1" cap="all">
                <a:solidFill>
                  <a:srgbClr val="000000"/>
                </a:solidFill>
                <a:latin typeface="Times New Roman"/>
                <a:ea typeface="Times New Roman"/>
                <a:cs typeface="Times New Roman"/>
                <a:sym typeface="Times New Roman"/>
              </a:defRPr>
            </a:pPr>
            <a:r>
              <a:t>OBJECTIVE</a:t>
            </a:r>
          </a:p>
        </p:txBody>
      </p:sp>
      <p:sp>
        <p:nvSpPr>
          <p:cNvPr id="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PROPOSED SOLUTION">
    <p:spTree>
      <p:nvGrpSpPr>
        <p:cNvPr id="1" name=""/>
        <p:cNvGrpSpPr/>
        <p:nvPr/>
      </p:nvGrpSpPr>
      <p:grpSpPr>
        <a:xfrm>
          <a:off x="0" y="0"/>
          <a:ext cx="0" cy="0"/>
          <a:chOff x="0" y="0"/>
          <a:chExt cx="0" cy="0"/>
        </a:xfrm>
      </p:grpSpPr>
      <p:grpSp>
        <p:nvGrpSpPr>
          <p:cNvPr id="96" name="Group"/>
          <p:cNvGrpSpPr/>
          <p:nvPr/>
        </p:nvGrpSpPr>
        <p:grpSpPr>
          <a:xfrm>
            <a:off x="2290" y="-2882"/>
            <a:ext cx="13024056" cy="9818141"/>
            <a:chOff x="0" y="0"/>
            <a:chExt cx="13024055" cy="9818140"/>
          </a:xfrm>
        </p:grpSpPr>
        <p:pic>
          <p:nvPicPr>
            <p:cNvPr id="89" name="GROUP LOGO.png" descr="GROUP LOGO.png"/>
            <p:cNvPicPr>
              <a:picLocks noChangeAspect="1"/>
            </p:cNvPicPr>
            <p:nvPr/>
          </p:nvPicPr>
          <p:blipFill>
            <a:blip r:embed="rId2"/>
            <a:stretch>
              <a:fillRect/>
            </a:stretch>
          </p:blipFill>
          <p:spPr>
            <a:xfrm>
              <a:off x="10329558" y="9013504"/>
              <a:ext cx="2694498" cy="718821"/>
            </a:xfrm>
            <a:prstGeom prst="rect">
              <a:avLst/>
            </a:prstGeom>
            <a:ln w="12700" cap="flat">
              <a:noFill/>
              <a:miter lim="400000"/>
            </a:ln>
            <a:effectLst/>
          </p:spPr>
        </p:pic>
        <p:pic>
          <p:nvPicPr>
            <p:cNvPr id="90" name="chairman-logo.png" descr="chairman-logo.png"/>
            <p:cNvPicPr>
              <a:picLocks noChangeAspect="1"/>
            </p:cNvPicPr>
            <p:nvPr/>
          </p:nvPicPr>
          <p:blipFill>
            <a:blip r:embed="rId3"/>
            <a:stretch>
              <a:fillRect/>
            </a:stretch>
          </p:blipFill>
          <p:spPr>
            <a:xfrm>
              <a:off x="156587" y="8927689"/>
              <a:ext cx="2345580" cy="890452"/>
            </a:xfrm>
            <a:prstGeom prst="rect">
              <a:avLst/>
            </a:prstGeom>
            <a:ln w="12700" cap="flat">
              <a:noFill/>
              <a:miter lim="400000"/>
            </a:ln>
            <a:effectLst/>
          </p:spPr>
        </p:pic>
        <p:grpSp>
          <p:nvGrpSpPr>
            <p:cNvPr id="93" name="Group"/>
            <p:cNvGrpSpPr/>
            <p:nvPr/>
          </p:nvGrpSpPr>
          <p:grpSpPr>
            <a:xfrm>
              <a:off x="2075080" y="0"/>
              <a:ext cx="10927201" cy="1131945"/>
              <a:chOff x="0" y="0"/>
              <a:chExt cx="10927199" cy="1131944"/>
            </a:xfrm>
          </p:grpSpPr>
          <p:pic>
            <p:nvPicPr>
              <p:cNvPr id="91" name="Image" descr="Image"/>
              <p:cNvPicPr>
                <a:picLocks noChangeAspect="1"/>
              </p:cNvPicPr>
              <p:nvPr/>
            </p:nvPicPr>
            <p:blipFill>
              <a:blip r:embed="rId4"/>
              <a:stretch>
                <a:fillRect/>
              </a:stretch>
            </p:blipFill>
            <p:spPr>
              <a:xfrm>
                <a:off x="0" y="0"/>
                <a:ext cx="3008120" cy="1131945"/>
              </a:xfrm>
              <a:prstGeom prst="rect">
                <a:avLst/>
              </a:prstGeom>
              <a:ln w="12700" cap="flat">
                <a:noFill/>
                <a:miter lim="400000"/>
              </a:ln>
              <a:effectLst/>
            </p:spPr>
          </p:pic>
          <p:pic>
            <p:nvPicPr>
              <p:cNvPr id="92" name="Image" descr="Image"/>
              <p:cNvPicPr>
                <a:picLocks noChangeAspect="1"/>
              </p:cNvPicPr>
              <p:nvPr/>
            </p:nvPicPr>
            <p:blipFill>
              <a:blip r:embed="rId5"/>
              <a:stretch>
                <a:fillRect/>
              </a:stretch>
            </p:blipFill>
            <p:spPr>
              <a:xfrm>
                <a:off x="2944207" y="2961"/>
                <a:ext cx="7982993" cy="1126023"/>
              </a:xfrm>
              <a:prstGeom prst="rect">
                <a:avLst/>
              </a:prstGeom>
              <a:ln w="12700" cap="flat">
                <a:noFill/>
                <a:miter lim="400000"/>
              </a:ln>
              <a:effectLst/>
            </p:spPr>
          </p:pic>
        </p:grpSp>
        <p:pic>
          <p:nvPicPr>
            <p:cNvPr id="94" name="Picture 4" descr="Picture 4"/>
            <p:cNvPicPr>
              <a:picLocks noChangeAspect="1"/>
            </p:cNvPicPr>
            <p:nvPr/>
          </p:nvPicPr>
          <p:blipFill>
            <a:blip r:embed="rId6"/>
            <a:stretch>
              <a:fillRect/>
            </a:stretch>
          </p:blipFill>
          <p:spPr>
            <a:xfrm>
              <a:off x="4785609" y="9034777"/>
              <a:ext cx="3429001" cy="676276"/>
            </a:xfrm>
            <a:prstGeom prst="rect">
              <a:avLst/>
            </a:prstGeom>
            <a:ln w="12700" cap="flat">
              <a:noFill/>
              <a:miter lim="400000"/>
            </a:ln>
            <a:effectLst/>
          </p:spPr>
        </p:pic>
        <p:pic>
          <p:nvPicPr>
            <p:cNvPr id="95" name="Picture 3" descr="Picture 3"/>
            <p:cNvPicPr>
              <a:picLocks noChangeAspect="1"/>
            </p:cNvPicPr>
            <p:nvPr/>
          </p:nvPicPr>
          <p:blipFill>
            <a:blip r:embed="rId7"/>
            <a:stretch>
              <a:fillRect/>
            </a:stretch>
          </p:blipFill>
          <p:spPr>
            <a:xfrm>
              <a:off x="0" y="2405"/>
              <a:ext cx="2085262" cy="2044640"/>
            </a:xfrm>
            <a:prstGeom prst="rect">
              <a:avLst/>
            </a:prstGeom>
            <a:ln w="12700" cap="flat">
              <a:noFill/>
              <a:miter lim="400000"/>
            </a:ln>
            <a:effectLst/>
          </p:spPr>
        </p:pic>
      </p:grpSp>
      <p:sp>
        <p:nvSpPr>
          <p:cNvPr id="97" name="Google Shape;70;p14"/>
          <p:cNvSpPr txBox="1"/>
          <p:nvPr/>
        </p:nvSpPr>
        <p:spPr>
          <a:xfrm>
            <a:off x="3513993" y="2160894"/>
            <a:ext cx="6292084" cy="5148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853" tIns="12853" rIns="12853" bIns="12853">
            <a:spAutoFit/>
          </a:bodyPr>
          <a:lstStyle/>
          <a:p>
            <a:pPr lvl="1" indent="0" defTabSz="457200">
              <a:defRPr sz="3500" b="1" cap="all">
                <a:solidFill>
                  <a:srgbClr val="000000"/>
                </a:solidFill>
                <a:latin typeface="Times New Roman"/>
                <a:ea typeface="Times New Roman"/>
                <a:cs typeface="Times New Roman"/>
                <a:sym typeface="Times New Roman"/>
              </a:defRPr>
            </a:pPr>
            <a:r>
              <a:t>PROPOSED SOLUTION</a:t>
            </a:r>
          </a:p>
        </p:txBody>
      </p:sp>
      <p:sp>
        <p:nvSpPr>
          <p:cNvPr id="9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OTHER TECHNICAL CONTENTS">
    <p:spTree>
      <p:nvGrpSpPr>
        <p:cNvPr id="1" name=""/>
        <p:cNvGrpSpPr/>
        <p:nvPr/>
      </p:nvGrpSpPr>
      <p:grpSpPr>
        <a:xfrm>
          <a:off x="0" y="0"/>
          <a:ext cx="0" cy="0"/>
          <a:chOff x="0" y="0"/>
          <a:chExt cx="0" cy="0"/>
        </a:xfrm>
      </p:grpSpPr>
      <p:grpSp>
        <p:nvGrpSpPr>
          <p:cNvPr id="112" name="Group"/>
          <p:cNvGrpSpPr/>
          <p:nvPr/>
        </p:nvGrpSpPr>
        <p:grpSpPr>
          <a:xfrm>
            <a:off x="2290" y="-2882"/>
            <a:ext cx="13024056" cy="9818141"/>
            <a:chOff x="0" y="0"/>
            <a:chExt cx="13024055" cy="9818140"/>
          </a:xfrm>
        </p:grpSpPr>
        <p:pic>
          <p:nvPicPr>
            <p:cNvPr id="105" name="GROUP LOGO.png" descr="GROUP LOGO.png"/>
            <p:cNvPicPr>
              <a:picLocks noChangeAspect="1"/>
            </p:cNvPicPr>
            <p:nvPr/>
          </p:nvPicPr>
          <p:blipFill>
            <a:blip r:embed="rId2"/>
            <a:stretch>
              <a:fillRect/>
            </a:stretch>
          </p:blipFill>
          <p:spPr>
            <a:xfrm>
              <a:off x="10329558" y="9013504"/>
              <a:ext cx="2694498" cy="718821"/>
            </a:xfrm>
            <a:prstGeom prst="rect">
              <a:avLst/>
            </a:prstGeom>
            <a:ln w="12700" cap="flat">
              <a:noFill/>
              <a:miter lim="400000"/>
            </a:ln>
            <a:effectLst/>
          </p:spPr>
        </p:pic>
        <p:pic>
          <p:nvPicPr>
            <p:cNvPr id="106" name="chairman-logo.png" descr="chairman-logo.png"/>
            <p:cNvPicPr>
              <a:picLocks noChangeAspect="1"/>
            </p:cNvPicPr>
            <p:nvPr/>
          </p:nvPicPr>
          <p:blipFill>
            <a:blip r:embed="rId3"/>
            <a:stretch>
              <a:fillRect/>
            </a:stretch>
          </p:blipFill>
          <p:spPr>
            <a:xfrm>
              <a:off x="156587" y="8927689"/>
              <a:ext cx="2345580" cy="890452"/>
            </a:xfrm>
            <a:prstGeom prst="rect">
              <a:avLst/>
            </a:prstGeom>
            <a:ln w="12700" cap="flat">
              <a:noFill/>
              <a:miter lim="400000"/>
            </a:ln>
            <a:effectLst/>
          </p:spPr>
        </p:pic>
        <p:grpSp>
          <p:nvGrpSpPr>
            <p:cNvPr id="109" name="Group"/>
            <p:cNvGrpSpPr/>
            <p:nvPr/>
          </p:nvGrpSpPr>
          <p:grpSpPr>
            <a:xfrm>
              <a:off x="2075080" y="0"/>
              <a:ext cx="10927201" cy="1131945"/>
              <a:chOff x="0" y="0"/>
              <a:chExt cx="10927199" cy="1131944"/>
            </a:xfrm>
          </p:grpSpPr>
          <p:pic>
            <p:nvPicPr>
              <p:cNvPr id="107" name="Image" descr="Image"/>
              <p:cNvPicPr>
                <a:picLocks noChangeAspect="1"/>
              </p:cNvPicPr>
              <p:nvPr/>
            </p:nvPicPr>
            <p:blipFill>
              <a:blip r:embed="rId4"/>
              <a:stretch>
                <a:fillRect/>
              </a:stretch>
            </p:blipFill>
            <p:spPr>
              <a:xfrm>
                <a:off x="0" y="0"/>
                <a:ext cx="3008120" cy="1131945"/>
              </a:xfrm>
              <a:prstGeom prst="rect">
                <a:avLst/>
              </a:prstGeom>
              <a:ln w="12700" cap="flat">
                <a:noFill/>
                <a:miter lim="400000"/>
              </a:ln>
              <a:effectLst/>
            </p:spPr>
          </p:pic>
          <p:pic>
            <p:nvPicPr>
              <p:cNvPr id="108" name="Image" descr="Image"/>
              <p:cNvPicPr>
                <a:picLocks noChangeAspect="1"/>
              </p:cNvPicPr>
              <p:nvPr/>
            </p:nvPicPr>
            <p:blipFill>
              <a:blip r:embed="rId5"/>
              <a:stretch>
                <a:fillRect/>
              </a:stretch>
            </p:blipFill>
            <p:spPr>
              <a:xfrm>
                <a:off x="2944207" y="2961"/>
                <a:ext cx="7982993" cy="1126023"/>
              </a:xfrm>
              <a:prstGeom prst="rect">
                <a:avLst/>
              </a:prstGeom>
              <a:ln w="12700" cap="flat">
                <a:noFill/>
                <a:miter lim="400000"/>
              </a:ln>
              <a:effectLst/>
            </p:spPr>
          </p:pic>
        </p:grpSp>
        <p:pic>
          <p:nvPicPr>
            <p:cNvPr id="110" name="Picture 4" descr="Picture 4"/>
            <p:cNvPicPr>
              <a:picLocks noChangeAspect="1"/>
            </p:cNvPicPr>
            <p:nvPr/>
          </p:nvPicPr>
          <p:blipFill>
            <a:blip r:embed="rId6"/>
            <a:stretch>
              <a:fillRect/>
            </a:stretch>
          </p:blipFill>
          <p:spPr>
            <a:xfrm>
              <a:off x="4785609" y="9034777"/>
              <a:ext cx="3429001" cy="676276"/>
            </a:xfrm>
            <a:prstGeom prst="rect">
              <a:avLst/>
            </a:prstGeom>
            <a:ln w="12700" cap="flat">
              <a:noFill/>
              <a:miter lim="400000"/>
            </a:ln>
            <a:effectLst/>
          </p:spPr>
        </p:pic>
        <p:pic>
          <p:nvPicPr>
            <p:cNvPr id="111" name="Picture 3" descr="Picture 3"/>
            <p:cNvPicPr>
              <a:picLocks noChangeAspect="1"/>
            </p:cNvPicPr>
            <p:nvPr/>
          </p:nvPicPr>
          <p:blipFill>
            <a:blip r:embed="rId7"/>
            <a:stretch>
              <a:fillRect/>
            </a:stretch>
          </p:blipFill>
          <p:spPr>
            <a:xfrm>
              <a:off x="0" y="2405"/>
              <a:ext cx="2085262" cy="2044640"/>
            </a:xfrm>
            <a:prstGeom prst="rect">
              <a:avLst/>
            </a:prstGeom>
            <a:ln w="12700" cap="flat">
              <a:noFill/>
              <a:miter lim="400000"/>
            </a:ln>
            <a:effectLst/>
          </p:spPr>
        </p:pic>
      </p:grpSp>
      <p:sp>
        <p:nvSpPr>
          <p:cNvPr id="113" name="Google Shape;70;p14"/>
          <p:cNvSpPr txBox="1"/>
          <p:nvPr/>
        </p:nvSpPr>
        <p:spPr>
          <a:xfrm>
            <a:off x="4312396" y="2160894"/>
            <a:ext cx="4695277" cy="10228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853" tIns="12853" rIns="12853" bIns="12853">
            <a:spAutoFit/>
          </a:bodyPr>
          <a:lstStyle/>
          <a:p>
            <a:pPr lvl="1" indent="0" defTabSz="457200">
              <a:defRPr sz="3500" b="1" cap="all">
                <a:solidFill>
                  <a:srgbClr val="000000"/>
                </a:solidFill>
                <a:latin typeface="Times New Roman"/>
                <a:ea typeface="Times New Roman"/>
                <a:cs typeface="Times New Roman"/>
                <a:sym typeface="Times New Roman"/>
              </a:defRPr>
            </a:pPr>
            <a:r>
              <a:t>OTHER TECHNICAL CONTENTS</a:t>
            </a:r>
          </a:p>
        </p:txBody>
      </p:sp>
      <p:sp>
        <p:nvSpPr>
          <p:cNvPr id="114" name="Raspberry Pi…"/>
          <p:cNvSpPr txBox="1"/>
          <p:nvPr/>
        </p:nvSpPr>
        <p:spPr>
          <a:xfrm>
            <a:off x="743403" y="4985354"/>
            <a:ext cx="5291948" cy="2357086"/>
          </a:xfrm>
          <a:prstGeom prst="rect">
            <a:avLst/>
          </a:prstGeom>
          <a:ln w="12700">
            <a:miter lim="400000"/>
          </a:ln>
        </p:spPr>
        <p:txBody>
          <a:bodyPr lIns="14287" tIns="14287" rIns="14287" bIns="14287">
            <a:normAutofit/>
          </a:bodyPr>
          <a:lstStyle/>
          <a:p>
            <a:pPr marL="261671" indent="-261671" algn="just" defTabSz="354965">
              <a:spcBef>
                <a:spcPts val="1200"/>
              </a:spcBef>
              <a:buSzPct val="125000"/>
              <a:buChar char="•"/>
              <a:defRPr sz="2300">
                <a:solidFill>
                  <a:srgbClr val="000000"/>
                </a:solidFill>
                <a:latin typeface="Times New Roman"/>
                <a:ea typeface="Times New Roman"/>
                <a:cs typeface="Times New Roman"/>
                <a:sym typeface="Times New Roman"/>
              </a:defRPr>
            </a:pPr>
            <a:endParaRPr/>
          </a:p>
        </p:txBody>
      </p:sp>
      <p:sp>
        <p:nvSpPr>
          <p:cNvPr id="115" name="Python…"/>
          <p:cNvSpPr txBox="1"/>
          <p:nvPr/>
        </p:nvSpPr>
        <p:spPr>
          <a:xfrm>
            <a:off x="7391310" y="4985354"/>
            <a:ext cx="4870087" cy="2357086"/>
          </a:xfrm>
          <a:prstGeom prst="rect">
            <a:avLst/>
          </a:prstGeom>
          <a:ln w="12700">
            <a:miter lim="400000"/>
          </a:ln>
        </p:spPr>
        <p:txBody>
          <a:bodyPr lIns="14287" tIns="14287" rIns="14287" bIns="14287">
            <a:normAutofit/>
          </a:bodyPr>
          <a:lstStyle/>
          <a:p>
            <a:pPr marL="304269" indent="-304269" algn="just" defTabSz="412750">
              <a:spcBef>
                <a:spcPts val="1500"/>
              </a:spcBef>
              <a:buSzPct val="125000"/>
              <a:buChar char="•"/>
              <a:defRPr sz="2300">
                <a:solidFill>
                  <a:srgbClr val="000000"/>
                </a:solidFill>
                <a:latin typeface="Times New Roman"/>
                <a:ea typeface="Times New Roman"/>
                <a:cs typeface="Times New Roman"/>
                <a:sym typeface="Times New Roman"/>
              </a:defRPr>
            </a:pPr>
            <a:endParaRPr/>
          </a:p>
        </p:txBody>
      </p:sp>
      <p:sp>
        <p:nvSpPr>
          <p:cNvPr id="116" name="Hardware Requirements"/>
          <p:cNvSpPr txBox="1"/>
          <p:nvPr/>
        </p:nvSpPr>
        <p:spPr>
          <a:xfrm>
            <a:off x="1104838" y="4324759"/>
            <a:ext cx="4569073" cy="4060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4287" tIns="14287" rIns="14287" bIns="14287" anchor="ctr"/>
          <a:lstStyle>
            <a:lvl1pPr defTabSz="412750">
              <a:defRPr sz="2300" b="1">
                <a:solidFill>
                  <a:srgbClr val="000000"/>
                </a:solidFill>
                <a:latin typeface="Times New Roman"/>
                <a:ea typeface="Times New Roman"/>
                <a:cs typeface="Times New Roman"/>
                <a:sym typeface="Times New Roman"/>
              </a:defRPr>
            </a:lvl1pPr>
          </a:lstStyle>
          <a:p>
            <a:r>
              <a:t>Hardware Requirements</a:t>
            </a:r>
          </a:p>
        </p:txBody>
      </p:sp>
      <p:sp>
        <p:nvSpPr>
          <p:cNvPr id="117" name="Software Requirements"/>
          <p:cNvSpPr txBox="1"/>
          <p:nvPr/>
        </p:nvSpPr>
        <p:spPr>
          <a:xfrm>
            <a:off x="7610340" y="4324759"/>
            <a:ext cx="4432026" cy="4060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4287" tIns="14287" rIns="14287" bIns="14287" anchor="ctr"/>
          <a:lstStyle>
            <a:lvl1pPr defTabSz="412750">
              <a:defRPr sz="2300" b="1">
                <a:solidFill>
                  <a:srgbClr val="000000"/>
                </a:solidFill>
                <a:latin typeface="Times New Roman"/>
                <a:ea typeface="Times New Roman"/>
                <a:cs typeface="Times New Roman"/>
                <a:sym typeface="Times New Roman"/>
              </a:defRPr>
            </a:lvl1pPr>
          </a:lstStyle>
          <a:p>
            <a:r>
              <a:t>Software Requirements</a:t>
            </a:r>
          </a:p>
        </p:txBody>
      </p:sp>
      <p:sp>
        <p:nvSpPr>
          <p:cNvPr id="1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BLOCK DIAGRAM / DATA FLOW">
    <p:spTree>
      <p:nvGrpSpPr>
        <p:cNvPr id="1" name=""/>
        <p:cNvGrpSpPr/>
        <p:nvPr/>
      </p:nvGrpSpPr>
      <p:grpSpPr>
        <a:xfrm>
          <a:off x="0" y="0"/>
          <a:ext cx="0" cy="0"/>
          <a:chOff x="0" y="0"/>
          <a:chExt cx="0" cy="0"/>
        </a:xfrm>
      </p:grpSpPr>
      <p:grpSp>
        <p:nvGrpSpPr>
          <p:cNvPr id="132" name="Group"/>
          <p:cNvGrpSpPr/>
          <p:nvPr/>
        </p:nvGrpSpPr>
        <p:grpSpPr>
          <a:xfrm>
            <a:off x="2290" y="-2882"/>
            <a:ext cx="13024056" cy="9818141"/>
            <a:chOff x="0" y="0"/>
            <a:chExt cx="13024055" cy="9818140"/>
          </a:xfrm>
        </p:grpSpPr>
        <p:pic>
          <p:nvPicPr>
            <p:cNvPr id="125" name="GROUP LOGO.png" descr="GROUP LOGO.png"/>
            <p:cNvPicPr>
              <a:picLocks noChangeAspect="1"/>
            </p:cNvPicPr>
            <p:nvPr/>
          </p:nvPicPr>
          <p:blipFill>
            <a:blip r:embed="rId2"/>
            <a:stretch>
              <a:fillRect/>
            </a:stretch>
          </p:blipFill>
          <p:spPr>
            <a:xfrm>
              <a:off x="10329558" y="9013504"/>
              <a:ext cx="2694498" cy="718821"/>
            </a:xfrm>
            <a:prstGeom prst="rect">
              <a:avLst/>
            </a:prstGeom>
            <a:ln w="12700" cap="flat">
              <a:noFill/>
              <a:miter lim="400000"/>
            </a:ln>
            <a:effectLst/>
          </p:spPr>
        </p:pic>
        <p:pic>
          <p:nvPicPr>
            <p:cNvPr id="126" name="chairman-logo.png" descr="chairman-logo.png"/>
            <p:cNvPicPr>
              <a:picLocks noChangeAspect="1"/>
            </p:cNvPicPr>
            <p:nvPr/>
          </p:nvPicPr>
          <p:blipFill>
            <a:blip r:embed="rId3"/>
            <a:stretch>
              <a:fillRect/>
            </a:stretch>
          </p:blipFill>
          <p:spPr>
            <a:xfrm>
              <a:off x="156587" y="8927689"/>
              <a:ext cx="2345580" cy="890452"/>
            </a:xfrm>
            <a:prstGeom prst="rect">
              <a:avLst/>
            </a:prstGeom>
            <a:ln w="12700" cap="flat">
              <a:noFill/>
              <a:miter lim="400000"/>
            </a:ln>
            <a:effectLst/>
          </p:spPr>
        </p:pic>
        <p:grpSp>
          <p:nvGrpSpPr>
            <p:cNvPr id="129" name="Group"/>
            <p:cNvGrpSpPr/>
            <p:nvPr/>
          </p:nvGrpSpPr>
          <p:grpSpPr>
            <a:xfrm>
              <a:off x="2075080" y="0"/>
              <a:ext cx="10927201" cy="1131945"/>
              <a:chOff x="0" y="0"/>
              <a:chExt cx="10927199" cy="1131944"/>
            </a:xfrm>
          </p:grpSpPr>
          <p:pic>
            <p:nvPicPr>
              <p:cNvPr id="127" name="Image" descr="Image"/>
              <p:cNvPicPr>
                <a:picLocks noChangeAspect="1"/>
              </p:cNvPicPr>
              <p:nvPr/>
            </p:nvPicPr>
            <p:blipFill>
              <a:blip r:embed="rId4"/>
              <a:stretch>
                <a:fillRect/>
              </a:stretch>
            </p:blipFill>
            <p:spPr>
              <a:xfrm>
                <a:off x="0" y="0"/>
                <a:ext cx="3008120" cy="1131945"/>
              </a:xfrm>
              <a:prstGeom prst="rect">
                <a:avLst/>
              </a:prstGeom>
              <a:ln w="12700" cap="flat">
                <a:noFill/>
                <a:miter lim="400000"/>
              </a:ln>
              <a:effectLst/>
            </p:spPr>
          </p:pic>
          <p:pic>
            <p:nvPicPr>
              <p:cNvPr id="128" name="Image" descr="Image"/>
              <p:cNvPicPr>
                <a:picLocks noChangeAspect="1"/>
              </p:cNvPicPr>
              <p:nvPr/>
            </p:nvPicPr>
            <p:blipFill>
              <a:blip r:embed="rId5"/>
              <a:stretch>
                <a:fillRect/>
              </a:stretch>
            </p:blipFill>
            <p:spPr>
              <a:xfrm>
                <a:off x="2944207" y="2961"/>
                <a:ext cx="7982993" cy="1126023"/>
              </a:xfrm>
              <a:prstGeom prst="rect">
                <a:avLst/>
              </a:prstGeom>
              <a:ln w="12700" cap="flat">
                <a:noFill/>
                <a:miter lim="400000"/>
              </a:ln>
              <a:effectLst/>
            </p:spPr>
          </p:pic>
        </p:grpSp>
        <p:pic>
          <p:nvPicPr>
            <p:cNvPr id="130" name="Picture 4" descr="Picture 4"/>
            <p:cNvPicPr>
              <a:picLocks noChangeAspect="1"/>
            </p:cNvPicPr>
            <p:nvPr/>
          </p:nvPicPr>
          <p:blipFill>
            <a:blip r:embed="rId6"/>
            <a:stretch>
              <a:fillRect/>
            </a:stretch>
          </p:blipFill>
          <p:spPr>
            <a:xfrm>
              <a:off x="4785609" y="9034777"/>
              <a:ext cx="3429001" cy="676276"/>
            </a:xfrm>
            <a:prstGeom prst="rect">
              <a:avLst/>
            </a:prstGeom>
            <a:ln w="12700" cap="flat">
              <a:noFill/>
              <a:miter lim="400000"/>
            </a:ln>
            <a:effectLst/>
          </p:spPr>
        </p:pic>
        <p:pic>
          <p:nvPicPr>
            <p:cNvPr id="131" name="Picture 3" descr="Picture 3"/>
            <p:cNvPicPr>
              <a:picLocks noChangeAspect="1"/>
            </p:cNvPicPr>
            <p:nvPr/>
          </p:nvPicPr>
          <p:blipFill>
            <a:blip r:embed="rId7"/>
            <a:stretch>
              <a:fillRect/>
            </a:stretch>
          </p:blipFill>
          <p:spPr>
            <a:xfrm>
              <a:off x="0" y="2405"/>
              <a:ext cx="2085262" cy="2044640"/>
            </a:xfrm>
            <a:prstGeom prst="rect">
              <a:avLst/>
            </a:prstGeom>
            <a:ln w="12700" cap="flat">
              <a:noFill/>
              <a:miter lim="400000"/>
            </a:ln>
            <a:effectLst/>
          </p:spPr>
        </p:pic>
      </p:grpSp>
      <p:sp>
        <p:nvSpPr>
          <p:cNvPr id="133" name="Google Shape;70;p14"/>
          <p:cNvSpPr txBox="1"/>
          <p:nvPr/>
        </p:nvSpPr>
        <p:spPr>
          <a:xfrm>
            <a:off x="4312396" y="2160894"/>
            <a:ext cx="4695277" cy="10228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853" tIns="12853" rIns="12853" bIns="12853">
            <a:spAutoFit/>
          </a:bodyPr>
          <a:lstStyle/>
          <a:p>
            <a:pPr lvl="1" indent="0" defTabSz="457200">
              <a:defRPr sz="3500" b="1" cap="all">
                <a:solidFill>
                  <a:srgbClr val="000000"/>
                </a:solidFill>
                <a:latin typeface="Times New Roman"/>
                <a:ea typeface="Times New Roman"/>
                <a:cs typeface="Times New Roman"/>
                <a:sym typeface="Times New Roman"/>
              </a:defRPr>
            </a:pPr>
            <a:r>
              <a:t>BLOCK DIAGRAM / </a:t>
            </a:r>
            <a:br/>
            <a:r>
              <a:t>DATA FLOW</a:t>
            </a:r>
          </a:p>
        </p:txBody>
      </p:sp>
      <p:sp>
        <p:nvSpPr>
          <p:cNvPr id="1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RESULT 1">
    <p:spTree>
      <p:nvGrpSpPr>
        <p:cNvPr id="1" name=""/>
        <p:cNvGrpSpPr/>
        <p:nvPr/>
      </p:nvGrpSpPr>
      <p:grpSpPr>
        <a:xfrm>
          <a:off x="0" y="0"/>
          <a:ext cx="0" cy="0"/>
          <a:chOff x="0" y="0"/>
          <a:chExt cx="0" cy="0"/>
        </a:xfrm>
      </p:grpSpPr>
      <p:grpSp>
        <p:nvGrpSpPr>
          <p:cNvPr id="148" name="Group"/>
          <p:cNvGrpSpPr/>
          <p:nvPr/>
        </p:nvGrpSpPr>
        <p:grpSpPr>
          <a:xfrm>
            <a:off x="2290" y="-2882"/>
            <a:ext cx="13024056" cy="9818141"/>
            <a:chOff x="0" y="0"/>
            <a:chExt cx="13024055" cy="9818140"/>
          </a:xfrm>
        </p:grpSpPr>
        <p:pic>
          <p:nvPicPr>
            <p:cNvPr id="141" name="GROUP LOGO.png" descr="GROUP LOGO.png"/>
            <p:cNvPicPr>
              <a:picLocks noChangeAspect="1"/>
            </p:cNvPicPr>
            <p:nvPr/>
          </p:nvPicPr>
          <p:blipFill>
            <a:blip r:embed="rId2"/>
            <a:stretch>
              <a:fillRect/>
            </a:stretch>
          </p:blipFill>
          <p:spPr>
            <a:xfrm>
              <a:off x="10329558" y="9013504"/>
              <a:ext cx="2694498" cy="718821"/>
            </a:xfrm>
            <a:prstGeom prst="rect">
              <a:avLst/>
            </a:prstGeom>
            <a:ln w="12700" cap="flat">
              <a:noFill/>
              <a:miter lim="400000"/>
            </a:ln>
            <a:effectLst/>
          </p:spPr>
        </p:pic>
        <p:pic>
          <p:nvPicPr>
            <p:cNvPr id="142" name="chairman-logo.png" descr="chairman-logo.png"/>
            <p:cNvPicPr>
              <a:picLocks noChangeAspect="1"/>
            </p:cNvPicPr>
            <p:nvPr/>
          </p:nvPicPr>
          <p:blipFill>
            <a:blip r:embed="rId3"/>
            <a:stretch>
              <a:fillRect/>
            </a:stretch>
          </p:blipFill>
          <p:spPr>
            <a:xfrm>
              <a:off x="156587" y="8927689"/>
              <a:ext cx="2345580" cy="890452"/>
            </a:xfrm>
            <a:prstGeom prst="rect">
              <a:avLst/>
            </a:prstGeom>
            <a:ln w="12700" cap="flat">
              <a:noFill/>
              <a:miter lim="400000"/>
            </a:ln>
            <a:effectLst/>
          </p:spPr>
        </p:pic>
        <p:grpSp>
          <p:nvGrpSpPr>
            <p:cNvPr id="145" name="Group"/>
            <p:cNvGrpSpPr/>
            <p:nvPr/>
          </p:nvGrpSpPr>
          <p:grpSpPr>
            <a:xfrm>
              <a:off x="2075080" y="0"/>
              <a:ext cx="10927201" cy="1131945"/>
              <a:chOff x="0" y="0"/>
              <a:chExt cx="10927199" cy="1131944"/>
            </a:xfrm>
          </p:grpSpPr>
          <p:pic>
            <p:nvPicPr>
              <p:cNvPr id="143" name="Image" descr="Image"/>
              <p:cNvPicPr>
                <a:picLocks noChangeAspect="1"/>
              </p:cNvPicPr>
              <p:nvPr/>
            </p:nvPicPr>
            <p:blipFill>
              <a:blip r:embed="rId4"/>
              <a:stretch>
                <a:fillRect/>
              </a:stretch>
            </p:blipFill>
            <p:spPr>
              <a:xfrm>
                <a:off x="0" y="0"/>
                <a:ext cx="3008120" cy="1131945"/>
              </a:xfrm>
              <a:prstGeom prst="rect">
                <a:avLst/>
              </a:prstGeom>
              <a:ln w="12700" cap="flat">
                <a:noFill/>
                <a:miter lim="400000"/>
              </a:ln>
              <a:effectLst/>
            </p:spPr>
          </p:pic>
          <p:pic>
            <p:nvPicPr>
              <p:cNvPr id="144" name="Image" descr="Image"/>
              <p:cNvPicPr>
                <a:picLocks noChangeAspect="1"/>
              </p:cNvPicPr>
              <p:nvPr/>
            </p:nvPicPr>
            <p:blipFill>
              <a:blip r:embed="rId5"/>
              <a:stretch>
                <a:fillRect/>
              </a:stretch>
            </p:blipFill>
            <p:spPr>
              <a:xfrm>
                <a:off x="2944207" y="2961"/>
                <a:ext cx="7982993" cy="1126023"/>
              </a:xfrm>
              <a:prstGeom prst="rect">
                <a:avLst/>
              </a:prstGeom>
              <a:ln w="12700" cap="flat">
                <a:noFill/>
                <a:miter lim="400000"/>
              </a:ln>
              <a:effectLst/>
            </p:spPr>
          </p:pic>
        </p:grpSp>
        <p:pic>
          <p:nvPicPr>
            <p:cNvPr id="146" name="Picture 4" descr="Picture 4"/>
            <p:cNvPicPr>
              <a:picLocks noChangeAspect="1"/>
            </p:cNvPicPr>
            <p:nvPr/>
          </p:nvPicPr>
          <p:blipFill>
            <a:blip r:embed="rId6"/>
            <a:stretch>
              <a:fillRect/>
            </a:stretch>
          </p:blipFill>
          <p:spPr>
            <a:xfrm>
              <a:off x="4785609" y="9034777"/>
              <a:ext cx="3429001" cy="676276"/>
            </a:xfrm>
            <a:prstGeom prst="rect">
              <a:avLst/>
            </a:prstGeom>
            <a:ln w="12700" cap="flat">
              <a:noFill/>
              <a:miter lim="400000"/>
            </a:ln>
            <a:effectLst/>
          </p:spPr>
        </p:pic>
        <p:pic>
          <p:nvPicPr>
            <p:cNvPr id="147" name="Picture 3" descr="Picture 3"/>
            <p:cNvPicPr>
              <a:picLocks noChangeAspect="1"/>
            </p:cNvPicPr>
            <p:nvPr/>
          </p:nvPicPr>
          <p:blipFill>
            <a:blip r:embed="rId7"/>
            <a:stretch>
              <a:fillRect/>
            </a:stretch>
          </p:blipFill>
          <p:spPr>
            <a:xfrm>
              <a:off x="0" y="2405"/>
              <a:ext cx="2085262" cy="2044640"/>
            </a:xfrm>
            <a:prstGeom prst="rect">
              <a:avLst/>
            </a:prstGeom>
            <a:ln w="12700" cap="flat">
              <a:noFill/>
              <a:miter lim="400000"/>
            </a:ln>
            <a:effectLst/>
          </p:spPr>
        </p:pic>
      </p:grpSp>
      <p:sp>
        <p:nvSpPr>
          <p:cNvPr id="149" name="Google Shape;70;p14"/>
          <p:cNvSpPr txBox="1"/>
          <p:nvPr/>
        </p:nvSpPr>
        <p:spPr>
          <a:xfrm>
            <a:off x="-51044" y="2311468"/>
            <a:ext cx="13024057" cy="9233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853" tIns="12853" rIns="12853" bIns="12853">
            <a:spAutoFit/>
          </a:bodyPr>
          <a:lstStyle/>
          <a:p>
            <a:pPr lvl="1" indent="0" defTabSz="457200">
              <a:defRPr sz="3100" b="1" cap="all">
                <a:solidFill>
                  <a:srgbClr val="000000"/>
                </a:solidFill>
                <a:latin typeface="Times New Roman"/>
                <a:ea typeface="Times New Roman"/>
                <a:cs typeface="Times New Roman"/>
                <a:sym typeface="Times New Roman"/>
              </a:defRPr>
            </a:pPr>
            <a:r>
              <a:t>Working model /</a:t>
            </a:r>
            <a:br/>
            <a:r>
              <a:t> Simulation</a:t>
            </a:r>
          </a:p>
        </p:txBody>
      </p:sp>
      <p:sp>
        <p:nvSpPr>
          <p:cNvPr id="1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18"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tif"/><Relationship Id="rId2" Type="http://schemas.openxmlformats.org/officeDocument/2006/relationships/slideLayout" Target="../slideLayouts/slideLayout2.xml"/><Relationship Id="rId16" Type="http://schemas.openxmlformats.org/officeDocument/2006/relationships/image" Target="../media/image4.t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image" Target="../media/image7.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rcRect/>
          <a:stretch>
            <a:fillRect/>
          </a:stretch>
        </a:blipFill>
        <a:effectLst/>
      </p:bgPr>
    </p:bg>
    <p:spTree>
      <p:nvGrpSpPr>
        <p:cNvPr id="1" name=""/>
        <p:cNvGrpSpPr/>
        <p:nvPr/>
      </p:nvGrpSpPr>
      <p:grpSpPr>
        <a:xfrm>
          <a:off x="0" y="0"/>
          <a:ext cx="0" cy="0"/>
          <a:chOff x="0" y="0"/>
          <a:chExt cx="0" cy="0"/>
        </a:xfrm>
      </p:grpSpPr>
      <p:pic>
        <p:nvPicPr>
          <p:cNvPr id="2" name="GROUP LOGO.png" descr="GROUP LOGO.png"/>
          <p:cNvPicPr>
            <a:picLocks noChangeAspect="1"/>
          </p:cNvPicPr>
          <p:nvPr/>
        </p:nvPicPr>
        <p:blipFill>
          <a:blip r:embed="rId14"/>
          <a:stretch>
            <a:fillRect/>
          </a:stretch>
        </p:blipFill>
        <p:spPr>
          <a:xfrm>
            <a:off x="10331849" y="9010622"/>
            <a:ext cx="2694497" cy="718821"/>
          </a:xfrm>
          <a:prstGeom prst="rect">
            <a:avLst/>
          </a:prstGeom>
          <a:ln w="12700">
            <a:miter lim="400000"/>
          </a:ln>
        </p:spPr>
      </p:pic>
      <p:pic>
        <p:nvPicPr>
          <p:cNvPr id="3" name="chairman-logo.png" descr="chairman-logo.png"/>
          <p:cNvPicPr>
            <a:picLocks noChangeAspect="1"/>
          </p:cNvPicPr>
          <p:nvPr/>
        </p:nvPicPr>
        <p:blipFill>
          <a:blip r:embed="rId15"/>
          <a:stretch>
            <a:fillRect/>
          </a:stretch>
        </p:blipFill>
        <p:spPr>
          <a:xfrm>
            <a:off x="158878" y="8924807"/>
            <a:ext cx="2345579" cy="890452"/>
          </a:xfrm>
          <a:prstGeom prst="rect">
            <a:avLst/>
          </a:prstGeom>
          <a:ln w="12700">
            <a:miter lim="400000"/>
          </a:ln>
        </p:spPr>
      </p:pic>
      <p:grpSp>
        <p:nvGrpSpPr>
          <p:cNvPr id="6" name="Group"/>
          <p:cNvGrpSpPr/>
          <p:nvPr/>
        </p:nvGrpSpPr>
        <p:grpSpPr>
          <a:xfrm>
            <a:off x="2077371" y="-2882"/>
            <a:ext cx="10927201" cy="1131945"/>
            <a:chOff x="0" y="0"/>
            <a:chExt cx="10927199" cy="1131944"/>
          </a:xfrm>
        </p:grpSpPr>
        <p:pic>
          <p:nvPicPr>
            <p:cNvPr id="4" name="Image" descr="Image"/>
            <p:cNvPicPr>
              <a:picLocks noChangeAspect="1"/>
            </p:cNvPicPr>
            <p:nvPr/>
          </p:nvPicPr>
          <p:blipFill>
            <a:blip r:embed="rId16"/>
            <a:stretch>
              <a:fillRect/>
            </a:stretch>
          </p:blipFill>
          <p:spPr>
            <a:xfrm>
              <a:off x="0" y="0"/>
              <a:ext cx="3008120" cy="1131945"/>
            </a:xfrm>
            <a:prstGeom prst="rect">
              <a:avLst/>
            </a:prstGeom>
            <a:ln w="12700" cap="flat">
              <a:noFill/>
              <a:miter lim="400000"/>
            </a:ln>
            <a:effectLst/>
          </p:spPr>
        </p:pic>
        <p:pic>
          <p:nvPicPr>
            <p:cNvPr id="5" name="Image" descr="Image"/>
            <p:cNvPicPr>
              <a:picLocks noChangeAspect="1"/>
            </p:cNvPicPr>
            <p:nvPr/>
          </p:nvPicPr>
          <p:blipFill>
            <a:blip r:embed="rId17"/>
            <a:stretch>
              <a:fillRect/>
            </a:stretch>
          </p:blipFill>
          <p:spPr>
            <a:xfrm>
              <a:off x="2944207" y="2961"/>
              <a:ext cx="7982993" cy="1126023"/>
            </a:xfrm>
            <a:prstGeom prst="rect">
              <a:avLst/>
            </a:prstGeom>
            <a:ln w="12700" cap="flat">
              <a:noFill/>
              <a:miter lim="400000"/>
            </a:ln>
            <a:effectLst/>
          </p:spPr>
        </p:pic>
      </p:grpSp>
      <p:pic>
        <p:nvPicPr>
          <p:cNvPr id="7" name="Picture 4" descr="Picture 4"/>
          <p:cNvPicPr>
            <a:picLocks noChangeAspect="1"/>
          </p:cNvPicPr>
          <p:nvPr/>
        </p:nvPicPr>
        <p:blipFill>
          <a:blip r:embed="rId18"/>
          <a:stretch>
            <a:fillRect/>
          </a:stretch>
        </p:blipFill>
        <p:spPr>
          <a:xfrm>
            <a:off x="4787900" y="9031895"/>
            <a:ext cx="3429000" cy="676276"/>
          </a:xfrm>
          <a:prstGeom prst="rect">
            <a:avLst/>
          </a:prstGeom>
          <a:ln w="12700">
            <a:miter lim="400000"/>
          </a:ln>
        </p:spPr>
      </p:pic>
      <p:pic>
        <p:nvPicPr>
          <p:cNvPr id="8" name="Picture 3" descr="Picture 3"/>
          <p:cNvPicPr>
            <a:picLocks noChangeAspect="1"/>
          </p:cNvPicPr>
          <p:nvPr/>
        </p:nvPicPr>
        <p:blipFill>
          <a:blip r:embed="rId19"/>
          <a:stretch>
            <a:fillRect/>
          </a:stretch>
        </p:blipFill>
        <p:spPr>
          <a:xfrm>
            <a:off x="2290" y="-476"/>
            <a:ext cx="2085262" cy="2044639"/>
          </a:xfrm>
          <a:prstGeom prst="rect">
            <a:avLst/>
          </a:prstGeom>
          <a:ln w="12700">
            <a:miter lim="400000"/>
          </a:ln>
        </p:spPr>
      </p:pic>
      <p:sp>
        <p:nvSpPr>
          <p:cNvPr id="9" name="Presentation Title"/>
          <p:cNvSpPr txBox="1">
            <a:spLocks noGrp="1"/>
          </p:cNvSpPr>
          <p:nvPr>
            <p:ph type="title" hasCustomPrompt="1"/>
          </p:nvPr>
        </p:nvSpPr>
        <p:spPr>
          <a:xfrm>
            <a:off x="698500" y="1854200"/>
            <a:ext cx="11609057" cy="3302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normAutofit/>
          </a:bodyPr>
          <a:lstStyle/>
          <a:p>
            <a:r>
              <a:t>Presentation Title</a:t>
            </a:r>
          </a:p>
        </p:txBody>
      </p:sp>
      <p:sp>
        <p:nvSpPr>
          <p:cNvPr id="10" name="Body Level One…"/>
          <p:cNvSpPr txBox="1">
            <a:spLocks noGrp="1"/>
          </p:cNvSpPr>
          <p:nvPr>
            <p:ph type="body" idx="1" hasCustomPrompt="1"/>
          </p:nvPr>
        </p:nvSpPr>
        <p:spPr>
          <a:xfrm>
            <a:off x="698500" y="5105400"/>
            <a:ext cx="11607800" cy="14563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Presentation Subtitle</a:t>
            </a:r>
          </a:p>
          <a:p>
            <a:pPr lvl="1"/>
            <a:endParaRPr/>
          </a:p>
          <a:p>
            <a:pPr lvl="2"/>
            <a:endParaRPr/>
          </a:p>
          <a:p>
            <a:pPr lvl="3"/>
            <a:endParaRPr/>
          </a:p>
          <a:p>
            <a:pPr lvl="4"/>
            <a:endParaRPr/>
          </a:p>
        </p:txBody>
      </p:sp>
      <p:sp>
        <p:nvSpPr>
          <p:cNvPr id="11" name="Slide Number"/>
          <p:cNvSpPr txBox="1">
            <a:spLocks noGrp="1"/>
          </p:cNvSpPr>
          <p:nvPr>
            <p:ph type="sldNum" sz="quarter" idx="2"/>
          </p:nvPr>
        </p:nvSpPr>
        <p:spPr>
          <a:xfrm>
            <a:off x="6353454" y="9220199"/>
            <a:ext cx="297892" cy="287479"/>
          </a:xfrm>
          <a:prstGeom prst="rect">
            <a:avLst/>
          </a:prstGeom>
          <a:ln w="12700">
            <a:miter lim="400000"/>
          </a:ln>
        </p:spPr>
        <p:txBody>
          <a:bodyPr wrap="none" lIns="50800" tIns="50800" rIns="50800" bIns="50800" anchor="b">
            <a:spAutoFit/>
          </a:bodyPr>
          <a:lstStyle>
            <a:lvl1pPr defTabSz="584200">
              <a:defRPr sz="13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 id="2147483660" r:id="rId11"/>
  </p:sldLayoutIdLst>
  <p:transition spd="med"/>
  <p:txStyles>
    <p:titleStyle>
      <a:lvl1pPr marL="0" marR="0" indent="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1pPr>
      <a:lvl2pPr marL="0" marR="0" indent="457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2pPr>
      <a:lvl3pPr marL="0" marR="0" indent="914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3pPr>
      <a:lvl4pPr marL="0" marR="0" indent="1371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4pPr>
      <a:lvl5pPr marL="0" marR="0" indent="18288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5pPr>
      <a:lvl6pPr marL="0" marR="0" indent="22860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6pPr>
      <a:lvl7pPr marL="0" marR="0" indent="2743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7pPr>
      <a:lvl8pPr marL="0" marR="0" indent="3200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8pPr>
      <a:lvl9pPr marL="0" marR="0" indent="3657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9pPr>
    </p:titleStyle>
    <p:bodyStyle>
      <a:lvl1pPr marL="0" marR="0" indent="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1pPr>
      <a:lvl2pPr marL="0" marR="0" indent="4572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2pPr>
      <a:lvl3pPr marL="0" marR="0" indent="9144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3pPr>
      <a:lvl4pPr marL="0" marR="0" indent="13716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4pPr>
      <a:lvl5pPr marL="0" marR="0" indent="18288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5pPr>
      <a:lvl6pPr marL="0" marR="0" indent="22860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6pPr>
      <a:lvl7pPr marL="0" marR="0" indent="27432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7pPr>
      <a:lvl8pPr marL="0" marR="0" indent="32004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8pPr>
      <a:lvl9pPr marL="0" marR="0" indent="36576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7" name="Table 1"/>
          <p:cNvGraphicFramePr/>
          <p:nvPr>
            <p:extLst>
              <p:ext uri="{D42A27DB-BD31-4B8C-83A1-F6EECF244321}">
                <p14:modId xmlns:p14="http://schemas.microsoft.com/office/powerpoint/2010/main" val="117356818"/>
              </p:ext>
            </p:extLst>
          </p:nvPr>
        </p:nvGraphicFramePr>
        <p:xfrm>
          <a:off x="634195" y="2055701"/>
          <a:ext cx="11736407" cy="4203198"/>
        </p:xfrm>
        <a:graphic>
          <a:graphicData uri="http://schemas.openxmlformats.org/drawingml/2006/table">
            <a:tbl>
              <a:tblPr>
                <a:tableStyleId>{4C3C2611-4C71-4FC5-86AE-919BDF0F9419}</a:tableStyleId>
              </a:tblPr>
              <a:tblGrid>
                <a:gridCol w="2540227">
                  <a:extLst>
                    <a:ext uri="{9D8B030D-6E8A-4147-A177-3AD203B41FA5}">
                      <a16:colId xmlns:a16="http://schemas.microsoft.com/office/drawing/2014/main" val="20000"/>
                    </a:ext>
                  </a:extLst>
                </a:gridCol>
                <a:gridCol w="262163">
                  <a:extLst>
                    <a:ext uri="{9D8B030D-6E8A-4147-A177-3AD203B41FA5}">
                      <a16:colId xmlns:a16="http://schemas.microsoft.com/office/drawing/2014/main" val="20001"/>
                    </a:ext>
                  </a:extLst>
                </a:gridCol>
                <a:gridCol w="8934017">
                  <a:extLst>
                    <a:ext uri="{9D8B030D-6E8A-4147-A177-3AD203B41FA5}">
                      <a16:colId xmlns:a16="http://schemas.microsoft.com/office/drawing/2014/main" val="20002"/>
                    </a:ext>
                  </a:extLst>
                </a:gridCol>
              </a:tblGrid>
              <a:tr h="562860">
                <a:tc gridSpan="3">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2400" b="1" i="0" u="none" strike="noStrike" kern="0" cap="none" spc="0" normalizeH="0" baseline="0" noProof="0" dirty="0">
                          <a:ln>
                            <a:noFill/>
                          </a:ln>
                          <a:solidFill>
                            <a:schemeClr val="bg2">
                              <a:lumMod val="10000"/>
                            </a:schemeClr>
                          </a:solidFill>
                          <a:effectLst/>
                          <a:uLnTx/>
                          <a:uFillTx/>
                          <a:latin typeface="Arial"/>
                          <a:cs typeface="Arial"/>
                          <a:sym typeface="Arial"/>
                        </a:rPr>
                        <a:t>VLSI IMPLEMENTATION IN HARDWARE SECURITY MODULE BASED ON AES ENCRYPTION METHOD </a:t>
                      </a:r>
                    </a:p>
                  </a:txBody>
                  <a:tcPr marL="50800" marR="50800" marT="50800" marB="50800" anchor="ctr" horzOverflow="overflow">
                    <a:lnL w="0">
                      <a:miter lim="400000"/>
                    </a:lnL>
                    <a:lnR w="0">
                      <a:miter lim="400000"/>
                    </a:lnR>
                    <a:lnT w="0">
                      <a:miter lim="400000"/>
                    </a:lnT>
                    <a:lnB w="0">
                      <a:miter lim="400000"/>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74238">
                <a:tc gridSpan="3">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2000" b="0" i="0" u="none" strike="noStrike" kern="0" cap="none" spc="0" normalizeH="0" baseline="0" noProof="0" dirty="0">
                        <a:ln>
                          <a:noFill/>
                        </a:ln>
                        <a:solidFill>
                          <a:schemeClr val="bg2">
                            <a:lumMod val="10000"/>
                          </a:schemeClr>
                        </a:solidFill>
                        <a:effectLst/>
                        <a:uLnTx/>
                        <a:uFillTx/>
                        <a:latin typeface="Arial"/>
                        <a:cs typeface="Arial"/>
                        <a:sym typeface="Arial"/>
                      </a:endParaRPr>
                    </a:p>
                  </a:txBody>
                  <a:tcPr marL="50800" marR="50800" marT="50800" marB="50800" anchor="ctr" horzOverflow="overflow">
                    <a:lnL w="0">
                      <a:miter lim="400000"/>
                    </a:lnL>
                    <a:lnR w="0">
                      <a:miter lim="400000"/>
                    </a:lnR>
                    <a:lnT w="0">
                      <a:miter lim="400000"/>
                    </a:lnT>
                    <a:lnB w="0">
                      <a:miter lim="400000"/>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774037">
                <a:tc>
                  <a:txBody>
                    <a:bodyPr/>
                    <a:lstStyle/>
                    <a:p>
                      <a:pPr algn="l" defTabSz="914400">
                        <a:lnSpc>
                          <a:spcPct val="150000"/>
                        </a:lnSpc>
                        <a:defRPr sz="1800"/>
                      </a:pPr>
                      <a:r>
                        <a:rPr sz="2400" b="1">
                          <a:latin typeface="Times New Roman"/>
                          <a:ea typeface="Times New Roman"/>
                          <a:cs typeface="Times New Roman"/>
                          <a:sym typeface="Times New Roman"/>
                        </a:rPr>
                        <a:t>Primary goal no</a:t>
                      </a:r>
                    </a:p>
                  </a:txBody>
                  <a:tcPr marL="50800" marR="50800" marT="50800" marB="50800" anchor="ctr" horzOverflow="overflow">
                    <a:lnL w="0">
                      <a:miter lim="400000"/>
                    </a:lnL>
                    <a:lnR w="0">
                      <a:miter lim="400000"/>
                    </a:lnR>
                    <a:lnT w="0">
                      <a:miter lim="400000"/>
                    </a:lnT>
                    <a:lnB w="0">
                      <a:miter lim="400000"/>
                    </a:lnB>
                  </a:tcPr>
                </a:tc>
                <a:tc>
                  <a:txBody>
                    <a:bodyPr/>
                    <a:lstStyle/>
                    <a:p>
                      <a:pPr>
                        <a:defRPr sz="1800"/>
                      </a:pPr>
                      <a:r>
                        <a:rPr sz="2200"/>
                        <a:t>:</a:t>
                      </a:r>
                    </a:p>
                  </a:txBody>
                  <a:tcPr marL="50800" marR="50800" marT="50800" marB="50800" anchor="ctr" horzOverflow="overflow">
                    <a:lnL w="0">
                      <a:miter lim="400000"/>
                    </a:lnL>
                    <a:lnR w="0">
                      <a:miter lim="400000"/>
                    </a:lnR>
                    <a:lnT w="0">
                      <a:miter lim="400000"/>
                    </a:lnT>
                    <a:lnB w="0">
                      <a:miter lim="400000"/>
                    </a:lnB>
                  </a:tcPr>
                </a:tc>
                <a:tc>
                  <a:txBody>
                    <a:bodyPr/>
                    <a:lstStyle/>
                    <a:p>
                      <a:pPr>
                        <a:defRPr sz="2200"/>
                      </a:pPr>
                      <a:r>
                        <a:rPr lang="en-IN" dirty="0"/>
                        <a:t>9</a:t>
                      </a:r>
                      <a:endParaRPr dirty="0"/>
                    </a:p>
                  </a:txBody>
                  <a:tcPr marL="50800" marR="50800" marT="50800" marB="50800" anchor="ctr" horzOverflow="overflow">
                    <a:lnL w="0">
                      <a:miter lim="400000"/>
                    </a:lnL>
                    <a:lnR w="0">
                      <a:miter lim="400000"/>
                    </a:lnR>
                    <a:lnT w="0">
                      <a:miter lim="400000"/>
                    </a:lnT>
                    <a:lnB w="0">
                      <a:miter lim="400000"/>
                    </a:lnB>
                  </a:tcPr>
                </a:tc>
                <a:extLst>
                  <a:ext uri="{0D108BD9-81ED-4DB2-BD59-A6C34878D82A}">
                    <a16:rowId xmlns:a16="http://schemas.microsoft.com/office/drawing/2014/main" val="10002"/>
                  </a:ext>
                </a:extLst>
              </a:tr>
              <a:tr h="926693">
                <a:tc>
                  <a:txBody>
                    <a:bodyPr/>
                    <a:lstStyle/>
                    <a:p>
                      <a:pPr algn="l" defTabSz="914400">
                        <a:lnSpc>
                          <a:spcPct val="150000"/>
                        </a:lnSpc>
                        <a:defRPr sz="1800"/>
                      </a:pPr>
                      <a:r>
                        <a:rPr sz="2400" b="1">
                          <a:latin typeface="Times New Roman"/>
                          <a:ea typeface="Times New Roman"/>
                          <a:cs typeface="Times New Roman"/>
                          <a:sym typeface="Times New Roman"/>
                        </a:rPr>
                        <a:t>Secondary goal no</a:t>
                      </a:r>
                    </a:p>
                  </a:txBody>
                  <a:tcPr marL="50800" marR="50800" marT="50800" marB="50800" anchor="ctr" horzOverflow="overflow">
                    <a:lnL w="0">
                      <a:miter lim="400000"/>
                    </a:lnL>
                    <a:lnR w="0">
                      <a:miter lim="400000"/>
                    </a:lnR>
                    <a:lnT w="0">
                      <a:miter lim="400000"/>
                    </a:lnT>
                    <a:lnB w="0">
                      <a:miter lim="400000"/>
                    </a:lnB>
                  </a:tcPr>
                </a:tc>
                <a:tc>
                  <a:txBody>
                    <a:bodyPr/>
                    <a:lstStyle/>
                    <a:p>
                      <a:pPr>
                        <a:defRPr sz="1800"/>
                      </a:pPr>
                      <a:r>
                        <a:rPr sz="2200"/>
                        <a:t>:</a:t>
                      </a:r>
                    </a:p>
                  </a:txBody>
                  <a:tcPr marL="50800" marR="50800" marT="50800" marB="50800" anchor="ctr" horzOverflow="overflow">
                    <a:lnL w="0">
                      <a:miter lim="400000"/>
                    </a:lnL>
                    <a:lnR w="0">
                      <a:miter lim="400000"/>
                    </a:lnR>
                    <a:lnT w="0">
                      <a:miter lim="400000"/>
                    </a:lnT>
                    <a:lnB w="0">
                      <a:miter lim="400000"/>
                    </a:lnB>
                  </a:tcPr>
                </a:tc>
                <a:tc>
                  <a:txBody>
                    <a:bodyPr/>
                    <a:lstStyle/>
                    <a:p>
                      <a:pPr>
                        <a:defRPr sz="2200"/>
                      </a:pPr>
                      <a:r>
                        <a:rPr lang="en-IN" dirty="0"/>
                        <a:t>11</a:t>
                      </a:r>
                      <a:endParaRPr dirty="0"/>
                    </a:p>
                  </a:txBody>
                  <a:tcPr marL="50800" marR="50800" marT="50800" marB="50800" anchor="ctr" horzOverflow="overflow">
                    <a:lnL w="0">
                      <a:miter lim="400000"/>
                    </a:lnL>
                    <a:lnR w="0">
                      <a:miter lim="400000"/>
                    </a:lnR>
                    <a:lnT w="0">
                      <a:miter lim="400000"/>
                    </a:lnT>
                    <a:lnB w="0">
                      <a:miter lim="400000"/>
                    </a:lnB>
                  </a:tcPr>
                </a:tc>
                <a:extLst>
                  <a:ext uri="{0D108BD9-81ED-4DB2-BD59-A6C34878D82A}">
                    <a16:rowId xmlns:a16="http://schemas.microsoft.com/office/drawing/2014/main" val="10003"/>
                  </a:ext>
                </a:extLst>
              </a:tr>
              <a:tr h="895110">
                <a:tc>
                  <a:txBody>
                    <a:bodyPr/>
                    <a:lstStyle/>
                    <a:p>
                      <a:pPr algn="l" defTabSz="914400">
                        <a:lnSpc>
                          <a:spcPct val="150000"/>
                        </a:lnSpc>
                        <a:defRPr sz="1800"/>
                      </a:pPr>
                      <a:r>
                        <a:rPr sz="2400" b="1">
                          <a:latin typeface="Times New Roman"/>
                          <a:ea typeface="Times New Roman"/>
                          <a:cs typeface="Times New Roman"/>
                          <a:sym typeface="Times New Roman"/>
                        </a:rPr>
                        <a:t>Tertiary goal no</a:t>
                      </a:r>
                    </a:p>
                  </a:txBody>
                  <a:tcPr marL="50800" marR="50800" marT="50800" marB="50800" anchor="ctr" horzOverflow="overflow">
                    <a:lnL w="0">
                      <a:miter lim="400000"/>
                    </a:lnL>
                    <a:lnR w="0">
                      <a:miter lim="400000"/>
                    </a:lnR>
                    <a:lnT w="0">
                      <a:miter lim="400000"/>
                    </a:lnT>
                    <a:lnB w="0">
                      <a:miter lim="400000"/>
                    </a:lnB>
                  </a:tcPr>
                </a:tc>
                <a:tc>
                  <a:txBody>
                    <a:bodyPr/>
                    <a:lstStyle/>
                    <a:p>
                      <a:pPr>
                        <a:defRPr sz="1800"/>
                      </a:pPr>
                      <a:r>
                        <a:rPr sz="2200"/>
                        <a:t>:</a:t>
                      </a:r>
                    </a:p>
                  </a:txBody>
                  <a:tcPr marL="50800" marR="50800" marT="50800" marB="50800" anchor="ctr" horzOverflow="overflow">
                    <a:lnL w="0">
                      <a:miter lim="400000"/>
                    </a:lnL>
                    <a:lnR w="0">
                      <a:miter lim="400000"/>
                    </a:lnR>
                    <a:lnT w="0">
                      <a:miter lim="400000"/>
                    </a:lnT>
                    <a:lnB w="0">
                      <a:miter lim="400000"/>
                    </a:lnB>
                  </a:tcPr>
                </a:tc>
                <a:tc>
                  <a:txBody>
                    <a:bodyPr/>
                    <a:lstStyle/>
                    <a:p>
                      <a:pPr>
                        <a:defRPr sz="2200"/>
                      </a:pPr>
                      <a:r>
                        <a:rPr lang="en-IN" dirty="0"/>
                        <a:t>16</a:t>
                      </a:r>
                      <a:endParaRPr dirty="0"/>
                    </a:p>
                  </a:txBody>
                  <a:tcPr marL="50800" marR="50800" marT="50800" marB="50800" anchor="ctr" horzOverflow="overflow">
                    <a:lnL w="0">
                      <a:miter lim="400000"/>
                    </a:lnL>
                    <a:lnR w="0">
                      <a:miter lim="400000"/>
                    </a:lnR>
                    <a:lnT w="0">
                      <a:miter lim="400000"/>
                    </a:lnT>
                    <a:lnB w="0">
                      <a:miter lim="400000"/>
                    </a:lnB>
                  </a:tcPr>
                </a:tc>
                <a:extLst>
                  <a:ext uri="{0D108BD9-81ED-4DB2-BD59-A6C34878D82A}">
                    <a16:rowId xmlns:a16="http://schemas.microsoft.com/office/drawing/2014/main" val="10004"/>
                  </a:ext>
                </a:extLst>
              </a:tr>
            </a:tbl>
          </a:graphicData>
        </a:graphic>
      </p:graphicFrame>
      <p:pic>
        <p:nvPicPr>
          <p:cNvPr id="3" name="Picture 2" descr="A picture containing icon&#10;&#10;Description automatically generated">
            <a:extLst>
              <a:ext uri="{FF2B5EF4-FFF2-40B4-BE49-F238E27FC236}">
                <a16:creationId xmlns:a16="http://schemas.microsoft.com/office/drawing/2014/main" id="{87B1963A-1E7E-CDA8-10B9-2183D54192A1}"/>
              </a:ext>
            </a:extLst>
          </p:cNvPr>
          <p:cNvPicPr>
            <a:picLocks noChangeAspect="1"/>
          </p:cNvPicPr>
          <p:nvPr/>
        </p:nvPicPr>
        <p:blipFill>
          <a:blip r:embed="rId2"/>
          <a:stretch>
            <a:fillRect/>
          </a:stretch>
        </p:blipFill>
        <p:spPr>
          <a:xfrm>
            <a:off x="886546" y="6493019"/>
            <a:ext cx="2143125" cy="2143125"/>
          </a:xfrm>
          <a:prstGeom prst="rect">
            <a:avLst/>
          </a:prstGeom>
        </p:spPr>
      </p:pic>
      <p:pic>
        <p:nvPicPr>
          <p:cNvPr id="4" name="Picture 3">
            <a:extLst>
              <a:ext uri="{FF2B5EF4-FFF2-40B4-BE49-F238E27FC236}">
                <a16:creationId xmlns:a16="http://schemas.microsoft.com/office/drawing/2014/main" id="{2E6CEDA5-1F96-BBC8-CC13-B7569AD3F5DD}"/>
              </a:ext>
            </a:extLst>
          </p:cNvPr>
          <p:cNvPicPr>
            <a:picLocks noChangeAspect="1"/>
          </p:cNvPicPr>
          <p:nvPr/>
        </p:nvPicPr>
        <p:blipFill>
          <a:blip r:embed="rId3"/>
          <a:stretch>
            <a:fillRect/>
          </a:stretch>
        </p:blipFill>
        <p:spPr>
          <a:xfrm>
            <a:off x="4641128" y="6493018"/>
            <a:ext cx="2143125" cy="2143125"/>
          </a:xfrm>
          <a:prstGeom prst="rect">
            <a:avLst/>
          </a:prstGeom>
        </p:spPr>
      </p:pic>
      <p:pic>
        <p:nvPicPr>
          <p:cNvPr id="1026" name="Picture 2" descr="Sustainable Development Goal 16 - Wikipedia">
            <a:extLst>
              <a:ext uri="{FF2B5EF4-FFF2-40B4-BE49-F238E27FC236}">
                <a16:creationId xmlns:a16="http://schemas.microsoft.com/office/drawing/2014/main" id="{BC5FBE13-7533-57BA-EA92-43B38A91CB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74583" y="6382183"/>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312F140-2EC6-64DD-4A39-3A6DB3DF2AD4}"/>
              </a:ext>
            </a:extLst>
          </p:cNvPr>
          <p:cNvSpPr/>
          <p:nvPr/>
        </p:nvSpPr>
        <p:spPr>
          <a:xfrm>
            <a:off x="595745" y="3325091"/>
            <a:ext cx="2992582" cy="1357745"/>
          </a:xfrm>
          <a:prstGeom prst="rect">
            <a:avLst/>
          </a:prstGeom>
          <a:solidFill>
            <a:srgbClr val="C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IN"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6" name="Rectangle 5">
            <a:extLst>
              <a:ext uri="{FF2B5EF4-FFF2-40B4-BE49-F238E27FC236}">
                <a16:creationId xmlns:a16="http://schemas.microsoft.com/office/drawing/2014/main" id="{92D495A6-DE6A-A23A-DF07-7702FB9E619F}"/>
              </a:ext>
            </a:extLst>
          </p:cNvPr>
          <p:cNvSpPr/>
          <p:nvPr/>
        </p:nvSpPr>
        <p:spPr>
          <a:xfrm>
            <a:off x="4862945" y="3302375"/>
            <a:ext cx="2951019" cy="1371600"/>
          </a:xfrm>
          <a:prstGeom prst="rect">
            <a:avLst/>
          </a:prstGeom>
          <a:solidFill>
            <a:srgbClr val="C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IN"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7" name="Rectangle 6">
            <a:extLst>
              <a:ext uri="{FF2B5EF4-FFF2-40B4-BE49-F238E27FC236}">
                <a16:creationId xmlns:a16="http://schemas.microsoft.com/office/drawing/2014/main" id="{5EC2C5D9-7B6F-0856-ACB7-D30C8E5C5A05}"/>
              </a:ext>
            </a:extLst>
          </p:cNvPr>
          <p:cNvSpPr/>
          <p:nvPr/>
        </p:nvSpPr>
        <p:spPr>
          <a:xfrm>
            <a:off x="9088582" y="3325091"/>
            <a:ext cx="2951019" cy="1371600"/>
          </a:xfrm>
          <a:prstGeom prst="rect">
            <a:avLst/>
          </a:prstGeom>
          <a:solidFill>
            <a:srgbClr val="C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IN"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8" name="Rectangle 7">
            <a:extLst>
              <a:ext uri="{FF2B5EF4-FFF2-40B4-BE49-F238E27FC236}">
                <a16:creationId xmlns:a16="http://schemas.microsoft.com/office/drawing/2014/main" id="{830535F9-90C4-3E0D-34AA-B4F6D114720C}"/>
              </a:ext>
            </a:extLst>
          </p:cNvPr>
          <p:cNvSpPr/>
          <p:nvPr/>
        </p:nvSpPr>
        <p:spPr>
          <a:xfrm>
            <a:off x="9088582" y="5805055"/>
            <a:ext cx="3228109" cy="1704109"/>
          </a:xfrm>
          <a:prstGeom prst="rect">
            <a:avLst/>
          </a:prstGeom>
          <a:solidFill>
            <a:srgbClr val="C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IN"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9" name="Rectangle 8">
            <a:extLst>
              <a:ext uri="{FF2B5EF4-FFF2-40B4-BE49-F238E27FC236}">
                <a16:creationId xmlns:a16="http://schemas.microsoft.com/office/drawing/2014/main" id="{B660EEC0-0CD5-B989-0158-1E1608B74716}"/>
              </a:ext>
            </a:extLst>
          </p:cNvPr>
          <p:cNvSpPr/>
          <p:nvPr/>
        </p:nvSpPr>
        <p:spPr>
          <a:xfrm>
            <a:off x="4862945" y="5805055"/>
            <a:ext cx="3228109" cy="1704109"/>
          </a:xfrm>
          <a:prstGeom prst="rect">
            <a:avLst/>
          </a:prstGeom>
          <a:solidFill>
            <a:srgbClr val="C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IN"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1" name="Arrow: Right 10">
            <a:extLst>
              <a:ext uri="{FF2B5EF4-FFF2-40B4-BE49-F238E27FC236}">
                <a16:creationId xmlns:a16="http://schemas.microsoft.com/office/drawing/2014/main" id="{4CD51901-7B53-F94F-7403-2287EDA34FA9}"/>
              </a:ext>
            </a:extLst>
          </p:cNvPr>
          <p:cNvSpPr/>
          <p:nvPr/>
        </p:nvSpPr>
        <p:spPr>
          <a:xfrm>
            <a:off x="7813964" y="3754582"/>
            <a:ext cx="1274618" cy="540327"/>
          </a:xfrm>
          <a:prstGeom prst="rightArrow">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IN"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Arrow: Right 11">
            <a:extLst>
              <a:ext uri="{FF2B5EF4-FFF2-40B4-BE49-F238E27FC236}">
                <a16:creationId xmlns:a16="http://schemas.microsoft.com/office/drawing/2014/main" id="{F158727B-5863-A8DF-830E-D63A3447CB28}"/>
              </a:ext>
            </a:extLst>
          </p:cNvPr>
          <p:cNvSpPr/>
          <p:nvPr/>
        </p:nvSpPr>
        <p:spPr>
          <a:xfrm>
            <a:off x="3588327" y="3754582"/>
            <a:ext cx="1274618" cy="540327"/>
          </a:xfrm>
          <a:prstGeom prst="rightArrow">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IN"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3" name="Arrow: Down 12">
            <a:extLst>
              <a:ext uri="{FF2B5EF4-FFF2-40B4-BE49-F238E27FC236}">
                <a16:creationId xmlns:a16="http://schemas.microsoft.com/office/drawing/2014/main" id="{9F339BB5-FD43-47F3-1F0D-06C9CE3EDA39}"/>
              </a:ext>
            </a:extLst>
          </p:cNvPr>
          <p:cNvSpPr/>
          <p:nvPr/>
        </p:nvSpPr>
        <p:spPr>
          <a:xfrm>
            <a:off x="9961418" y="4752109"/>
            <a:ext cx="595746" cy="1052946"/>
          </a:xfrm>
          <a:prstGeom prst="downArrow">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IN"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Arrow: Left 13">
            <a:extLst>
              <a:ext uri="{FF2B5EF4-FFF2-40B4-BE49-F238E27FC236}">
                <a16:creationId xmlns:a16="http://schemas.microsoft.com/office/drawing/2014/main" id="{59B28B75-3C95-AA74-1B9F-CD682EF4E024}"/>
              </a:ext>
            </a:extLst>
          </p:cNvPr>
          <p:cNvSpPr/>
          <p:nvPr/>
        </p:nvSpPr>
        <p:spPr>
          <a:xfrm>
            <a:off x="8091054" y="6456218"/>
            <a:ext cx="872836" cy="540327"/>
          </a:xfrm>
          <a:prstGeom prst="leftArrow">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IN"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5" name="TextBox 14">
            <a:extLst>
              <a:ext uri="{FF2B5EF4-FFF2-40B4-BE49-F238E27FC236}">
                <a16:creationId xmlns:a16="http://schemas.microsoft.com/office/drawing/2014/main" id="{3B926884-4CD7-2036-6653-42B6669588DA}"/>
              </a:ext>
            </a:extLst>
          </p:cNvPr>
          <p:cNvSpPr txBox="1"/>
          <p:nvPr/>
        </p:nvSpPr>
        <p:spPr>
          <a:xfrm>
            <a:off x="803564" y="3309407"/>
            <a:ext cx="2424545"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733930" rtl="0" fontAlgn="auto" latinLnBrk="0" hangingPunct="0">
              <a:lnSpc>
                <a:spcPct val="100000"/>
              </a:lnSpc>
              <a:spcBef>
                <a:spcPts val="0"/>
              </a:spcBef>
              <a:spcAft>
                <a:spcPts val="0"/>
              </a:spcAft>
              <a:buClrTx/>
              <a:buSzTx/>
              <a:buFontTx/>
              <a:buNone/>
              <a:tabLst/>
            </a:pPr>
            <a:r>
              <a:rPr lang="en-IN" dirty="0">
                <a:solidFill>
                  <a:schemeClr val="bg2">
                    <a:lumMod val="10000"/>
                  </a:schemeClr>
                </a:solidFill>
              </a:rPr>
              <a:t>Select an AES 256 algorithm</a:t>
            </a:r>
          </a:p>
          <a:p>
            <a:pPr marL="0" marR="0" indent="0" algn="ctr" defTabSz="1733930" rtl="0" fontAlgn="auto" latinLnBrk="0" hangingPunct="0">
              <a:lnSpc>
                <a:spcPct val="100000"/>
              </a:lnSpc>
              <a:spcBef>
                <a:spcPts val="0"/>
              </a:spcBef>
              <a:spcAft>
                <a:spcPts val="0"/>
              </a:spcAft>
              <a:buClrTx/>
              <a:buSzTx/>
              <a:buFontTx/>
              <a:buNone/>
              <a:tabLst/>
            </a:pPr>
            <a:r>
              <a:rPr lang="en-IN" dirty="0">
                <a:solidFill>
                  <a:schemeClr val="bg2">
                    <a:lumMod val="10000"/>
                  </a:schemeClr>
                </a:solidFill>
              </a:rPr>
              <a:t>Analysis It and improve the efficiency of the algorithm</a:t>
            </a:r>
            <a:endParaRPr kumimoji="0" lang="en-IN" sz="1600" b="0" i="0" u="none" strike="noStrike" cap="none" spc="0" normalizeH="0" baseline="0" dirty="0">
              <a:ln>
                <a:noFill/>
              </a:ln>
              <a:solidFill>
                <a:schemeClr val="bg2">
                  <a:lumMod val="10000"/>
                </a:schemeClr>
              </a:solidFill>
              <a:effectLst/>
              <a:uFillTx/>
              <a:latin typeface="+mn-lt"/>
              <a:ea typeface="+mn-ea"/>
              <a:cs typeface="+mn-cs"/>
              <a:sym typeface="Helvetica Neue"/>
            </a:endParaRPr>
          </a:p>
        </p:txBody>
      </p:sp>
      <p:sp>
        <p:nvSpPr>
          <p:cNvPr id="16" name="TextBox 15">
            <a:extLst>
              <a:ext uri="{FF2B5EF4-FFF2-40B4-BE49-F238E27FC236}">
                <a16:creationId xmlns:a16="http://schemas.microsoft.com/office/drawing/2014/main" id="{FF84523C-DD24-FD3A-9BA9-2567B37052DB}"/>
              </a:ext>
            </a:extLst>
          </p:cNvPr>
          <p:cNvSpPr txBox="1"/>
          <p:nvPr/>
        </p:nvSpPr>
        <p:spPr>
          <a:xfrm>
            <a:off x="5084618" y="3502705"/>
            <a:ext cx="2535382"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733930" rtl="0" fontAlgn="auto" latinLnBrk="0" hangingPunct="0">
              <a:lnSpc>
                <a:spcPct val="100000"/>
              </a:lnSpc>
              <a:spcBef>
                <a:spcPts val="0"/>
              </a:spcBef>
              <a:spcAft>
                <a:spcPts val="0"/>
              </a:spcAft>
              <a:buClrTx/>
              <a:buSzTx/>
              <a:buFontTx/>
              <a:buNone/>
              <a:tabLst/>
            </a:pPr>
            <a:r>
              <a:rPr kumimoji="0" lang="en-IN" sz="1600" b="0" i="0" u="none" strike="noStrike" cap="none" spc="0" normalizeH="0" baseline="0" dirty="0">
                <a:ln>
                  <a:noFill/>
                </a:ln>
                <a:solidFill>
                  <a:schemeClr val="bg2">
                    <a:lumMod val="10000"/>
                  </a:schemeClr>
                </a:solidFill>
                <a:effectLst/>
                <a:uFillTx/>
                <a:latin typeface="+mn-lt"/>
                <a:ea typeface="+mn-ea"/>
                <a:cs typeface="+mn-cs"/>
                <a:sym typeface="Helvetica Neue"/>
              </a:rPr>
              <a:t>Write the program for this algorithm in Verilog (Xilinx after that Viv ado software)</a:t>
            </a:r>
          </a:p>
        </p:txBody>
      </p:sp>
      <p:sp>
        <p:nvSpPr>
          <p:cNvPr id="17" name="TextBox 16">
            <a:extLst>
              <a:ext uri="{FF2B5EF4-FFF2-40B4-BE49-F238E27FC236}">
                <a16:creationId xmlns:a16="http://schemas.microsoft.com/office/drawing/2014/main" id="{C90C2103-AEAC-1D88-A108-77C49808AFD8}"/>
              </a:ext>
            </a:extLst>
          </p:cNvPr>
          <p:cNvSpPr txBox="1"/>
          <p:nvPr/>
        </p:nvSpPr>
        <p:spPr>
          <a:xfrm>
            <a:off x="9282546" y="3678737"/>
            <a:ext cx="2618509"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733930" rtl="0" fontAlgn="auto" latinLnBrk="0" hangingPunct="0">
              <a:lnSpc>
                <a:spcPct val="100000"/>
              </a:lnSpc>
              <a:spcBef>
                <a:spcPts val="0"/>
              </a:spcBef>
              <a:spcAft>
                <a:spcPts val="0"/>
              </a:spcAft>
              <a:buClrTx/>
              <a:buSzTx/>
              <a:buFontTx/>
              <a:buNone/>
              <a:tabLst/>
            </a:pPr>
            <a:r>
              <a:rPr kumimoji="0" lang="en-IN" sz="1600" b="0" i="0" u="none" strike="noStrike" cap="none" spc="0" normalizeH="0" baseline="0" dirty="0">
                <a:ln>
                  <a:noFill/>
                </a:ln>
                <a:solidFill>
                  <a:schemeClr val="bg2">
                    <a:lumMod val="10000"/>
                  </a:schemeClr>
                </a:solidFill>
                <a:effectLst/>
                <a:uFillTx/>
                <a:latin typeface="+mn-lt"/>
                <a:ea typeface="+mn-ea"/>
                <a:cs typeface="+mn-cs"/>
                <a:sym typeface="Helvetica Neue"/>
              </a:rPr>
              <a:t>Test the code in the normal FPGA Kit </a:t>
            </a:r>
          </a:p>
        </p:txBody>
      </p:sp>
      <p:sp>
        <p:nvSpPr>
          <p:cNvPr id="19" name="TextBox 18">
            <a:extLst>
              <a:ext uri="{FF2B5EF4-FFF2-40B4-BE49-F238E27FC236}">
                <a16:creationId xmlns:a16="http://schemas.microsoft.com/office/drawing/2014/main" id="{B91DDB1B-B209-C546-9D82-8A071F7F70BC}"/>
              </a:ext>
            </a:extLst>
          </p:cNvPr>
          <p:cNvSpPr txBox="1"/>
          <p:nvPr/>
        </p:nvSpPr>
        <p:spPr>
          <a:xfrm>
            <a:off x="9282546" y="6268901"/>
            <a:ext cx="2757055"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73393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chemeClr val="bg2">
                    <a:lumMod val="10000"/>
                  </a:schemeClr>
                </a:solidFill>
                <a:effectLst/>
                <a:uFillTx/>
                <a:latin typeface="+mn-lt"/>
                <a:ea typeface="+mn-ea"/>
                <a:cs typeface="+mn-cs"/>
                <a:sym typeface="Helvetica Neue"/>
              </a:rPr>
              <a:t>Test the code in the Zynq FPGA Kit </a:t>
            </a:r>
          </a:p>
          <a:p>
            <a:pPr marL="0" marR="0" indent="0" algn="ctr" defTabSz="1733930" rtl="0" fontAlgn="auto" latinLnBrk="0" hangingPunct="0">
              <a:lnSpc>
                <a:spcPct val="100000"/>
              </a:lnSpc>
              <a:spcBef>
                <a:spcPts val="0"/>
              </a:spcBef>
              <a:spcAft>
                <a:spcPts val="0"/>
              </a:spcAft>
              <a:buClrTx/>
              <a:buSzTx/>
              <a:buFontTx/>
              <a:buNone/>
              <a:tabLst/>
            </a:pPr>
            <a:r>
              <a:rPr lang="en-US" dirty="0">
                <a:solidFill>
                  <a:schemeClr val="bg2">
                    <a:lumMod val="10000"/>
                  </a:schemeClr>
                </a:solidFill>
              </a:rPr>
              <a:t>Check for the desired output</a:t>
            </a:r>
            <a:endParaRPr kumimoji="0" lang="en-US" sz="1600" b="0" i="0" u="none" strike="noStrike" cap="none" spc="0" normalizeH="0" baseline="0" dirty="0">
              <a:ln>
                <a:noFill/>
              </a:ln>
              <a:solidFill>
                <a:schemeClr val="bg2">
                  <a:lumMod val="10000"/>
                </a:schemeClr>
              </a:solidFill>
              <a:effectLst/>
              <a:uFillTx/>
              <a:latin typeface="+mn-lt"/>
              <a:ea typeface="+mn-ea"/>
              <a:cs typeface="+mn-cs"/>
              <a:sym typeface="Helvetica Neue"/>
            </a:endParaRPr>
          </a:p>
        </p:txBody>
      </p:sp>
      <p:sp>
        <p:nvSpPr>
          <p:cNvPr id="20" name="TextBox 19">
            <a:extLst>
              <a:ext uri="{FF2B5EF4-FFF2-40B4-BE49-F238E27FC236}">
                <a16:creationId xmlns:a16="http://schemas.microsoft.com/office/drawing/2014/main" id="{723144A0-7B7B-EB24-6618-F324A6C1B731}"/>
              </a:ext>
            </a:extLst>
          </p:cNvPr>
          <p:cNvSpPr txBox="1"/>
          <p:nvPr/>
        </p:nvSpPr>
        <p:spPr>
          <a:xfrm>
            <a:off x="5140035" y="6154107"/>
            <a:ext cx="2626269" cy="10874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733930" rtl="0" fontAlgn="auto" latinLnBrk="0" hangingPunct="0">
              <a:lnSpc>
                <a:spcPct val="100000"/>
              </a:lnSpc>
              <a:spcBef>
                <a:spcPts val="0"/>
              </a:spcBef>
              <a:spcAft>
                <a:spcPts val="0"/>
              </a:spcAft>
              <a:buClrTx/>
              <a:buSzTx/>
              <a:buFontTx/>
              <a:buNone/>
              <a:tabLst/>
            </a:pPr>
            <a:r>
              <a:rPr kumimoji="0" lang="en-IN" sz="1600" b="0" i="0" u="none" strike="noStrike" cap="none" spc="0" normalizeH="0" baseline="0" dirty="0">
                <a:ln>
                  <a:noFill/>
                </a:ln>
                <a:solidFill>
                  <a:schemeClr val="bg2">
                    <a:lumMod val="10000"/>
                  </a:schemeClr>
                </a:solidFill>
                <a:effectLst/>
                <a:uFillTx/>
                <a:latin typeface="+mn-lt"/>
                <a:ea typeface="+mn-ea"/>
                <a:cs typeface="+mn-cs"/>
                <a:sym typeface="Helvetica Neue"/>
              </a:rPr>
              <a:t>Implement this chip on a controller </a:t>
            </a:r>
          </a:p>
          <a:p>
            <a:pPr marL="0" marR="0" indent="0" algn="ctr" defTabSz="1733930" rtl="0" fontAlgn="auto" latinLnBrk="0" hangingPunct="0">
              <a:lnSpc>
                <a:spcPct val="100000"/>
              </a:lnSpc>
              <a:spcBef>
                <a:spcPts val="0"/>
              </a:spcBef>
              <a:spcAft>
                <a:spcPts val="0"/>
              </a:spcAft>
              <a:buClrTx/>
              <a:buSzTx/>
              <a:buFontTx/>
              <a:buNone/>
              <a:tabLst/>
            </a:pPr>
            <a:r>
              <a:rPr lang="en-IN" dirty="0">
                <a:solidFill>
                  <a:schemeClr val="bg2">
                    <a:lumMod val="10000"/>
                  </a:schemeClr>
                </a:solidFill>
              </a:rPr>
              <a:t>From this we can modify for the defence sectors</a:t>
            </a:r>
            <a:endParaRPr kumimoji="0" lang="en-IN" sz="1600" b="0" i="0" u="none" strike="noStrike" cap="none" spc="0" normalizeH="0" baseline="0" dirty="0">
              <a:ln>
                <a:noFill/>
              </a:ln>
              <a:solidFill>
                <a:schemeClr val="bg2">
                  <a:lumMod val="10000"/>
                </a:schemeClr>
              </a:solidFill>
              <a:effectLst/>
              <a:uFillTx/>
              <a:latin typeface="+mn-lt"/>
              <a:ea typeface="+mn-ea"/>
              <a:cs typeface="+mn-cs"/>
              <a:sym typeface="Helvetica Neue"/>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6BB454-9E6E-FB04-F092-4FC598A30826}"/>
              </a:ext>
            </a:extLst>
          </p:cNvPr>
          <p:cNvPicPr>
            <a:picLocks noChangeAspect="1"/>
          </p:cNvPicPr>
          <p:nvPr/>
        </p:nvPicPr>
        <p:blipFill>
          <a:blip r:embed="rId2"/>
          <a:stretch>
            <a:fillRect/>
          </a:stretch>
        </p:blipFill>
        <p:spPr>
          <a:xfrm>
            <a:off x="1482437" y="3294355"/>
            <a:ext cx="10571017" cy="5212336"/>
          </a:xfrm>
          <a:prstGeom prst="rect">
            <a:avLst/>
          </a:prstGeom>
        </p:spPr>
      </p:pic>
    </p:spTree>
    <p:extLst>
      <p:ext uri="{BB962C8B-B14F-4D97-AF65-F5344CB8AC3E}">
        <p14:creationId xmlns:p14="http://schemas.microsoft.com/office/powerpoint/2010/main" val="13353669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8F70EF-2EBF-86EC-A7C2-A58594ABDB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749" y="3403779"/>
            <a:ext cx="10381843" cy="5476985"/>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BDFE862-5500-15B3-BB9C-1994829DBFD1}"/>
              </a:ext>
            </a:extLst>
          </p:cNvPr>
          <p:cNvSpPr/>
          <p:nvPr/>
        </p:nvSpPr>
        <p:spPr>
          <a:xfrm>
            <a:off x="4378036" y="2078182"/>
            <a:ext cx="5361709" cy="94210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IN"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 name="TextBox 2">
            <a:extLst>
              <a:ext uri="{FF2B5EF4-FFF2-40B4-BE49-F238E27FC236}">
                <a16:creationId xmlns:a16="http://schemas.microsoft.com/office/drawing/2014/main" id="{EFAC58F3-2D19-0091-3770-4999CF0C5F77}"/>
              </a:ext>
            </a:extLst>
          </p:cNvPr>
          <p:cNvSpPr txBox="1"/>
          <p:nvPr/>
        </p:nvSpPr>
        <p:spPr>
          <a:xfrm>
            <a:off x="3158836" y="2337915"/>
            <a:ext cx="731520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733930" rtl="0" fontAlgn="auto" latinLnBrk="0" hangingPunct="0">
              <a:lnSpc>
                <a:spcPct val="100000"/>
              </a:lnSpc>
              <a:spcBef>
                <a:spcPts val="0"/>
              </a:spcBef>
              <a:spcAft>
                <a:spcPts val="0"/>
              </a:spcAft>
              <a:buClrTx/>
              <a:buSzTx/>
              <a:buFontTx/>
              <a:buNone/>
              <a:tabLst/>
            </a:pPr>
            <a:r>
              <a:rPr kumimoji="0" lang="en-IN" sz="2800" b="0" i="0" u="none" strike="noStrike" cap="none" spc="0" normalizeH="0" baseline="0" dirty="0">
                <a:ln>
                  <a:noFill/>
                </a:ln>
                <a:solidFill>
                  <a:schemeClr val="bg2">
                    <a:lumMod val="10000"/>
                  </a:schemeClr>
                </a:solidFill>
                <a:effectLst/>
                <a:uFillTx/>
                <a:latin typeface="+mn-lt"/>
                <a:ea typeface="+mn-ea"/>
                <a:cs typeface="+mn-cs"/>
                <a:sym typeface="Helvetica Neue"/>
              </a:rPr>
              <a:t>Problem in AES Encryption</a:t>
            </a:r>
          </a:p>
        </p:txBody>
      </p:sp>
      <p:sp>
        <p:nvSpPr>
          <p:cNvPr id="5" name="TextBox 4">
            <a:extLst>
              <a:ext uri="{FF2B5EF4-FFF2-40B4-BE49-F238E27FC236}">
                <a16:creationId xmlns:a16="http://schemas.microsoft.com/office/drawing/2014/main" id="{E9871BAF-24BA-0B00-FE3B-02B56AAA16A8}"/>
              </a:ext>
            </a:extLst>
          </p:cNvPr>
          <p:cNvSpPr txBox="1"/>
          <p:nvPr/>
        </p:nvSpPr>
        <p:spPr>
          <a:xfrm>
            <a:off x="0" y="3477791"/>
            <a:ext cx="13004800" cy="49039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85750" marR="0" indent="-285750" algn="just" defTabSz="173393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One of the main issues that could potentially weaken the AES 256 encryption is related to implementation flaws rather than the algorithm itself. For example, if the implementation of AES 256 in a particular system is not done correctly, it could lead to vulnerabilities that could be exploited by attackers.</a:t>
            </a:r>
          </a:p>
          <a:p>
            <a:pPr marL="285750" marR="0" indent="-285750" algn="just" defTabSz="173393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Another potential issue is related to side-channel attacks, where an attacker tries to extract information from the encryption process by analyzing various characteristics of the system, such as power consumption or electromagnetic radiation.</a:t>
            </a:r>
          </a:p>
          <a:p>
            <a:pPr marL="285750" marR="0" indent="-285750" algn="just" defTabSz="173393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Additionally, a brute-force attack, where an attacker tries to guess the encryption key by trying all possible combinations, is theoretically possible. However, due to the large key size of AES 256 (256 bits), the number of possible combinations is so vast that it is practically impossible to execute such an attack with current computing resources.</a:t>
            </a:r>
          </a:p>
          <a:p>
            <a:pPr marL="285750" marR="0" indent="-285750" algn="just" defTabSz="173393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Overall, while AES 256 is generally considered a strong encryption algorithm, it is important to use it correctly and implement it securely to prevent potential vulnerabilities and attacks.</a:t>
            </a:r>
            <a:endParaRPr kumimoji="0" lang="en-IN" sz="240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endParaRPr>
          </a:p>
        </p:txBody>
      </p:sp>
    </p:spTree>
    <p:extLst>
      <p:ext uri="{BB962C8B-B14F-4D97-AF65-F5344CB8AC3E}">
        <p14:creationId xmlns:p14="http://schemas.microsoft.com/office/powerpoint/2010/main" val="368492258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BDFE862-5500-15B3-BB9C-1994829DBFD1}"/>
              </a:ext>
            </a:extLst>
          </p:cNvPr>
          <p:cNvSpPr/>
          <p:nvPr/>
        </p:nvSpPr>
        <p:spPr>
          <a:xfrm>
            <a:off x="4378036" y="2344051"/>
            <a:ext cx="4585855" cy="41036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IN" sz="2000" b="0" i="0" u="none" strike="noStrike" cap="none" spc="0" normalizeH="0" baseline="0" dirty="0">
              <a:ln>
                <a:noFill/>
              </a:ln>
              <a:solidFill>
                <a:srgbClr val="FFFFFF"/>
              </a:solidFill>
              <a:effectLst/>
              <a:uFillTx/>
              <a:latin typeface="Times New Roman" panose="02020603050405020304" pitchFamily="18" charset="0"/>
              <a:ea typeface="Helvetica Neue Medium"/>
              <a:cs typeface="Times New Roman" panose="02020603050405020304" pitchFamily="18" charset="0"/>
              <a:sym typeface="Helvetica Neue Medium"/>
            </a:endParaRPr>
          </a:p>
        </p:txBody>
      </p:sp>
      <p:sp>
        <p:nvSpPr>
          <p:cNvPr id="4" name="TextBox 3">
            <a:extLst>
              <a:ext uri="{FF2B5EF4-FFF2-40B4-BE49-F238E27FC236}">
                <a16:creationId xmlns:a16="http://schemas.microsoft.com/office/drawing/2014/main" id="{8F46341D-F655-4895-C132-C56FF5D11DC1}"/>
              </a:ext>
            </a:extLst>
          </p:cNvPr>
          <p:cNvSpPr txBox="1"/>
          <p:nvPr/>
        </p:nvSpPr>
        <p:spPr>
          <a:xfrm>
            <a:off x="3089564" y="2105456"/>
            <a:ext cx="677487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733930" rtl="0" fontAlgn="auto" latinLnBrk="0" hangingPunct="0">
              <a:lnSpc>
                <a:spcPct val="100000"/>
              </a:lnSpc>
              <a:spcBef>
                <a:spcPts val="0"/>
              </a:spcBef>
              <a:spcAft>
                <a:spcPts val="0"/>
              </a:spcAft>
              <a:buClrTx/>
              <a:buSzTx/>
              <a:buFontTx/>
              <a:buNone/>
              <a:tabLst/>
            </a:pPr>
            <a:r>
              <a:rPr lang="en-IN" sz="2400" dirty="0">
                <a:solidFill>
                  <a:schemeClr val="bg2">
                    <a:lumMod val="10000"/>
                  </a:schemeClr>
                </a:solidFill>
              </a:rPr>
              <a:t>Solution to Fixed the Problem</a:t>
            </a:r>
            <a:endParaRPr kumimoji="0" lang="en-IN" sz="2400" b="0" i="0" u="none" strike="noStrike" cap="none" spc="0" normalizeH="0" baseline="0" dirty="0">
              <a:ln>
                <a:noFill/>
              </a:ln>
              <a:solidFill>
                <a:schemeClr val="bg2">
                  <a:lumMod val="10000"/>
                </a:schemeClr>
              </a:solidFill>
              <a:effectLst/>
              <a:uFillTx/>
              <a:latin typeface="+mn-lt"/>
              <a:ea typeface="+mn-ea"/>
              <a:cs typeface="+mn-cs"/>
              <a:sym typeface="Helvetica Neue"/>
            </a:endParaRPr>
          </a:p>
        </p:txBody>
      </p:sp>
      <p:sp>
        <p:nvSpPr>
          <p:cNvPr id="5" name="TextBox 4">
            <a:extLst>
              <a:ext uri="{FF2B5EF4-FFF2-40B4-BE49-F238E27FC236}">
                <a16:creationId xmlns:a16="http://schemas.microsoft.com/office/drawing/2014/main" id="{5EEDA928-A7BB-4046-4745-FD82684B33DF}"/>
              </a:ext>
            </a:extLst>
          </p:cNvPr>
          <p:cNvSpPr txBox="1"/>
          <p:nvPr/>
        </p:nvSpPr>
        <p:spPr>
          <a:xfrm>
            <a:off x="-96982" y="2976842"/>
            <a:ext cx="13101781" cy="56425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marR="0" indent="-342900" algn="just" defTabSz="173393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Implement the algorithm correctly: It is crucial to ensure that the implementation of AES 256 encryption in a system is done correctly to prevent vulnerabilities. Developers should follow best practices and guidelines when implementing the algorithm to ensure its security.</a:t>
            </a:r>
          </a:p>
          <a:p>
            <a:pPr marL="342900" marR="0" indent="-342900" algn="just" defTabSz="173393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Use secure key management: The security of AES 256 encryption depends on the strength of the encryption key used. It is essential to use a secure key management system to generate, store, and distribute encryption keys securely.</a:t>
            </a:r>
          </a:p>
          <a:p>
            <a:pPr marL="342900" marR="0" indent="-342900" algn="just" defTabSz="173393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Use secure cryptographic libraries: Developers should use well-tested and well-regarded cryptographic libraries to implement AES 256 encryption in their systems. These libraries often have built-in security measures to prevent implementation flaws.</a:t>
            </a:r>
          </a:p>
          <a:p>
            <a:pPr marL="342900" marR="0" indent="-342900" algn="just" defTabSz="173393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Use secure hardware: Hardware-based encryption can provide additional security for AES 256 encryption. For example, using a hardware security module (HSM) can provide secure key storage and management, as well as protection against side-channel attacks.</a:t>
            </a:r>
          </a:p>
          <a:p>
            <a:pPr marL="342900" marR="0" indent="-342900" algn="just" defTabSz="173393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Keep software and systems up-to-date: It is essential to keep software and systems up-to-date with the latest security patches and updates. This helps to address any known vulnerabilities and keep the system secure.</a:t>
            </a:r>
            <a:endParaRPr kumimoji="0" lang="en-IN" sz="2400" b="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endParaRPr>
          </a:p>
        </p:txBody>
      </p:sp>
    </p:spTree>
    <p:extLst>
      <p:ext uri="{BB962C8B-B14F-4D97-AF65-F5344CB8AC3E}">
        <p14:creationId xmlns:p14="http://schemas.microsoft.com/office/powerpoint/2010/main" val="244067169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6AA9F9-8D52-BDAA-19C6-D10B9B97F526}"/>
              </a:ext>
            </a:extLst>
          </p:cNvPr>
          <p:cNvSpPr txBox="1"/>
          <p:nvPr/>
        </p:nvSpPr>
        <p:spPr>
          <a:xfrm>
            <a:off x="0" y="3738633"/>
            <a:ext cx="13004799" cy="21954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marR="0" indent="-342900" algn="just" defTabSz="173393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AES encryption is the finest encryption among RSA, DES, and AES, as we have learned by studying encryption techniques. This uses the most recent version of AES (256).</a:t>
            </a:r>
          </a:p>
          <a:p>
            <a:pPr marL="342900" marR="0" indent="-342900" algn="just" defTabSz="173393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This leads us to the conclusion that this project might have research on the definition of cryptography, the AES encryption algorithm, and Xilinx software. From this study, we would modify the AES Encryption algorithm in the best way possible and implement it in the FPGA kit.</a:t>
            </a:r>
          </a:p>
          <a:p>
            <a:pPr marL="0" marR="0" indent="0" algn="ctr" defTabSz="1733930" rtl="0" fontAlgn="auto" latinLnBrk="0" hangingPunct="0">
              <a:lnSpc>
                <a:spcPct val="100000"/>
              </a:lnSpc>
              <a:spcBef>
                <a:spcPts val="0"/>
              </a:spcBef>
              <a:spcAft>
                <a:spcPts val="0"/>
              </a:spcAft>
              <a:buClrTx/>
              <a:buSzTx/>
              <a:buFontTx/>
              <a:buNone/>
              <a:tabLst/>
            </a:pPr>
            <a:endParaRPr kumimoji="0" lang="en-IN" sz="1600" b="0" i="0" u="none" strike="noStrike" cap="none" spc="0" normalizeH="0" baseline="0" dirty="0">
              <a:ln>
                <a:noFill/>
              </a:ln>
              <a:solidFill>
                <a:srgbClr val="5E5E5E"/>
              </a:solidFill>
              <a:effectLst/>
              <a:uFillTx/>
              <a:latin typeface="+mn-lt"/>
              <a:ea typeface="+mn-ea"/>
              <a:cs typeface="+mn-cs"/>
              <a:sym typeface="Helvetica Neue"/>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E293D6-63CD-B23F-F900-EB2392CE2BD6}"/>
              </a:ext>
            </a:extLst>
          </p:cNvPr>
          <p:cNvSpPr txBox="1"/>
          <p:nvPr/>
        </p:nvSpPr>
        <p:spPr>
          <a:xfrm>
            <a:off x="0" y="3237089"/>
            <a:ext cx="12870873" cy="30572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marR="0" indent="-342900" algn="just" defTabSz="173393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We intended to improve this project by implementing the best algorithm in the circuit using an FPGA kit.</a:t>
            </a:r>
          </a:p>
          <a:p>
            <a:pPr marL="342900" marR="0" indent="-342900" algn="just" defTabSz="173393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This will increase the security of our military data.</a:t>
            </a:r>
          </a:p>
          <a:p>
            <a:pPr marL="342900" marR="0" indent="-342900" algn="just" defTabSz="173393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We intended to improve this project by implementing the best algorithm in the h circuit using an FPGA kit.</a:t>
            </a:r>
          </a:p>
          <a:p>
            <a:pPr marL="342900" marR="0" indent="-342900" algn="just" defTabSz="173393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 Incorporate this into a controller so that we can test its security and create a Defense or Military product. </a:t>
            </a:r>
          </a:p>
          <a:p>
            <a:pPr marL="342900" marR="0" indent="-342900" algn="just" defTabSz="173393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This will be given to the DRDO for use in their weapon.</a:t>
            </a:r>
            <a:endParaRPr kumimoji="0" lang="en-IN" sz="1600" b="0" i="0" u="none" strike="noStrike" cap="none" spc="0" normalizeH="0" baseline="0" dirty="0">
              <a:ln>
                <a:noFill/>
              </a:ln>
              <a:solidFill>
                <a:schemeClr val="bg2">
                  <a:lumMod val="10000"/>
                </a:schemeClr>
              </a:solidFill>
              <a:effectLst/>
              <a:uFillTx/>
              <a:latin typeface="+mn-lt"/>
              <a:ea typeface="+mn-ea"/>
              <a:cs typeface="+mn-cs"/>
              <a:sym typeface="Helvetica Neue"/>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4F6304-28C7-EF7D-1DE6-912B85B02333}"/>
              </a:ext>
            </a:extLst>
          </p:cNvPr>
          <p:cNvSpPr txBox="1"/>
          <p:nvPr/>
        </p:nvSpPr>
        <p:spPr>
          <a:xfrm>
            <a:off x="152400" y="3828500"/>
            <a:ext cx="12852400" cy="14568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lvl="3" indent="-342900" algn="just">
              <a:buFont typeface="Arial" panose="020B0604020202020204" pitchFamily="34" charset="0"/>
              <a:buChar char="•"/>
            </a:pPr>
            <a:r>
              <a:rPr kumimoji="0" lang="en-US" sz="2400" b="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To enhance system security, we would employ our adaption of AES encryption to fortify the hardware security module's security in a Network Centric Warfare Ecosystem. </a:t>
            </a:r>
          </a:p>
          <a:p>
            <a:pPr marL="342900" marR="0" indent="-342900" algn="just" defTabSz="173393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A HSM(Hardware Security Module) chip is embedded in a Microcontroller of a System.</a:t>
            </a:r>
          </a:p>
          <a:p>
            <a:pPr marL="0" marR="0" indent="0" algn="ctr" defTabSz="1733930" rtl="0" fontAlgn="auto" latinLnBrk="0" hangingPunct="0">
              <a:lnSpc>
                <a:spcPct val="100000"/>
              </a:lnSpc>
              <a:spcBef>
                <a:spcPts val="0"/>
              </a:spcBef>
              <a:spcAft>
                <a:spcPts val="0"/>
              </a:spcAft>
              <a:buClrTx/>
              <a:buSzTx/>
              <a:buFontTx/>
              <a:buNone/>
              <a:tabLst/>
            </a:pPr>
            <a:endParaRPr kumimoji="0" lang="en-IN" sz="1600" b="0" i="0" u="none" strike="noStrike" cap="none" spc="0" normalizeH="0" baseline="0" dirty="0">
              <a:ln>
                <a:noFill/>
              </a:ln>
              <a:solidFill>
                <a:srgbClr val="5E5E5E"/>
              </a:solidFill>
              <a:effectLst/>
              <a:uFillTx/>
              <a:latin typeface="+mn-lt"/>
              <a:ea typeface="+mn-ea"/>
              <a:cs typeface="+mn-cs"/>
              <a:sym typeface="Helvetica Neue"/>
            </a:endParaRPr>
          </a:p>
        </p:txBody>
      </p:sp>
      <p:pic>
        <p:nvPicPr>
          <p:cNvPr id="3" name="Picture 2">
            <a:extLst>
              <a:ext uri="{FF2B5EF4-FFF2-40B4-BE49-F238E27FC236}">
                <a16:creationId xmlns:a16="http://schemas.microsoft.com/office/drawing/2014/main" id="{CACF3163-E1C6-4890-0EC0-9CA444B256B7}"/>
              </a:ext>
            </a:extLst>
          </p:cNvPr>
          <p:cNvPicPr>
            <a:picLocks noChangeAspect="1"/>
          </p:cNvPicPr>
          <p:nvPr/>
        </p:nvPicPr>
        <p:blipFill>
          <a:blip r:embed="rId2"/>
          <a:stretch>
            <a:fillRect/>
          </a:stretch>
        </p:blipFill>
        <p:spPr>
          <a:xfrm>
            <a:off x="262777" y="5941297"/>
            <a:ext cx="2060627" cy="1999661"/>
          </a:xfrm>
          <a:prstGeom prst="rect">
            <a:avLst/>
          </a:prstGeom>
        </p:spPr>
      </p:pic>
      <p:pic>
        <p:nvPicPr>
          <p:cNvPr id="4" name="Picture 3">
            <a:extLst>
              <a:ext uri="{FF2B5EF4-FFF2-40B4-BE49-F238E27FC236}">
                <a16:creationId xmlns:a16="http://schemas.microsoft.com/office/drawing/2014/main" id="{F7881B74-3951-48A3-B5C1-A7A0E92B7066}"/>
              </a:ext>
            </a:extLst>
          </p:cNvPr>
          <p:cNvPicPr>
            <a:picLocks noChangeAspect="1"/>
          </p:cNvPicPr>
          <p:nvPr/>
        </p:nvPicPr>
        <p:blipFill>
          <a:blip r:embed="rId3"/>
          <a:stretch>
            <a:fillRect/>
          </a:stretch>
        </p:blipFill>
        <p:spPr>
          <a:xfrm>
            <a:off x="4516384" y="5941297"/>
            <a:ext cx="2420322" cy="1896020"/>
          </a:xfrm>
          <a:prstGeom prst="rect">
            <a:avLst/>
          </a:prstGeom>
        </p:spPr>
      </p:pic>
      <p:pic>
        <p:nvPicPr>
          <p:cNvPr id="5" name="Picture 4">
            <a:extLst>
              <a:ext uri="{FF2B5EF4-FFF2-40B4-BE49-F238E27FC236}">
                <a16:creationId xmlns:a16="http://schemas.microsoft.com/office/drawing/2014/main" id="{4084EE47-BDD0-C798-F3D7-83CBBF9B1799}"/>
              </a:ext>
            </a:extLst>
          </p:cNvPr>
          <p:cNvPicPr>
            <a:picLocks noChangeAspect="1"/>
          </p:cNvPicPr>
          <p:nvPr/>
        </p:nvPicPr>
        <p:blipFill>
          <a:blip r:embed="rId4"/>
          <a:stretch>
            <a:fillRect/>
          </a:stretch>
        </p:blipFill>
        <p:spPr>
          <a:xfrm>
            <a:off x="9320300" y="5941297"/>
            <a:ext cx="2621507" cy="1743607"/>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52DEDE-703F-C04E-E793-E9CB93AA3521}"/>
              </a:ext>
            </a:extLst>
          </p:cNvPr>
          <p:cNvSpPr txBox="1"/>
          <p:nvPr/>
        </p:nvSpPr>
        <p:spPr>
          <a:xfrm>
            <a:off x="0" y="2688688"/>
            <a:ext cx="13004799" cy="46576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n-IN" sz="2000" dirty="0">
                <a:solidFill>
                  <a:schemeClr val="bg2">
                    <a:lumMod val="10000"/>
                  </a:schemeClr>
                </a:solidFill>
                <a:latin typeface="Times New Roman" panose="02020603050405020304" pitchFamily="18" charset="0"/>
                <a:ea typeface="Times New Roman" panose="02020603050405020304" pitchFamily="18" charset="0"/>
              </a:rPr>
              <a:t>	</a:t>
            </a:r>
            <a:r>
              <a:rPr lang="en-IN" sz="2000" dirty="0">
                <a:solidFill>
                  <a:schemeClr val="bg2">
                    <a:lumMod val="10000"/>
                  </a:schemeClr>
                </a:solidFill>
                <a:effectLst/>
                <a:latin typeface="Times New Roman" panose="02020603050405020304" pitchFamily="18" charset="0"/>
                <a:ea typeface="Times New Roman" panose="02020603050405020304" pitchFamily="18" charset="0"/>
              </a:rPr>
              <a:t>Cryptography is very important now-a-days for data security and integrity as the ecommerce and internet applications has increased. But, it has least importance in many cases because of extra memory and other requirements needed for the implementation. The main aim of this work is to implement Advanced Encryption Standard (AES) Encryption using Verilog. To protect data like electronics, cryptographic algorithms are used. Each round of encryption associated with delay can be reduced by AES parallel design. This work proposes a low power and high throughput implementation of AES algorithm using key expansion approach. We minimize the power consumption and critical path delay using the proposed high-performance architecture.</a:t>
            </a:r>
            <a:r>
              <a:rPr lang="en-US" sz="2000" dirty="0">
                <a:solidFill>
                  <a:schemeClr val="bg2">
                    <a:lumMod val="10000"/>
                  </a:schemeClr>
                </a:solidFill>
                <a:effectLst/>
                <a:latin typeface="Times New Roman" panose="02020603050405020304" pitchFamily="18" charset="0"/>
                <a:ea typeface="Arial" panose="020B0604020202020204" pitchFamily="34" charset="0"/>
              </a:rPr>
              <a:t> The fundamental goal of the initiative is to increase data flow, although security considerations have become increasingly important over time. The use of encryption and decryption techniques inside VLSI has recently increased since cryptography can convert plaintext to cipher and vice versa. The most recent developments in cryptography technology will be applied in the hardware security module. by simultaneously writing a lot of HDL modules. The main objective is to send and receive data securely without allowing data to be hacked, as well as to improve the performance of a specific parameter. </a:t>
            </a:r>
            <a:r>
              <a:rPr lang="en-US" sz="2000" dirty="0">
                <a:solidFill>
                  <a:schemeClr val="bg2">
                    <a:lumMod val="10000"/>
                  </a:schemeClr>
                </a:solidFill>
                <a:effectLst/>
                <a:latin typeface="Times New Roman" panose="02020603050405020304" pitchFamily="18" charset="0"/>
                <a:ea typeface="Calibri" panose="020F0502020204030204" pitchFamily="34" charset="0"/>
              </a:rPr>
              <a:t>The methodology involved in this system is Verilog code. To support both analog and digital circuit designing, Xilinx provides analog and digital platform. It is interesting to note that any encryption algorithm works in a digital environment and all the blocks in the system will handle digital data in security.</a:t>
            </a:r>
            <a:endParaRPr lang="en-IN" sz="2000" dirty="0">
              <a:solidFill>
                <a:schemeClr val="bg2">
                  <a:lumMod val="10000"/>
                </a:schemeClr>
              </a:solidFill>
              <a:effectLst/>
              <a:latin typeface="Times New Roman" panose="02020603050405020304" pitchFamily="18" charset="0"/>
              <a:ea typeface="Times New Roman" panose="02020603050405020304" pitchFamily="18" charset="0"/>
            </a:endParaRPr>
          </a:p>
          <a:p>
            <a:pPr marL="0" marR="0" indent="0" algn="ctr" defTabSz="1733930" rtl="0" fontAlgn="auto" latinLnBrk="0" hangingPunct="0">
              <a:lnSpc>
                <a:spcPct val="100000"/>
              </a:lnSpc>
              <a:spcBef>
                <a:spcPts val="0"/>
              </a:spcBef>
              <a:spcAft>
                <a:spcPts val="0"/>
              </a:spcAft>
              <a:buClrTx/>
              <a:buSzTx/>
              <a:buFontTx/>
              <a:buNone/>
              <a:tabLst/>
            </a:pPr>
            <a:endParaRPr kumimoji="0" lang="en-IN" sz="1600" b="0" i="0" u="none" strike="noStrike" cap="none" spc="0" normalizeH="0" baseline="0" dirty="0">
              <a:ln>
                <a:noFill/>
              </a:ln>
              <a:solidFill>
                <a:srgbClr val="5E5E5E"/>
              </a:solidFill>
              <a:effectLst/>
              <a:uFillTx/>
              <a:latin typeface="+mn-lt"/>
              <a:ea typeface="+mn-ea"/>
              <a:cs typeface="+mn-cs"/>
              <a:sym typeface="Helvetica Neue"/>
            </a:endParaRPr>
          </a:p>
        </p:txBody>
      </p:sp>
      <p:pic>
        <p:nvPicPr>
          <p:cNvPr id="3" name="Picture 2">
            <a:extLst>
              <a:ext uri="{FF2B5EF4-FFF2-40B4-BE49-F238E27FC236}">
                <a16:creationId xmlns:a16="http://schemas.microsoft.com/office/drawing/2014/main" id="{58DCA92E-6AC3-F2D2-3BEC-2F57A20F9D18}"/>
              </a:ext>
            </a:extLst>
          </p:cNvPr>
          <p:cNvPicPr>
            <a:picLocks noChangeAspect="1"/>
          </p:cNvPicPr>
          <p:nvPr/>
        </p:nvPicPr>
        <p:blipFill>
          <a:blip r:embed="rId2"/>
          <a:stretch>
            <a:fillRect/>
          </a:stretch>
        </p:blipFill>
        <p:spPr>
          <a:xfrm>
            <a:off x="9202305" y="7346373"/>
            <a:ext cx="2857500" cy="1600200"/>
          </a:xfrm>
          <a:prstGeom prst="rect">
            <a:avLst/>
          </a:prstGeom>
        </p:spPr>
      </p:pic>
      <p:pic>
        <p:nvPicPr>
          <p:cNvPr id="4" name="Picture 3">
            <a:extLst>
              <a:ext uri="{FF2B5EF4-FFF2-40B4-BE49-F238E27FC236}">
                <a16:creationId xmlns:a16="http://schemas.microsoft.com/office/drawing/2014/main" id="{617FD5B6-7D37-A0D9-4D18-9DB7A0BB38BA}"/>
              </a:ext>
            </a:extLst>
          </p:cNvPr>
          <p:cNvPicPr>
            <a:picLocks noChangeAspect="1"/>
          </p:cNvPicPr>
          <p:nvPr/>
        </p:nvPicPr>
        <p:blipFill>
          <a:blip r:embed="rId3"/>
          <a:stretch>
            <a:fillRect/>
          </a:stretch>
        </p:blipFill>
        <p:spPr>
          <a:xfrm>
            <a:off x="164811" y="7484485"/>
            <a:ext cx="3448050" cy="1323975"/>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oogle Shape;147;p31">
            <a:extLst>
              <a:ext uri="{FF2B5EF4-FFF2-40B4-BE49-F238E27FC236}">
                <a16:creationId xmlns:a16="http://schemas.microsoft.com/office/drawing/2014/main" id="{E7E065C6-A8F3-4980-AE63-B93CB1866C68}"/>
              </a:ext>
            </a:extLst>
          </p:cNvPr>
          <p:cNvGraphicFramePr/>
          <p:nvPr>
            <p:extLst>
              <p:ext uri="{D42A27DB-BD31-4B8C-83A1-F6EECF244321}">
                <p14:modId xmlns:p14="http://schemas.microsoft.com/office/powerpoint/2010/main" val="1828706187"/>
              </p:ext>
            </p:extLst>
          </p:nvPr>
        </p:nvGraphicFramePr>
        <p:xfrm>
          <a:off x="191252" y="2926021"/>
          <a:ext cx="12813547" cy="4721688"/>
        </p:xfrm>
        <a:graphic>
          <a:graphicData uri="http://schemas.openxmlformats.org/drawingml/2006/table">
            <a:tbl>
              <a:tblPr>
                <a:noFill/>
              </a:tblPr>
              <a:tblGrid>
                <a:gridCol w="2045986">
                  <a:extLst>
                    <a:ext uri="{9D8B030D-6E8A-4147-A177-3AD203B41FA5}">
                      <a16:colId xmlns:a16="http://schemas.microsoft.com/office/drawing/2014/main" val="20000"/>
                    </a:ext>
                  </a:extLst>
                </a:gridCol>
                <a:gridCol w="2584332">
                  <a:extLst>
                    <a:ext uri="{9D8B030D-6E8A-4147-A177-3AD203B41FA5}">
                      <a16:colId xmlns:a16="http://schemas.microsoft.com/office/drawing/2014/main" val="20001"/>
                    </a:ext>
                  </a:extLst>
                </a:gridCol>
                <a:gridCol w="4979842">
                  <a:extLst>
                    <a:ext uri="{9D8B030D-6E8A-4147-A177-3AD203B41FA5}">
                      <a16:colId xmlns:a16="http://schemas.microsoft.com/office/drawing/2014/main" val="20002"/>
                    </a:ext>
                  </a:extLst>
                </a:gridCol>
                <a:gridCol w="3203387">
                  <a:extLst>
                    <a:ext uri="{9D8B030D-6E8A-4147-A177-3AD203B41FA5}">
                      <a16:colId xmlns:a16="http://schemas.microsoft.com/office/drawing/2014/main" val="20003"/>
                    </a:ext>
                  </a:extLst>
                </a:gridCol>
              </a:tblGrid>
              <a:tr h="1552685">
                <a:tc>
                  <a:txBody>
                    <a:bodyPr/>
                    <a:lstStyle/>
                    <a:p>
                      <a:pPr marL="0" lvl="0" indent="0" algn="ctr" rtl="0">
                        <a:spcBef>
                          <a:spcPts val="0"/>
                        </a:spcBef>
                        <a:spcAft>
                          <a:spcPts val="0"/>
                        </a:spcAft>
                        <a:buNone/>
                      </a:pPr>
                      <a:endParaRPr sz="1600">
                        <a:solidFill>
                          <a:schemeClr val="bg2">
                            <a:lumMod val="10000"/>
                          </a:schemeClr>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Clr>
                          <a:schemeClr val="dk1"/>
                        </a:buClr>
                        <a:buSzPts val="1100"/>
                        <a:buFont typeface="Arial"/>
                        <a:buNone/>
                      </a:pPr>
                      <a:r>
                        <a:rPr lang="en-IN" sz="1600">
                          <a:solidFill>
                            <a:schemeClr val="bg2">
                              <a:lumMod val="10000"/>
                            </a:schemeClr>
                          </a:solidFill>
                          <a:latin typeface="Times New Roman" panose="02020603050405020304" pitchFamily="18" charset="0"/>
                          <a:cs typeface="Times New Roman" panose="02020603050405020304" pitchFamily="18" charset="0"/>
                        </a:rPr>
                        <a:t>S.no</a:t>
                      </a:r>
                      <a:endParaRPr sz="1600">
                        <a:solidFill>
                          <a:schemeClr val="bg2">
                            <a:lumMod val="10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600" dirty="0">
                        <a:solidFill>
                          <a:schemeClr val="bg2">
                            <a:lumMod val="10000"/>
                          </a:schemeClr>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IN" sz="1600" dirty="0">
                          <a:solidFill>
                            <a:schemeClr val="bg2">
                              <a:lumMod val="10000"/>
                            </a:schemeClr>
                          </a:solidFill>
                          <a:latin typeface="Times New Roman" panose="02020603050405020304" pitchFamily="18" charset="0"/>
                          <a:cs typeface="Times New Roman" panose="02020603050405020304" pitchFamily="18" charset="0"/>
                        </a:rPr>
                        <a:t>Journal details</a:t>
                      </a:r>
                    </a:p>
                    <a:p>
                      <a:pPr marL="0" lvl="0" indent="0" algn="l" rtl="0">
                        <a:spcBef>
                          <a:spcPts val="0"/>
                        </a:spcBef>
                        <a:spcAft>
                          <a:spcPts val="0"/>
                        </a:spcAft>
                        <a:buClr>
                          <a:schemeClr val="dk1"/>
                        </a:buClr>
                        <a:buSzPts val="1100"/>
                        <a:buFont typeface="Arial"/>
                        <a:buNone/>
                      </a:pPr>
                      <a:r>
                        <a:rPr lang="en-IN" sz="1600" dirty="0">
                          <a:solidFill>
                            <a:schemeClr val="bg2">
                              <a:lumMod val="10000"/>
                            </a:schemeClr>
                          </a:solidFill>
                          <a:latin typeface="Times New Roman" panose="02020603050405020304" pitchFamily="18" charset="0"/>
                          <a:cs typeface="Times New Roman" panose="02020603050405020304" pitchFamily="18" charset="0"/>
                        </a:rPr>
                        <a:t>And Year</a:t>
                      </a:r>
                      <a:endParaRPr sz="1600" dirty="0">
                        <a:solidFill>
                          <a:schemeClr val="bg2">
                            <a:lumMod val="10000"/>
                          </a:schemeClr>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600" dirty="0">
                        <a:solidFill>
                          <a:schemeClr val="bg2">
                            <a:lumMod val="10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600">
                        <a:solidFill>
                          <a:schemeClr val="bg2">
                            <a:lumMod val="10000"/>
                          </a:schemeClr>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IN" sz="1600">
                          <a:solidFill>
                            <a:schemeClr val="bg2">
                              <a:lumMod val="10000"/>
                            </a:schemeClr>
                          </a:solidFill>
                          <a:latin typeface="Times New Roman" panose="02020603050405020304" pitchFamily="18" charset="0"/>
                          <a:cs typeface="Times New Roman" panose="02020603050405020304" pitchFamily="18" charset="0"/>
                        </a:rPr>
                        <a:t>Authors and title of the paper</a:t>
                      </a:r>
                      <a:endParaRPr sz="1600">
                        <a:solidFill>
                          <a:schemeClr val="bg2">
                            <a:lumMod val="10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600">
                        <a:solidFill>
                          <a:schemeClr val="bg2">
                            <a:lumMod val="10000"/>
                          </a:schemeClr>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Clr>
                          <a:schemeClr val="dk1"/>
                        </a:buClr>
                        <a:buSzPts val="1100"/>
                        <a:buFont typeface="Arial"/>
                        <a:buNone/>
                      </a:pPr>
                      <a:r>
                        <a:rPr lang="en-IN" sz="1600">
                          <a:solidFill>
                            <a:schemeClr val="bg2">
                              <a:lumMod val="10000"/>
                            </a:schemeClr>
                          </a:solidFill>
                          <a:latin typeface="Times New Roman" panose="02020603050405020304" pitchFamily="18" charset="0"/>
                          <a:cs typeface="Times New Roman" panose="02020603050405020304" pitchFamily="18" charset="0"/>
                        </a:rPr>
                        <a:t> Inference</a:t>
                      </a:r>
                      <a:endParaRPr sz="1600">
                        <a:solidFill>
                          <a:schemeClr val="bg2">
                            <a:lumMod val="10000"/>
                          </a:schemeClr>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600">
                        <a:solidFill>
                          <a:schemeClr val="bg2">
                            <a:lumMod val="10000"/>
                          </a:schemeClr>
                        </a:solidFill>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0"/>
                  </a:ext>
                </a:extLst>
              </a:tr>
              <a:tr h="3169003">
                <a:tc>
                  <a:txBody>
                    <a:bodyPr/>
                    <a:lstStyle/>
                    <a:p>
                      <a:pPr marL="0" lvl="0" indent="0" algn="l" rtl="0">
                        <a:spcBef>
                          <a:spcPts val="0"/>
                        </a:spcBef>
                        <a:spcAft>
                          <a:spcPts val="0"/>
                        </a:spcAft>
                        <a:buClr>
                          <a:schemeClr val="dk1"/>
                        </a:buClr>
                        <a:buSzPts val="1100"/>
                        <a:buFont typeface="Arial"/>
                        <a:buNone/>
                      </a:pPr>
                      <a:r>
                        <a:rPr lang="en-IN" sz="1600" dirty="0">
                          <a:solidFill>
                            <a:schemeClr val="bg2">
                              <a:lumMod val="10000"/>
                            </a:schemeClr>
                          </a:solidFill>
                          <a:latin typeface="Times New Roman" panose="02020603050405020304" pitchFamily="18" charset="0"/>
                          <a:cs typeface="Times New Roman" panose="02020603050405020304" pitchFamily="18" charset="0"/>
                        </a:rPr>
                        <a:t>   1 </a:t>
                      </a:r>
                      <a:endParaRPr sz="1600" dirty="0">
                        <a:solidFill>
                          <a:schemeClr val="bg2">
                            <a:lumMod val="10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1600" dirty="0">
                          <a:solidFill>
                            <a:schemeClr val="bg2">
                              <a:lumMod val="10000"/>
                            </a:schemeClr>
                          </a:solidFill>
                          <a:latin typeface="Times New Roman" panose="02020603050405020304" pitchFamily="18" charset="0"/>
                          <a:cs typeface="Times New Roman" panose="02020603050405020304" pitchFamily="18" charset="0"/>
                        </a:rPr>
                        <a:t>Journal of Electrical Systems and Information Technology 2 (2015) 178–183</a:t>
                      </a:r>
                      <a:endParaRPr sz="1600" dirty="0">
                        <a:solidFill>
                          <a:schemeClr val="bg2">
                            <a:lumMod val="10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sz="1600" dirty="0">
                          <a:solidFill>
                            <a:schemeClr val="bg2">
                              <a:lumMod val="10000"/>
                            </a:schemeClr>
                          </a:solidFill>
                          <a:latin typeface="Times New Roman" panose="02020603050405020304" pitchFamily="18" charset="0"/>
                          <a:cs typeface="Times New Roman" panose="02020603050405020304" pitchFamily="18" charset="0"/>
                        </a:rPr>
                        <a:t>Power efficient and high performance VLSI architecture</a:t>
                      </a:r>
                    </a:p>
                    <a:p>
                      <a:pPr marL="0" lvl="0" indent="0" algn="l" rtl="0">
                        <a:spcBef>
                          <a:spcPts val="0"/>
                        </a:spcBef>
                        <a:spcAft>
                          <a:spcPts val="0"/>
                        </a:spcAft>
                        <a:buClr>
                          <a:schemeClr val="dk1"/>
                        </a:buClr>
                        <a:buSzPts val="1100"/>
                        <a:buFont typeface="Arial"/>
                        <a:buNone/>
                      </a:pPr>
                      <a:r>
                        <a:rPr lang="en-IN" sz="1600" dirty="0">
                          <a:solidFill>
                            <a:schemeClr val="bg2">
                              <a:lumMod val="10000"/>
                            </a:schemeClr>
                          </a:solidFill>
                          <a:latin typeface="Times New Roman" panose="02020603050405020304" pitchFamily="18" charset="0"/>
                          <a:cs typeface="Times New Roman" panose="02020603050405020304" pitchFamily="18" charset="0"/>
                        </a:rPr>
                        <a:t>for AES algorithm</a:t>
                      </a:r>
                    </a:p>
                    <a:p>
                      <a:pPr marL="0" lvl="0" indent="0" algn="l" rtl="0">
                        <a:spcBef>
                          <a:spcPts val="0"/>
                        </a:spcBef>
                        <a:spcAft>
                          <a:spcPts val="0"/>
                        </a:spcAft>
                        <a:buClr>
                          <a:schemeClr val="dk1"/>
                        </a:buClr>
                        <a:buSzPts val="1100"/>
                        <a:buFont typeface="Arial"/>
                        <a:buNone/>
                      </a:pPr>
                      <a:r>
                        <a:rPr lang="en-IN" sz="1600" dirty="0">
                          <a:solidFill>
                            <a:schemeClr val="bg2">
                              <a:lumMod val="10000"/>
                            </a:schemeClr>
                          </a:solidFill>
                          <a:latin typeface="Times New Roman" panose="02020603050405020304" pitchFamily="18" charset="0"/>
                          <a:cs typeface="Times New Roman" panose="02020603050405020304" pitchFamily="18" charset="0"/>
                        </a:rPr>
                        <a:t>K. </a:t>
                      </a:r>
                      <a:r>
                        <a:rPr lang="en-IN" sz="1600" dirty="0" err="1">
                          <a:solidFill>
                            <a:schemeClr val="bg2">
                              <a:lumMod val="10000"/>
                            </a:schemeClr>
                          </a:solidFill>
                          <a:latin typeface="Times New Roman" panose="02020603050405020304" pitchFamily="18" charset="0"/>
                          <a:cs typeface="Times New Roman" panose="02020603050405020304" pitchFamily="18" charset="0"/>
                        </a:rPr>
                        <a:t>Kalaiselvi</a:t>
                      </a:r>
                      <a:r>
                        <a:rPr lang="en-IN" sz="1600" dirty="0">
                          <a:solidFill>
                            <a:schemeClr val="bg2">
                              <a:lumMod val="10000"/>
                            </a:schemeClr>
                          </a:solidFill>
                          <a:latin typeface="Times New Roman" panose="02020603050405020304" pitchFamily="18" charset="0"/>
                          <a:cs typeface="Times New Roman" panose="02020603050405020304" pitchFamily="18" charset="0"/>
                        </a:rPr>
                        <a:t> a,∗, H. Mangalam</a:t>
                      </a:r>
                      <a:endParaRPr sz="1600" b="1" dirty="0">
                        <a:solidFill>
                          <a:schemeClr val="bg2">
                            <a:lumMod val="10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US" sz="1600" dirty="0">
                          <a:solidFill>
                            <a:schemeClr val="bg2">
                              <a:lumMod val="10000"/>
                            </a:schemeClr>
                          </a:solidFill>
                          <a:latin typeface="Times New Roman" panose="02020603050405020304" pitchFamily="18" charset="0"/>
                          <a:cs typeface="Times New Roman" panose="02020603050405020304" pitchFamily="18" charset="0"/>
                        </a:rPr>
                        <a:t>Advanced encryption standard(AES) algorithm has been widely deployed in cryptographic applications. This work proposes a low</a:t>
                      </a:r>
                    </a:p>
                    <a:p>
                      <a:pPr marL="0" lvl="0" indent="0" algn="l" rtl="0">
                        <a:spcBef>
                          <a:spcPts val="0"/>
                        </a:spcBef>
                        <a:spcAft>
                          <a:spcPts val="0"/>
                        </a:spcAft>
                        <a:buNone/>
                      </a:pPr>
                      <a:r>
                        <a:rPr lang="en-US" sz="1600" dirty="0">
                          <a:solidFill>
                            <a:schemeClr val="bg2">
                              <a:lumMod val="10000"/>
                            </a:schemeClr>
                          </a:solidFill>
                          <a:latin typeface="Times New Roman" panose="02020603050405020304" pitchFamily="18" charset="0"/>
                          <a:cs typeface="Times New Roman" panose="02020603050405020304" pitchFamily="18" charset="0"/>
                        </a:rPr>
                        <a:t>power and high throughput implementation of AES algorithm using key expansion approach. </a:t>
                      </a:r>
                      <a:endParaRPr sz="1600" dirty="0">
                        <a:solidFill>
                          <a:schemeClr val="bg2">
                            <a:lumMod val="10000"/>
                          </a:schemeClr>
                        </a:solidFill>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oogle Shape;147;p31">
            <a:extLst>
              <a:ext uri="{FF2B5EF4-FFF2-40B4-BE49-F238E27FC236}">
                <a16:creationId xmlns:a16="http://schemas.microsoft.com/office/drawing/2014/main" id="{384A1400-CFAD-6DD4-8579-7EC309678245}"/>
              </a:ext>
            </a:extLst>
          </p:cNvPr>
          <p:cNvGraphicFramePr/>
          <p:nvPr>
            <p:extLst>
              <p:ext uri="{D42A27DB-BD31-4B8C-83A1-F6EECF244321}">
                <p14:modId xmlns:p14="http://schemas.microsoft.com/office/powerpoint/2010/main" val="1973528336"/>
              </p:ext>
            </p:extLst>
          </p:nvPr>
        </p:nvGraphicFramePr>
        <p:xfrm>
          <a:off x="200917" y="3096592"/>
          <a:ext cx="12420573" cy="5687190"/>
        </p:xfrm>
        <a:graphic>
          <a:graphicData uri="http://schemas.openxmlformats.org/drawingml/2006/table">
            <a:tbl>
              <a:tblPr>
                <a:noFill/>
              </a:tblPr>
              <a:tblGrid>
                <a:gridCol w="1436292">
                  <a:extLst>
                    <a:ext uri="{9D8B030D-6E8A-4147-A177-3AD203B41FA5}">
                      <a16:colId xmlns:a16="http://schemas.microsoft.com/office/drawing/2014/main" val="20000"/>
                    </a:ext>
                  </a:extLst>
                </a:gridCol>
                <a:gridCol w="2594563">
                  <a:extLst>
                    <a:ext uri="{9D8B030D-6E8A-4147-A177-3AD203B41FA5}">
                      <a16:colId xmlns:a16="http://schemas.microsoft.com/office/drawing/2014/main" val="20001"/>
                    </a:ext>
                  </a:extLst>
                </a:gridCol>
                <a:gridCol w="4039392">
                  <a:extLst>
                    <a:ext uri="{9D8B030D-6E8A-4147-A177-3AD203B41FA5}">
                      <a16:colId xmlns:a16="http://schemas.microsoft.com/office/drawing/2014/main" val="20002"/>
                    </a:ext>
                  </a:extLst>
                </a:gridCol>
                <a:gridCol w="4350326">
                  <a:extLst>
                    <a:ext uri="{9D8B030D-6E8A-4147-A177-3AD203B41FA5}">
                      <a16:colId xmlns:a16="http://schemas.microsoft.com/office/drawing/2014/main" val="20003"/>
                    </a:ext>
                  </a:extLst>
                </a:gridCol>
              </a:tblGrid>
              <a:tr h="1800447">
                <a:tc>
                  <a:txBody>
                    <a:bodyPr/>
                    <a:lstStyle/>
                    <a:p>
                      <a:pPr marL="0" lvl="0" indent="0" algn="ctr" rtl="0">
                        <a:spcBef>
                          <a:spcPts val="0"/>
                        </a:spcBef>
                        <a:spcAft>
                          <a:spcPts val="0"/>
                        </a:spcAft>
                        <a:buNone/>
                      </a:pPr>
                      <a:endParaRPr sz="1600">
                        <a:solidFill>
                          <a:schemeClr val="bg2">
                            <a:lumMod val="10000"/>
                          </a:schemeClr>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Clr>
                          <a:schemeClr val="dk1"/>
                        </a:buClr>
                        <a:buSzPts val="1100"/>
                        <a:buFont typeface="Arial"/>
                        <a:buNone/>
                      </a:pPr>
                      <a:r>
                        <a:rPr lang="en-IN" sz="1600">
                          <a:solidFill>
                            <a:schemeClr val="bg2">
                              <a:lumMod val="10000"/>
                            </a:schemeClr>
                          </a:solidFill>
                          <a:latin typeface="Times New Roman" panose="02020603050405020304" pitchFamily="18" charset="0"/>
                          <a:cs typeface="Times New Roman" panose="02020603050405020304" pitchFamily="18" charset="0"/>
                        </a:rPr>
                        <a:t>S.no</a:t>
                      </a:r>
                      <a:endParaRPr sz="1600">
                        <a:solidFill>
                          <a:schemeClr val="bg2">
                            <a:lumMod val="10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600" dirty="0">
                        <a:solidFill>
                          <a:schemeClr val="bg2">
                            <a:lumMod val="10000"/>
                          </a:schemeClr>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IN" sz="1600" dirty="0">
                          <a:solidFill>
                            <a:schemeClr val="bg2">
                              <a:lumMod val="10000"/>
                            </a:schemeClr>
                          </a:solidFill>
                          <a:latin typeface="Times New Roman" panose="02020603050405020304" pitchFamily="18" charset="0"/>
                          <a:cs typeface="Times New Roman" panose="02020603050405020304" pitchFamily="18" charset="0"/>
                        </a:rPr>
                        <a:t>Journal details</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IN" sz="1600" dirty="0">
                          <a:solidFill>
                            <a:schemeClr val="bg2">
                              <a:lumMod val="10000"/>
                            </a:schemeClr>
                          </a:solidFill>
                          <a:latin typeface="Times New Roman" panose="02020603050405020304" pitchFamily="18" charset="0"/>
                          <a:cs typeface="Times New Roman" panose="02020603050405020304" pitchFamily="18" charset="0"/>
                        </a:rPr>
                        <a:t>And Year</a:t>
                      </a:r>
                    </a:p>
                    <a:p>
                      <a:pPr marL="0" lvl="0" indent="0" algn="l" rtl="0">
                        <a:spcBef>
                          <a:spcPts val="0"/>
                        </a:spcBef>
                        <a:spcAft>
                          <a:spcPts val="0"/>
                        </a:spcAft>
                        <a:buClr>
                          <a:schemeClr val="dk1"/>
                        </a:buClr>
                        <a:buSzPts val="1100"/>
                        <a:buFont typeface="Arial"/>
                        <a:buNone/>
                      </a:pPr>
                      <a:endParaRPr sz="1600" dirty="0">
                        <a:solidFill>
                          <a:schemeClr val="bg2">
                            <a:lumMod val="10000"/>
                          </a:schemeClr>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600" dirty="0">
                        <a:solidFill>
                          <a:schemeClr val="bg2">
                            <a:lumMod val="10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600" dirty="0">
                        <a:solidFill>
                          <a:schemeClr val="bg2">
                            <a:lumMod val="10000"/>
                          </a:schemeClr>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IN" sz="1600" dirty="0">
                          <a:solidFill>
                            <a:schemeClr val="bg2">
                              <a:lumMod val="10000"/>
                            </a:schemeClr>
                          </a:solidFill>
                          <a:latin typeface="Times New Roman" panose="02020603050405020304" pitchFamily="18" charset="0"/>
                          <a:cs typeface="Times New Roman" panose="02020603050405020304" pitchFamily="18" charset="0"/>
                        </a:rPr>
                        <a:t>Authors and title of the paper</a:t>
                      </a:r>
                      <a:endParaRPr sz="1600" dirty="0">
                        <a:solidFill>
                          <a:schemeClr val="bg2">
                            <a:lumMod val="10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600">
                        <a:solidFill>
                          <a:schemeClr val="bg2">
                            <a:lumMod val="10000"/>
                          </a:schemeClr>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Clr>
                          <a:schemeClr val="dk1"/>
                        </a:buClr>
                        <a:buSzPts val="1100"/>
                        <a:buFont typeface="Arial"/>
                        <a:buNone/>
                      </a:pPr>
                      <a:r>
                        <a:rPr lang="en-IN" sz="1600">
                          <a:solidFill>
                            <a:schemeClr val="bg2">
                              <a:lumMod val="10000"/>
                            </a:schemeClr>
                          </a:solidFill>
                          <a:latin typeface="Times New Roman" panose="02020603050405020304" pitchFamily="18" charset="0"/>
                          <a:cs typeface="Times New Roman" panose="02020603050405020304" pitchFamily="18" charset="0"/>
                        </a:rPr>
                        <a:t> Inference</a:t>
                      </a:r>
                      <a:endParaRPr sz="1600">
                        <a:solidFill>
                          <a:schemeClr val="bg2">
                            <a:lumMod val="10000"/>
                          </a:schemeClr>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600">
                        <a:solidFill>
                          <a:schemeClr val="bg2">
                            <a:lumMod val="10000"/>
                          </a:schemeClr>
                        </a:solidFill>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0"/>
                  </a:ext>
                </a:extLst>
              </a:tr>
              <a:tr h="3886743">
                <a:tc>
                  <a:txBody>
                    <a:bodyPr/>
                    <a:lstStyle/>
                    <a:p>
                      <a:pPr marL="0" lvl="0" indent="0" algn="l" rtl="0">
                        <a:spcBef>
                          <a:spcPts val="0"/>
                        </a:spcBef>
                        <a:spcAft>
                          <a:spcPts val="0"/>
                        </a:spcAft>
                        <a:buClr>
                          <a:schemeClr val="dk1"/>
                        </a:buClr>
                        <a:buSzPts val="1100"/>
                        <a:buFont typeface="Arial"/>
                        <a:buNone/>
                      </a:pPr>
                      <a:r>
                        <a:rPr lang="en-IN" sz="1600" dirty="0">
                          <a:solidFill>
                            <a:schemeClr val="bg2">
                              <a:lumMod val="10000"/>
                            </a:schemeClr>
                          </a:solidFill>
                          <a:latin typeface="Times New Roman" panose="02020603050405020304" pitchFamily="18" charset="0"/>
                          <a:cs typeface="Times New Roman" panose="02020603050405020304" pitchFamily="18" charset="0"/>
                        </a:rPr>
                        <a:t>   2</a:t>
                      </a:r>
                      <a:endParaRPr sz="1600" dirty="0">
                        <a:solidFill>
                          <a:schemeClr val="bg2">
                            <a:lumMod val="10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sz="1600" dirty="0">
                          <a:solidFill>
                            <a:schemeClr val="bg2">
                              <a:lumMod val="10000"/>
                            </a:schemeClr>
                          </a:solidFill>
                          <a:latin typeface="Times New Roman" panose="02020603050405020304" pitchFamily="18" charset="0"/>
                          <a:cs typeface="Times New Roman" panose="02020603050405020304" pitchFamily="18" charset="0"/>
                        </a:rPr>
                        <a:t>IEEE 2013</a:t>
                      </a:r>
                      <a:endParaRPr sz="1600" dirty="0">
                        <a:solidFill>
                          <a:schemeClr val="bg2">
                            <a:lumMod val="10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1600" dirty="0">
                          <a:solidFill>
                            <a:schemeClr val="bg2">
                              <a:lumMod val="10000"/>
                            </a:schemeClr>
                          </a:solidFill>
                          <a:latin typeface="Times New Roman" panose="02020603050405020304" pitchFamily="18" charset="0"/>
                          <a:cs typeface="Times New Roman" panose="02020603050405020304" pitchFamily="18" charset="0"/>
                        </a:rPr>
                        <a:t>VLSI IMPLEMENTATION OF AES </a:t>
                      </a:r>
                    </a:p>
                    <a:p>
                      <a:pPr marL="0" lvl="0" indent="0" algn="l" rtl="0">
                        <a:spcBef>
                          <a:spcPts val="0"/>
                        </a:spcBef>
                        <a:spcAft>
                          <a:spcPts val="0"/>
                        </a:spcAft>
                        <a:buClr>
                          <a:schemeClr val="dk1"/>
                        </a:buClr>
                        <a:buSzPts val="1100"/>
                        <a:buFont typeface="Arial"/>
                        <a:buNone/>
                      </a:pPr>
                      <a:r>
                        <a:rPr lang="en-US" sz="1600" dirty="0">
                          <a:solidFill>
                            <a:schemeClr val="bg2">
                              <a:lumMod val="10000"/>
                            </a:schemeClr>
                          </a:solidFill>
                          <a:latin typeface="Times New Roman" panose="02020603050405020304" pitchFamily="18" charset="0"/>
                          <a:cs typeface="Times New Roman" panose="02020603050405020304" pitchFamily="18" charset="0"/>
                        </a:rPr>
                        <a:t>ALGORITHM</a:t>
                      </a:r>
                    </a:p>
                    <a:p>
                      <a:pPr marL="0" lvl="0" indent="0" algn="l" rtl="0">
                        <a:spcBef>
                          <a:spcPts val="0"/>
                        </a:spcBef>
                        <a:spcAft>
                          <a:spcPts val="0"/>
                        </a:spcAft>
                        <a:buClr>
                          <a:schemeClr val="dk1"/>
                        </a:buClr>
                        <a:buSzPts val="1100"/>
                        <a:buFont typeface="Arial"/>
                        <a:buNone/>
                      </a:pPr>
                      <a:r>
                        <a:rPr lang="en-US" sz="1600" dirty="0">
                          <a:solidFill>
                            <a:schemeClr val="bg2">
                              <a:lumMod val="10000"/>
                            </a:schemeClr>
                          </a:solidFill>
                          <a:latin typeface="Times New Roman" panose="02020603050405020304" pitchFamily="18" charset="0"/>
                          <a:cs typeface="Times New Roman" panose="02020603050405020304" pitchFamily="18" charset="0"/>
                        </a:rPr>
                        <a:t>SAURABH KUMAR </a:t>
                      </a:r>
                    </a:p>
                  </a:txBody>
                  <a:tcPr marL="91425" marR="91425" marT="91425" marB="91425"/>
                </a:tc>
                <a:tc>
                  <a:txBody>
                    <a:bodyPr/>
                    <a:lstStyle/>
                    <a:p>
                      <a:pPr marL="0" lvl="0" indent="0" algn="just" rtl="0">
                        <a:spcBef>
                          <a:spcPts val="0"/>
                        </a:spcBef>
                        <a:spcAft>
                          <a:spcPts val="0"/>
                        </a:spcAft>
                        <a:buNone/>
                      </a:pPr>
                      <a:r>
                        <a:rPr lang="en-US" sz="1600" dirty="0">
                          <a:solidFill>
                            <a:schemeClr val="bg2">
                              <a:lumMod val="10000"/>
                            </a:schemeClr>
                          </a:solidFill>
                          <a:latin typeface="Times New Roman" panose="02020603050405020304" pitchFamily="18" charset="0"/>
                          <a:cs typeface="Times New Roman" panose="02020603050405020304" pitchFamily="18" charset="0"/>
                        </a:rPr>
                        <a:t>This paper presents In the past cryptography means only encryption and decryption using secret keys, </a:t>
                      </a:r>
                    </a:p>
                    <a:p>
                      <a:pPr marL="0" lvl="0" indent="0" algn="just" rtl="0">
                        <a:spcBef>
                          <a:spcPts val="0"/>
                        </a:spcBef>
                        <a:spcAft>
                          <a:spcPts val="0"/>
                        </a:spcAft>
                        <a:buNone/>
                      </a:pPr>
                      <a:r>
                        <a:rPr lang="en-US" sz="1600" dirty="0">
                          <a:solidFill>
                            <a:schemeClr val="bg2">
                              <a:lumMod val="10000"/>
                            </a:schemeClr>
                          </a:solidFill>
                          <a:latin typeface="Times New Roman" panose="02020603050405020304" pitchFamily="18" charset="0"/>
                          <a:cs typeface="Times New Roman" panose="02020603050405020304" pitchFamily="18" charset="0"/>
                        </a:rPr>
                        <a:t>nowadays it is defined in different mechanisms like asymmetric-key encipherment (public key cryptography) and symmetric-key encipherment (called as privet-key cryptography). </a:t>
                      </a:r>
                      <a:endParaRPr sz="1600" dirty="0">
                        <a:solidFill>
                          <a:schemeClr val="bg2">
                            <a:lumMod val="10000"/>
                          </a:schemeClr>
                        </a:solidFill>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373943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oogle Shape;147;p31">
            <a:extLst>
              <a:ext uri="{FF2B5EF4-FFF2-40B4-BE49-F238E27FC236}">
                <a16:creationId xmlns:a16="http://schemas.microsoft.com/office/drawing/2014/main" id="{8F92A940-7F50-5027-B180-9322732A9AEC}"/>
              </a:ext>
            </a:extLst>
          </p:cNvPr>
          <p:cNvGraphicFramePr/>
          <p:nvPr>
            <p:extLst>
              <p:ext uri="{D42A27DB-BD31-4B8C-83A1-F6EECF244321}">
                <p14:modId xmlns:p14="http://schemas.microsoft.com/office/powerpoint/2010/main" val="3307016196"/>
              </p:ext>
            </p:extLst>
          </p:nvPr>
        </p:nvGraphicFramePr>
        <p:xfrm>
          <a:off x="118240" y="2916172"/>
          <a:ext cx="12886559" cy="5826045"/>
        </p:xfrm>
        <a:graphic>
          <a:graphicData uri="http://schemas.openxmlformats.org/drawingml/2006/table">
            <a:tbl>
              <a:tblPr>
                <a:noFill/>
              </a:tblPr>
              <a:tblGrid>
                <a:gridCol w="2057645">
                  <a:extLst>
                    <a:ext uri="{9D8B030D-6E8A-4147-A177-3AD203B41FA5}">
                      <a16:colId xmlns:a16="http://schemas.microsoft.com/office/drawing/2014/main" val="20000"/>
                    </a:ext>
                  </a:extLst>
                </a:gridCol>
                <a:gridCol w="2599058">
                  <a:extLst>
                    <a:ext uri="{9D8B030D-6E8A-4147-A177-3AD203B41FA5}">
                      <a16:colId xmlns:a16="http://schemas.microsoft.com/office/drawing/2014/main" val="20001"/>
                    </a:ext>
                  </a:extLst>
                </a:gridCol>
                <a:gridCol w="4119675">
                  <a:extLst>
                    <a:ext uri="{9D8B030D-6E8A-4147-A177-3AD203B41FA5}">
                      <a16:colId xmlns:a16="http://schemas.microsoft.com/office/drawing/2014/main" val="20002"/>
                    </a:ext>
                  </a:extLst>
                </a:gridCol>
                <a:gridCol w="4110181">
                  <a:extLst>
                    <a:ext uri="{9D8B030D-6E8A-4147-A177-3AD203B41FA5}">
                      <a16:colId xmlns:a16="http://schemas.microsoft.com/office/drawing/2014/main" val="20003"/>
                    </a:ext>
                  </a:extLst>
                </a:gridCol>
              </a:tblGrid>
              <a:tr h="1782719">
                <a:tc>
                  <a:txBody>
                    <a:bodyPr/>
                    <a:lstStyle/>
                    <a:p>
                      <a:pPr marL="0" lvl="0" indent="0" algn="ctr" rtl="0">
                        <a:spcBef>
                          <a:spcPts val="0"/>
                        </a:spcBef>
                        <a:spcAft>
                          <a:spcPts val="0"/>
                        </a:spcAft>
                        <a:buNone/>
                      </a:pPr>
                      <a:endParaRPr sz="1600">
                        <a:solidFill>
                          <a:schemeClr val="bg2">
                            <a:lumMod val="10000"/>
                          </a:schemeClr>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Clr>
                          <a:schemeClr val="dk1"/>
                        </a:buClr>
                        <a:buSzPts val="1100"/>
                        <a:buFont typeface="Arial"/>
                        <a:buNone/>
                      </a:pPr>
                      <a:r>
                        <a:rPr lang="en-IN" sz="1600">
                          <a:solidFill>
                            <a:schemeClr val="bg2">
                              <a:lumMod val="10000"/>
                            </a:schemeClr>
                          </a:solidFill>
                          <a:latin typeface="Times New Roman" panose="02020603050405020304" pitchFamily="18" charset="0"/>
                          <a:cs typeface="Times New Roman" panose="02020603050405020304" pitchFamily="18" charset="0"/>
                        </a:rPr>
                        <a:t>S.no</a:t>
                      </a:r>
                      <a:endParaRPr sz="1600">
                        <a:solidFill>
                          <a:schemeClr val="bg2">
                            <a:lumMod val="10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600" dirty="0">
                        <a:solidFill>
                          <a:schemeClr val="bg2">
                            <a:lumMod val="10000"/>
                          </a:schemeClr>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IN" sz="1600" dirty="0">
                          <a:solidFill>
                            <a:schemeClr val="bg2">
                              <a:lumMod val="10000"/>
                            </a:schemeClr>
                          </a:solidFill>
                          <a:latin typeface="Times New Roman" panose="02020603050405020304" pitchFamily="18" charset="0"/>
                          <a:cs typeface="Times New Roman" panose="02020603050405020304" pitchFamily="18" charset="0"/>
                        </a:rPr>
                        <a:t>Journal details</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IN" sz="1600" dirty="0">
                          <a:solidFill>
                            <a:schemeClr val="bg2">
                              <a:lumMod val="10000"/>
                            </a:schemeClr>
                          </a:solidFill>
                          <a:latin typeface="Times New Roman" panose="02020603050405020304" pitchFamily="18" charset="0"/>
                          <a:cs typeface="Times New Roman" panose="02020603050405020304" pitchFamily="18" charset="0"/>
                        </a:rPr>
                        <a:t>And Year</a:t>
                      </a:r>
                    </a:p>
                    <a:p>
                      <a:pPr marL="0" lvl="0" indent="0" algn="l" rtl="0">
                        <a:spcBef>
                          <a:spcPts val="0"/>
                        </a:spcBef>
                        <a:spcAft>
                          <a:spcPts val="0"/>
                        </a:spcAft>
                        <a:buClr>
                          <a:schemeClr val="dk1"/>
                        </a:buClr>
                        <a:buSzPts val="1100"/>
                        <a:buFont typeface="Arial"/>
                        <a:buNone/>
                      </a:pPr>
                      <a:endParaRPr sz="1600" dirty="0">
                        <a:solidFill>
                          <a:schemeClr val="bg2">
                            <a:lumMod val="10000"/>
                          </a:schemeClr>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600" dirty="0">
                        <a:solidFill>
                          <a:schemeClr val="bg2">
                            <a:lumMod val="10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600" dirty="0">
                        <a:solidFill>
                          <a:schemeClr val="bg2">
                            <a:lumMod val="10000"/>
                          </a:schemeClr>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IN" sz="1600" dirty="0">
                          <a:solidFill>
                            <a:schemeClr val="bg2">
                              <a:lumMod val="10000"/>
                            </a:schemeClr>
                          </a:solidFill>
                          <a:latin typeface="Times New Roman" panose="02020603050405020304" pitchFamily="18" charset="0"/>
                          <a:cs typeface="Times New Roman" panose="02020603050405020304" pitchFamily="18" charset="0"/>
                        </a:rPr>
                        <a:t>Authors and title of the paper</a:t>
                      </a:r>
                      <a:endParaRPr sz="1600" dirty="0">
                        <a:solidFill>
                          <a:schemeClr val="bg2">
                            <a:lumMod val="10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600">
                        <a:solidFill>
                          <a:schemeClr val="bg2">
                            <a:lumMod val="10000"/>
                          </a:schemeClr>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Clr>
                          <a:schemeClr val="dk1"/>
                        </a:buClr>
                        <a:buSzPts val="1100"/>
                        <a:buFont typeface="Arial"/>
                        <a:buNone/>
                      </a:pPr>
                      <a:r>
                        <a:rPr lang="en-IN" sz="1600">
                          <a:solidFill>
                            <a:schemeClr val="bg2">
                              <a:lumMod val="10000"/>
                            </a:schemeClr>
                          </a:solidFill>
                          <a:latin typeface="Times New Roman" panose="02020603050405020304" pitchFamily="18" charset="0"/>
                          <a:cs typeface="Times New Roman" panose="02020603050405020304" pitchFamily="18" charset="0"/>
                        </a:rPr>
                        <a:t> Inference</a:t>
                      </a:r>
                      <a:endParaRPr sz="1600">
                        <a:solidFill>
                          <a:schemeClr val="bg2">
                            <a:lumMod val="10000"/>
                          </a:schemeClr>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600">
                        <a:solidFill>
                          <a:schemeClr val="bg2">
                            <a:lumMod val="10000"/>
                          </a:schemeClr>
                        </a:solidFill>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0"/>
                  </a:ext>
                </a:extLst>
              </a:tr>
              <a:tr h="4043326">
                <a:tc>
                  <a:txBody>
                    <a:bodyPr/>
                    <a:lstStyle/>
                    <a:p>
                      <a:pPr marL="0" lvl="0" indent="0" algn="l" rtl="0">
                        <a:spcBef>
                          <a:spcPts val="0"/>
                        </a:spcBef>
                        <a:spcAft>
                          <a:spcPts val="0"/>
                        </a:spcAft>
                        <a:buClr>
                          <a:schemeClr val="dk1"/>
                        </a:buClr>
                        <a:buSzPts val="1100"/>
                        <a:buFont typeface="Arial"/>
                        <a:buNone/>
                      </a:pPr>
                      <a:r>
                        <a:rPr lang="en-IN" sz="1600" dirty="0">
                          <a:solidFill>
                            <a:schemeClr val="bg2">
                              <a:lumMod val="10000"/>
                            </a:schemeClr>
                          </a:solidFill>
                          <a:latin typeface="Times New Roman" panose="02020603050405020304" pitchFamily="18" charset="0"/>
                          <a:cs typeface="Times New Roman" panose="02020603050405020304" pitchFamily="18" charset="0"/>
                        </a:rPr>
                        <a:t>   3</a:t>
                      </a:r>
                      <a:endParaRPr sz="1600" dirty="0">
                        <a:solidFill>
                          <a:schemeClr val="bg2">
                            <a:lumMod val="10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sz="1600" dirty="0">
                          <a:solidFill>
                            <a:schemeClr val="bg2">
                              <a:lumMod val="10000"/>
                            </a:schemeClr>
                          </a:solidFill>
                          <a:latin typeface="Times New Roman" panose="02020603050405020304" pitchFamily="18" charset="0"/>
                          <a:cs typeface="Times New Roman" panose="02020603050405020304" pitchFamily="18" charset="0"/>
                        </a:rPr>
                        <a:t>IEEE 2017</a:t>
                      </a:r>
                      <a:endParaRPr sz="1600" dirty="0">
                        <a:solidFill>
                          <a:schemeClr val="bg2">
                            <a:lumMod val="10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just" rtl="0">
                        <a:spcBef>
                          <a:spcPts val="0"/>
                        </a:spcBef>
                        <a:spcAft>
                          <a:spcPts val="0"/>
                        </a:spcAft>
                        <a:buClr>
                          <a:schemeClr val="dk1"/>
                        </a:buClr>
                        <a:buSzPts val="1100"/>
                        <a:buFont typeface="Arial"/>
                        <a:buNone/>
                      </a:pPr>
                      <a:r>
                        <a:rPr lang="en-US" sz="1600" dirty="0">
                          <a:solidFill>
                            <a:schemeClr val="bg2">
                              <a:lumMod val="10000"/>
                            </a:schemeClr>
                          </a:solidFill>
                          <a:latin typeface="Times New Roman" panose="02020603050405020304" pitchFamily="18" charset="0"/>
                          <a:cs typeface="Times New Roman" panose="02020603050405020304" pitchFamily="18" charset="0"/>
                        </a:rPr>
                        <a:t>VLSI Implementation of Cryptographic Algorithms </a:t>
                      </a:r>
                    </a:p>
                    <a:p>
                      <a:pPr marL="0" lvl="0" indent="0" algn="just" rtl="0">
                        <a:spcBef>
                          <a:spcPts val="0"/>
                        </a:spcBef>
                        <a:spcAft>
                          <a:spcPts val="0"/>
                        </a:spcAft>
                        <a:buClr>
                          <a:schemeClr val="dk1"/>
                        </a:buClr>
                        <a:buSzPts val="1100"/>
                        <a:buFont typeface="Arial"/>
                        <a:buNone/>
                      </a:pPr>
                      <a:r>
                        <a:rPr lang="en-US" sz="1600" dirty="0">
                          <a:solidFill>
                            <a:schemeClr val="bg2">
                              <a:lumMod val="10000"/>
                            </a:schemeClr>
                          </a:solidFill>
                          <a:latin typeface="Times New Roman" panose="02020603050405020304" pitchFamily="18" charset="0"/>
                          <a:cs typeface="Times New Roman" panose="02020603050405020304" pitchFamily="18" charset="0"/>
                        </a:rPr>
                        <a:t>&amp; Techniques: A Literature Review</a:t>
                      </a:r>
                    </a:p>
                    <a:p>
                      <a:pPr marL="0" lvl="0" indent="0" algn="just" rtl="0">
                        <a:spcBef>
                          <a:spcPts val="0"/>
                        </a:spcBef>
                        <a:spcAft>
                          <a:spcPts val="0"/>
                        </a:spcAft>
                        <a:buClr>
                          <a:schemeClr val="dk1"/>
                        </a:buClr>
                        <a:buSzPts val="1100"/>
                        <a:buFont typeface="Arial"/>
                        <a:buNone/>
                      </a:pPr>
                      <a:r>
                        <a:rPr lang="en-US" sz="1600" dirty="0" err="1">
                          <a:solidFill>
                            <a:schemeClr val="bg2">
                              <a:lumMod val="10000"/>
                            </a:schemeClr>
                          </a:solidFill>
                          <a:latin typeface="Times New Roman" panose="02020603050405020304" pitchFamily="18" charset="0"/>
                          <a:cs typeface="Times New Roman" panose="02020603050405020304" pitchFamily="18" charset="0"/>
                        </a:rPr>
                        <a:t>Favin</a:t>
                      </a:r>
                      <a:r>
                        <a:rPr lang="en-US" sz="1600" dirty="0">
                          <a:solidFill>
                            <a:schemeClr val="bg2">
                              <a:lumMod val="10000"/>
                            </a:schemeClr>
                          </a:solidFill>
                          <a:latin typeface="Times New Roman" panose="02020603050405020304" pitchFamily="18" charset="0"/>
                          <a:cs typeface="Times New Roman" panose="02020603050405020304" pitchFamily="18" charset="0"/>
                        </a:rPr>
                        <a:t> Fernandes, </a:t>
                      </a:r>
                      <a:r>
                        <a:rPr lang="en-US" sz="1600" dirty="0" err="1">
                          <a:solidFill>
                            <a:schemeClr val="bg2">
                              <a:lumMod val="10000"/>
                            </a:schemeClr>
                          </a:solidFill>
                          <a:latin typeface="Times New Roman" panose="02020603050405020304" pitchFamily="18" charset="0"/>
                          <a:cs typeface="Times New Roman" panose="02020603050405020304" pitchFamily="18" charset="0"/>
                        </a:rPr>
                        <a:t>Gauravi</a:t>
                      </a:r>
                      <a:r>
                        <a:rPr lang="en-US" sz="1600" dirty="0">
                          <a:solidFill>
                            <a:schemeClr val="bg2">
                              <a:lumMod val="10000"/>
                            </a:schemeClr>
                          </a:solidFill>
                          <a:latin typeface="Times New Roman" panose="02020603050405020304" pitchFamily="18" charset="0"/>
                          <a:cs typeface="Times New Roman" panose="02020603050405020304" pitchFamily="18" charset="0"/>
                        </a:rPr>
                        <a:t> </a:t>
                      </a:r>
                      <a:r>
                        <a:rPr lang="en-US" sz="1600" dirty="0" err="1">
                          <a:solidFill>
                            <a:schemeClr val="bg2">
                              <a:lumMod val="10000"/>
                            </a:schemeClr>
                          </a:solidFill>
                          <a:latin typeface="Times New Roman" panose="02020603050405020304" pitchFamily="18" charset="0"/>
                          <a:cs typeface="Times New Roman" panose="02020603050405020304" pitchFamily="18" charset="0"/>
                        </a:rPr>
                        <a:t>Dungarwal</a:t>
                      </a:r>
                      <a:r>
                        <a:rPr lang="en-US" sz="1600" dirty="0">
                          <a:solidFill>
                            <a:schemeClr val="bg2">
                              <a:lumMod val="10000"/>
                            </a:schemeClr>
                          </a:solidFill>
                          <a:latin typeface="Times New Roman" panose="02020603050405020304" pitchFamily="18" charset="0"/>
                          <a:cs typeface="Times New Roman" panose="02020603050405020304" pitchFamily="18" charset="0"/>
                        </a:rPr>
                        <a:t>, </a:t>
                      </a:r>
                      <a:r>
                        <a:rPr lang="en-US" sz="1600" dirty="0" err="1">
                          <a:solidFill>
                            <a:schemeClr val="bg2">
                              <a:lumMod val="10000"/>
                            </a:schemeClr>
                          </a:solidFill>
                          <a:latin typeface="Times New Roman" panose="02020603050405020304" pitchFamily="18" charset="0"/>
                          <a:cs typeface="Times New Roman" panose="02020603050405020304" pitchFamily="18" charset="0"/>
                        </a:rPr>
                        <a:t>Aishwariya</a:t>
                      </a:r>
                      <a:r>
                        <a:rPr lang="en-US" sz="1600" dirty="0">
                          <a:solidFill>
                            <a:schemeClr val="bg2">
                              <a:lumMod val="10000"/>
                            </a:schemeClr>
                          </a:solidFill>
                          <a:latin typeface="Times New Roman" panose="02020603050405020304" pitchFamily="18" charset="0"/>
                          <a:cs typeface="Times New Roman" panose="02020603050405020304" pitchFamily="18" charset="0"/>
                        </a:rPr>
                        <a:t> Gaikwad, Ishan </a:t>
                      </a:r>
                      <a:r>
                        <a:rPr lang="en-US" sz="1600" dirty="0" err="1">
                          <a:solidFill>
                            <a:schemeClr val="bg2">
                              <a:lumMod val="10000"/>
                            </a:schemeClr>
                          </a:solidFill>
                          <a:latin typeface="Times New Roman" panose="02020603050405020304" pitchFamily="18" charset="0"/>
                          <a:cs typeface="Times New Roman" panose="02020603050405020304" pitchFamily="18" charset="0"/>
                        </a:rPr>
                        <a:t>Kareliya</a:t>
                      </a:r>
                      <a:r>
                        <a:rPr lang="en-US" sz="1600" dirty="0">
                          <a:solidFill>
                            <a:schemeClr val="bg2">
                              <a:lumMod val="10000"/>
                            </a:schemeClr>
                          </a:solidFill>
                          <a:latin typeface="Times New Roman" panose="02020603050405020304" pitchFamily="18" charset="0"/>
                          <a:cs typeface="Times New Roman" panose="02020603050405020304" pitchFamily="18" charset="0"/>
                        </a:rPr>
                        <a:t>, Swati </a:t>
                      </a:r>
                      <a:r>
                        <a:rPr lang="en-US" sz="1600" dirty="0" err="1">
                          <a:solidFill>
                            <a:schemeClr val="bg2">
                              <a:lumMod val="10000"/>
                            </a:schemeClr>
                          </a:solidFill>
                          <a:latin typeface="Times New Roman" panose="02020603050405020304" pitchFamily="18" charset="0"/>
                          <a:cs typeface="Times New Roman" panose="02020603050405020304" pitchFamily="18" charset="0"/>
                        </a:rPr>
                        <a:t>Shilaskar</a:t>
                      </a:r>
                      <a:endParaRPr lang="en-US" sz="1600" dirty="0">
                        <a:solidFill>
                          <a:schemeClr val="bg2">
                            <a:lumMod val="10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just" rtl="0">
                        <a:spcBef>
                          <a:spcPts val="0"/>
                        </a:spcBef>
                        <a:spcAft>
                          <a:spcPts val="0"/>
                        </a:spcAft>
                        <a:buNone/>
                      </a:pPr>
                      <a:r>
                        <a:rPr lang="en-US" sz="1600" dirty="0">
                          <a:solidFill>
                            <a:schemeClr val="bg2">
                              <a:lumMod val="10000"/>
                            </a:schemeClr>
                          </a:solidFill>
                          <a:latin typeface="Times New Roman" panose="02020603050405020304" pitchFamily="18" charset="0"/>
                          <a:cs typeface="Times New Roman" panose="02020603050405020304" pitchFamily="18" charset="0"/>
                        </a:rPr>
                        <a:t>Through the years, the flow of Data </a:t>
                      </a:r>
                    </a:p>
                    <a:p>
                      <a:pPr marL="0" lvl="0" indent="0" algn="just" rtl="0">
                        <a:spcBef>
                          <a:spcPts val="0"/>
                        </a:spcBef>
                        <a:spcAft>
                          <a:spcPts val="0"/>
                        </a:spcAft>
                        <a:buNone/>
                      </a:pPr>
                      <a:r>
                        <a:rPr lang="en-US" sz="1600" dirty="0">
                          <a:solidFill>
                            <a:schemeClr val="bg2">
                              <a:lumMod val="10000"/>
                            </a:schemeClr>
                          </a:solidFill>
                          <a:latin typeface="Times New Roman" panose="02020603050405020304" pitchFamily="18" charset="0"/>
                          <a:cs typeface="Times New Roman" panose="02020603050405020304" pitchFamily="18" charset="0"/>
                        </a:rPr>
                        <a:t>and its transmission have increased tremendously </a:t>
                      </a:r>
                    </a:p>
                    <a:p>
                      <a:pPr marL="0" lvl="0" indent="0" algn="just" rtl="0">
                        <a:spcBef>
                          <a:spcPts val="0"/>
                        </a:spcBef>
                        <a:spcAft>
                          <a:spcPts val="0"/>
                        </a:spcAft>
                        <a:buNone/>
                      </a:pPr>
                      <a:r>
                        <a:rPr lang="en-US" sz="1600" dirty="0">
                          <a:solidFill>
                            <a:schemeClr val="bg2">
                              <a:lumMod val="10000"/>
                            </a:schemeClr>
                          </a:solidFill>
                          <a:latin typeface="Times New Roman" panose="02020603050405020304" pitchFamily="18" charset="0"/>
                          <a:cs typeface="Times New Roman" panose="02020603050405020304" pitchFamily="18" charset="0"/>
                        </a:rPr>
                        <a:t>and so has the security issues to it. Cryptography </a:t>
                      </a:r>
                    </a:p>
                    <a:p>
                      <a:pPr marL="0" lvl="0" indent="0" algn="just" rtl="0">
                        <a:spcBef>
                          <a:spcPts val="0"/>
                        </a:spcBef>
                        <a:spcAft>
                          <a:spcPts val="0"/>
                        </a:spcAft>
                        <a:buNone/>
                      </a:pPr>
                      <a:r>
                        <a:rPr lang="en-US" sz="1600" dirty="0">
                          <a:solidFill>
                            <a:schemeClr val="bg2">
                              <a:lumMod val="10000"/>
                            </a:schemeClr>
                          </a:solidFill>
                          <a:latin typeface="Times New Roman" panose="02020603050405020304" pitchFamily="18" charset="0"/>
                          <a:cs typeface="Times New Roman" panose="02020603050405020304" pitchFamily="18" charset="0"/>
                        </a:rPr>
                        <a:t>in recent years with the advancement of VLSI has </a:t>
                      </a:r>
                    </a:p>
                    <a:p>
                      <a:pPr marL="0" lvl="0" indent="0" algn="just" rtl="0">
                        <a:spcBef>
                          <a:spcPts val="0"/>
                        </a:spcBef>
                        <a:spcAft>
                          <a:spcPts val="0"/>
                        </a:spcAft>
                        <a:buNone/>
                      </a:pPr>
                      <a:r>
                        <a:rPr lang="en-US" sz="1600" dirty="0">
                          <a:solidFill>
                            <a:schemeClr val="bg2">
                              <a:lumMod val="10000"/>
                            </a:schemeClr>
                          </a:solidFill>
                          <a:latin typeface="Times New Roman" panose="02020603050405020304" pitchFamily="18" charset="0"/>
                          <a:cs typeface="Times New Roman" panose="02020603050405020304" pitchFamily="18" charset="0"/>
                        </a:rPr>
                        <a:t>led to its implementation of Encryption and </a:t>
                      </a:r>
                    </a:p>
                    <a:p>
                      <a:pPr marL="0" lvl="0" indent="0" algn="just" rtl="0">
                        <a:spcBef>
                          <a:spcPts val="0"/>
                        </a:spcBef>
                        <a:spcAft>
                          <a:spcPts val="0"/>
                        </a:spcAft>
                        <a:buNone/>
                      </a:pPr>
                      <a:r>
                        <a:rPr lang="en-US" sz="1600" dirty="0">
                          <a:solidFill>
                            <a:schemeClr val="bg2">
                              <a:lumMod val="10000"/>
                            </a:schemeClr>
                          </a:solidFill>
                          <a:latin typeface="Times New Roman" panose="02020603050405020304" pitchFamily="18" charset="0"/>
                          <a:cs typeface="Times New Roman" panose="02020603050405020304" pitchFamily="18" charset="0"/>
                        </a:rPr>
                        <a:t>Decryption techniques, where the process of </a:t>
                      </a:r>
                    </a:p>
                    <a:p>
                      <a:pPr marL="0" lvl="0" indent="0" algn="just" rtl="0">
                        <a:spcBef>
                          <a:spcPts val="0"/>
                        </a:spcBef>
                        <a:spcAft>
                          <a:spcPts val="0"/>
                        </a:spcAft>
                        <a:buNone/>
                      </a:pPr>
                      <a:r>
                        <a:rPr lang="en-US" sz="1600" dirty="0">
                          <a:solidFill>
                            <a:schemeClr val="bg2">
                              <a:lumMod val="10000"/>
                            </a:schemeClr>
                          </a:solidFill>
                          <a:latin typeface="Times New Roman" panose="02020603050405020304" pitchFamily="18" charset="0"/>
                          <a:cs typeface="Times New Roman" panose="02020603050405020304" pitchFamily="18" charset="0"/>
                        </a:rPr>
                        <a:t>translating and converting plaintext into cypher </a:t>
                      </a:r>
                    </a:p>
                    <a:p>
                      <a:pPr marL="0" lvl="0" indent="0" algn="just" rtl="0">
                        <a:spcBef>
                          <a:spcPts val="0"/>
                        </a:spcBef>
                        <a:spcAft>
                          <a:spcPts val="0"/>
                        </a:spcAft>
                        <a:buNone/>
                      </a:pPr>
                      <a:r>
                        <a:rPr lang="en-US" sz="1600" dirty="0">
                          <a:solidFill>
                            <a:schemeClr val="bg2">
                              <a:lumMod val="10000"/>
                            </a:schemeClr>
                          </a:solidFill>
                          <a:latin typeface="Times New Roman" panose="02020603050405020304" pitchFamily="18" charset="0"/>
                          <a:cs typeface="Times New Roman" panose="02020603050405020304" pitchFamily="18" charset="0"/>
                        </a:rPr>
                        <a:t>text and vice versa is made possible</a:t>
                      </a:r>
                      <a:endParaRPr sz="1600" dirty="0">
                        <a:solidFill>
                          <a:schemeClr val="bg2">
                            <a:lumMod val="10000"/>
                          </a:schemeClr>
                        </a:solidFill>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2646185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8A0037-75ED-67CE-1C64-08CF246951BE}"/>
              </a:ext>
            </a:extLst>
          </p:cNvPr>
          <p:cNvSpPr txBox="1"/>
          <p:nvPr/>
        </p:nvSpPr>
        <p:spPr>
          <a:xfrm>
            <a:off x="277090" y="2813986"/>
            <a:ext cx="12164291" cy="29341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marR="0" indent="-342900" algn="just" defTabSz="173393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Security is becoming a crucial component of contemporary warfare. </a:t>
            </a:r>
          </a:p>
          <a:p>
            <a:pPr marL="342900" marR="0" indent="-342900" algn="just" defTabSz="173393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Cyberattacks account for the majority of attacks. Cyberattack against Systems, Aircraft, Drones, and other Military Equipment, etc. </a:t>
            </a:r>
          </a:p>
          <a:p>
            <a:pPr marL="342900" marR="0" indent="-342900" algn="just" defTabSz="173393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These seriously harm a nation's collateral. In order to achieve our goal of improving system security, we would use our adaptation of AES encryption to strengthen the security of the hardware security module, which is an HSM (Hardware Security Module) chip implanted in the system controller.</a:t>
            </a:r>
          </a:p>
          <a:p>
            <a:pPr marL="0" marR="0" indent="0" algn="ctr" defTabSz="1733930" rtl="0" fontAlgn="auto" latinLnBrk="0" hangingPunct="0">
              <a:lnSpc>
                <a:spcPct val="100000"/>
              </a:lnSpc>
              <a:spcBef>
                <a:spcPts val="0"/>
              </a:spcBef>
              <a:spcAft>
                <a:spcPts val="0"/>
              </a:spcAft>
              <a:buClrTx/>
              <a:buSzTx/>
              <a:buFontTx/>
              <a:buNone/>
              <a:tabLst/>
            </a:pPr>
            <a:endParaRPr kumimoji="0" lang="en-IN" sz="1600" b="0" i="0" u="none" strike="noStrike" cap="none" spc="0" normalizeH="0" baseline="0" dirty="0">
              <a:ln>
                <a:noFill/>
              </a:ln>
              <a:solidFill>
                <a:srgbClr val="5E5E5E"/>
              </a:solidFill>
              <a:effectLst/>
              <a:uFillTx/>
              <a:latin typeface="+mn-lt"/>
              <a:ea typeface="+mn-ea"/>
              <a:cs typeface="+mn-cs"/>
              <a:sym typeface="Helvetica Neue"/>
            </a:endParaRPr>
          </a:p>
        </p:txBody>
      </p:sp>
      <p:pic>
        <p:nvPicPr>
          <p:cNvPr id="3" name="Picture 2">
            <a:extLst>
              <a:ext uri="{FF2B5EF4-FFF2-40B4-BE49-F238E27FC236}">
                <a16:creationId xmlns:a16="http://schemas.microsoft.com/office/drawing/2014/main" id="{F1B7FDF4-F9EA-F80F-36F9-081CFE8F79EA}"/>
              </a:ext>
            </a:extLst>
          </p:cNvPr>
          <p:cNvPicPr>
            <a:picLocks noChangeAspect="1"/>
          </p:cNvPicPr>
          <p:nvPr/>
        </p:nvPicPr>
        <p:blipFill>
          <a:blip r:embed="rId2"/>
          <a:stretch>
            <a:fillRect/>
          </a:stretch>
        </p:blipFill>
        <p:spPr>
          <a:xfrm>
            <a:off x="787907" y="5772370"/>
            <a:ext cx="5363511" cy="2575576"/>
          </a:xfrm>
          <a:prstGeom prst="rect">
            <a:avLst/>
          </a:prstGeom>
        </p:spPr>
      </p:pic>
      <p:pic>
        <p:nvPicPr>
          <p:cNvPr id="4" name="Picture 3">
            <a:extLst>
              <a:ext uri="{FF2B5EF4-FFF2-40B4-BE49-F238E27FC236}">
                <a16:creationId xmlns:a16="http://schemas.microsoft.com/office/drawing/2014/main" id="{5C07FABB-4150-0669-29E8-71188E61787E}"/>
              </a:ext>
            </a:extLst>
          </p:cNvPr>
          <p:cNvPicPr>
            <a:picLocks noChangeAspect="1"/>
          </p:cNvPicPr>
          <p:nvPr/>
        </p:nvPicPr>
        <p:blipFill>
          <a:blip r:embed="rId3"/>
          <a:stretch>
            <a:fillRect/>
          </a:stretch>
        </p:blipFill>
        <p:spPr>
          <a:xfrm>
            <a:off x="7800736" y="5748122"/>
            <a:ext cx="3823228" cy="2623961"/>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4DCF37-ECFD-18C7-379F-901462846D88}"/>
              </a:ext>
            </a:extLst>
          </p:cNvPr>
          <p:cNvSpPr txBox="1"/>
          <p:nvPr/>
        </p:nvSpPr>
        <p:spPr>
          <a:xfrm>
            <a:off x="512618" y="2971230"/>
            <a:ext cx="10958946"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marR="0" indent="-342900" algn="just" defTabSz="173393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We would examine the most recent version of AES encryption first, modify it to reach the algorithm's optimum efficiency, and then implement it in a Hardware Security Module.</a:t>
            </a:r>
          </a:p>
          <a:p>
            <a:pPr marL="342900" marR="0" indent="-342900" algn="just" defTabSz="173393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After that We would implement into a Controller for further study of the Security of the Controller System.</a:t>
            </a:r>
          </a:p>
        </p:txBody>
      </p:sp>
      <p:pic>
        <p:nvPicPr>
          <p:cNvPr id="3" name="Picture 2">
            <a:extLst>
              <a:ext uri="{FF2B5EF4-FFF2-40B4-BE49-F238E27FC236}">
                <a16:creationId xmlns:a16="http://schemas.microsoft.com/office/drawing/2014/main" id="{02C477A3-EF82-DD7D-B920-89B2BF6B23F1}"/>
              </a:ext>
            </a:extLst>
          </p:cNvPr>
          <p:cNvPicPr>
            <a:picLocks noChangeAspect="1"/>
          </p:cNvPicPr>
          <p:nvPr/>
        </p:nvPicPr>
        <p:blipFill>
          <a:blip r:embed="rId2"/>
          <a:stretch>
            <a:fillRect/>
          </a:stretch>
        </p:blipFill>
        <p:spPr>
          <a:xfrm>
            <a:off x="235382" y="5137871"/>
            <a:ext cx="5448966" cy="3299547"/>
          </a:xfrm>
          <a:prstGeom prst="rect">
            <a:avLst/>
          </a:prstGeom>
        </p:spPr>
      </p:pic>
      <p:pic>
        <p:nvPicPr>
          <p:cNvPr id="4" name="Picture 3">
            <a:extLst>
              <a:ext uri="{FF2B5EF4-FFF2-40B4-BE49-F238E27FC236}">
                <a16:creationId xmlns:a16="http://schemas.microsoft.com/office/drawing/2014/main" id="{0CA6897D-6DEA-CC8A-F795-CDE5F127C782}"/>
              </a:ext>
            </a:extLst>
          </p:cNvPr>
          <p:cNvPicPr>
            <a:picLocks noChangeAspect="1"/>
          </p:cNvPicPr>
          <p:nvPr/>
        </p:nvPicPr>
        <p:blipFill>
          <a:blip r:embed="rId3"/>
          <a:stretch>
            <a:fillRect/>
          </a:stretch>
        </p:blipFill>
        <p:spPr>
          <a:xfrm>
            <a:off x="8067530" y="5137871"/>
            <a:ext cx="4332288" cy="3245034"/>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6A10CD-3FCF-7926-8349-204B874F480F}"/>
              </a:ext>
            </a:extLst>
          </p:cNvPr>
          <p:cNvSpPr txBox="1"/>
          <p:nvPr/>
        </p:nvSpPr>
        <p:spPr>
          <a:xfrm>
            <a:off x="1981202" y="5545854"/>
            <a:ext cx="3380509"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just" defTabSz="1733930" rtl="0" fontAlgn="auto" latinLnBrk="0" hangingPunct="0">
              <a:lnSpc>
                <a:spcPct val="100000"/>
              </a:lnSpc>
              <a:spcBef>
                <a:spcPts val="0"/>
              </a:spcBef>
              <a:spcAft>
                <a:spcPts val="0"/>
              </a:spcAft>
              <a:buClrTx/>
              <a:buSzTx/>
              <a:buFontTx/>
              <a:buNone/>
              <a:tabLst/>
            </a:pPr>
            <a:r>
              <a:rPr lang="en-IN" sz="2000" dirty="0">
                <a:solidFill>
                  <a:schemeClr val="bg2">
                    <a:lumMod val="10000"/>
                  </a:schemeClr>
                </a:solidFill>
                <a:latin typeface="Times New Roman" panose="02020603050405020304" pitchFamily="18" charset="0"/>
                <a:cs typeface="Times New Roman" panose="02020603050405020304" pitchFamily="18" charset="0"/>
              </a:rPr>
              <a:t>ZNQC</a:t>
            </a:r>
            <a:r>
              <a:rPr kumimoji="0" lang="en-IN" sz="2000" b="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 FPGA Board</a:t>
            </a:r>
          </a:p>
          <a:p>
            <a:pPr marL="0" marR="0" indent="0" algn="just" defTabSz="1733930" rtl="0" fontAlgn="auto" latinLnBrk="0" hangingPunct="0">
              <a:lnSpc>
                <a:spcPct val="100000"/>
              </a:lnSpc>
              <a:spcBef>
                <a:spcPts val="0"/>
              </a:spcBef>
              <a:spcAft>
                <a:spcPts val="0"/>
              </a:spcAft>
              <a:buClrTx/>
              <a:buSzTx/>
              <a:buFontTx/>
              <a:buNone/>
              <a:tabLst/>
            </a:pPr>
            <a:endParaRPr kumimoji="0" lang="en-IN" sz="2000" b="0" i="0" u="none" strike="noStrike" cap="none" spc="0" normalizeH="0" baseline="0" dirty="0">
              <a:ln>
                <a:noFill/>
              </a:ln>
              <a:solidFill>
                <a:srgbClr val="5E5E5E"/>
              </a:solidFill>
              <a:effectLst/>
              <a:uFillTx/>
              <a:latin typeface="Times New Roman" panose="02020603050405020304" pitchFamily="18" charset="0"/>
              <a:cs typeface="Times New Roman" panose="02020603050405020304" pitchFamily="18" charset="0"/>
              <a:sym typeface="Helvetica Neue"/>
            </a:endParaRPr>
          </a:p>
        </p:txBody>
      </p:sp>
      <p:sp>
        <p:nvSpPr>
          <p:cNvPr id="3" name="TextBox 2">
            <a:extLst>
              <a:ext uri="{FF2B5EF4-FFF2-40B4-BE49-F238E27FC236}">
                <a16:creationId xmlns:a16="http://schemas.microsoft.com/office/drawing/2014/main" id="{757F3156-8F52-F3F2-15D1-13085CF8EB98}"/>
              </a:ext>
            </a:extLst>
          </p:cNvPr>
          <p:cNvSpPr txBox="1"/>
          <p:nvPr/>
        </p:nvSpPr>
        <p:spPr>
          <a:xfrm>
            <a:off x="8465127" y="5576632"/>
            <a:ext cx="2978728"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1733930" rtl="0" fontAlgn="auto" latinLnBrk="0" hangingPunct="0">
              <a:lnSpc>
                <a:spcPct val="100000"/>
              </a:lnSpc>
              <a:spcBef>
                <a:spcPts val="0"/>
              </a:spcBef>
              <a:spcAft>
                <a:spcPts val="0"/>
              </a:spcAft>
              <a:buClrTx/>
              <a:buSzTx/>
              <a:buFontTx/>
              <a:buNone/>
              <a:tabLst/>
            </a:pPr>
            <a:r>
              <a:rPr kumimoji="0" lang="en-IN" sz="2000" b="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Viv ado Ise</a:t>
            </a:r>
          </a:p>
          <a:p>
            <a:pPr marL="0" marR="0" indent="0" algn="ctr" defTabSz="1733930" rtl="0" fontAlgn="auto" latinLnBrk="0" hangingPunct="0">
              <a:lnSpc>
                <a:spcPct val="100000"/>
              </a:lnSpc>
              <a:spcBef>
                <a:spcPts val="0"/>
              </a:spcBef>
              <a:spcAft>
                <a:spcPts val="0"/>
              </a:spcAft>
              <a:buClrTx/>
              <a:buSzTx/>
              <a:buFontTx/>
              <a:buNone/>
              <a:tabLst/>
            </a:pPr>
            <a:endParaRPr kumimoji="0" lang="en-IN" sz="1600" b="0" i="0" u="none" strike="noStrike" cap="none" spc="0" normalizeH="0" baseline="0" dirty="0">
              <a:ln>
                <a:noFill/>
              </a:ln>
              <a:solidFill>
                <a:srgbClr val="5E5E5E"/>
              </a:solidFill>
              <a:effectLst/>
              <a:uFillTx/>
              <a:latin typeface="+mn-lt"/>
              <a:ea typeface="+mn-ea"/>
              <a:cs typeface="+mn-cs"/>
              <a:sym typeface="Helvetica Neue"/>
            </a:endParaRPr>
          </a:p>
        </p:txBody>
      </p:sp>
      <p:pic>
        <p:nvPicPr>
          <p:cNvPr id="4" name="Picture 3">
            <a:extLst>
              <a:ext uri="{FF2B5EF4-FFF2-40B4-BE49-F238E27FC236}">
                <a16:creationId xmlns:a16="http://schemas.microsoft.com/office/drawing/2014/main" id="{67A01F7D-0AD1-5BD6-7575-81BEF35370D1}"/>
              </a:ext>
            </a:extLst>
          </p:cNvPr>
          <p:cNvPicPr>
            <a:picLocks noChangeAspect="1"/>
          </p:cNvPicPr>
          <p:nvPr/>
        </p:nvPicPr>
        <p:blipFill>
          <a:blip r:embed="rId2"/>
          <a:stretch>
            <a:fillRect/>
          </a:stretch>
        </p:blipFill>
        <p:spPr>
          <a:xfrm>
            <a:off x="8629938" y="6605154"/>
            <a:ext cx="3143250" cy="1447800"/>
          </a:xfrm>
          <a:prstGeom prst="rect">
            <a:avLst/>
          </a:prstGeom>
        </p:spPr>
      </p:pic>
      <p:pic>
        <p:nvPicPr>
          <p:cNvPr id="5" name="Picture 4">
            <a:extLst>
              <a:ext uri="{FF2B5EF4-FFF2-40B4-BE49-F238E27FC236}">
                <a16:creationId xmlns:a16="http://schemas.microsoft.com/office/drawing/2014/main" id="{3A79E321-28A9-DE5D-7DCF-01672AC58D72}"/>
              </a:ext>
            </a:extLst>
          </p:cNvPr>
          <p:cNvPicPr>
            <a:picLocks noChangeAspect="1"/>
          </p:cNvPicPr>
          <p:nvPr/>
        </p:nvPicPr>
        <p:blipFill>
          <a:blip r:embed="rId3"/>
          <a:stretch>
            <a:fillRect/>
          </a:stretch>
        </p:blipFill>
        <p:spPr>
          <a:xfrm>
            <a:off x="1194955" y="6263998"/>
            <a:ext cx="3143249" cy="2345347"/>
          </a:xfrm>
          <a:prstGeom prst="rect">
            <a:avLst/>
          </a:prstGeom>
        </p:spPr>
      </p:pic>
    </p:spTree>
  </p:cSld>
  <p:clrMapOvr>
    <a:masterClrMapping/>
  </p:clrMapOvr>
  <p:transition spd="med"/>
</p:sld>
</file>

<file path=ppt/theme/theme1.xml><?xml version="1.0" encoding="utf-8"?>
<a:theme xmlns:a="http://schemas.openxmlformats.org/drawingml/2006/main" name="33_DynamicLight">
  <a:themeElements>
    <a:clrScheme name="33_DynamicLight">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93</TotalTime>
  <Words>1359</Words>
  <Application>Microsoft Office PowerPoint</Application>
  <PresentationFormat>Custom</PresentationFormat>
  <Paragraphs>100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Helvetica Neue</vt:lpstr>
      <vt:lpstr>Helvetica Neue Medium</vt:lpstr>
      <vt:lpstr>Times New Roman</vt:lpstr>
      <vt:lpstr>33_DynamicLight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 Jaiganesh</dc:creator>
  <cp:lastModifiedBy>Jaiganesh P JG</cp:lastModifiedBy>
  <cp:revision>9</cp:revision>
  <dcterms:modified xsi:type="dcterms:W3CDTF">2023-03-30T04:27:06Z</dcterms:modified>
</cp:coreProperties>
</file>