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2" r:id="rId4"/>
    <p:sldId id="280" r:id="rId5"/>
    <p:sldId id="285" r:id="rId6"/>
    <p:sldId id="287" r:id="rId7"/>
    <p:sldId id="288" r:id="rId8"/>
    <p:sldId id="276" r:id="rId9"/>
    <p:sldId id="271" r:id="rId10"/>
    <p:sldId id="278" r:id="rId11"/>
    <p:sldId id="294" r:id="rId12"/>
    <p:sldId id="290" r:id="rId13"/>
    <p:sldId id="295" r:id="rId14"/>
    <p:sldId id="297" r:id="rId15"/>
    <p:sldId id="279" r:id="rId16"/>
    <p:sldId id="282" r:id="rId17"/>
    <p:sldId id="283" r:id="rId18"/>
    <p:sldId id="299" r:id="rId19"/>
    <p:sldId id="275" r:id="rId20"/>
    <p:sldId id="296" r:id="rId21"/>
    <p:sldId id="298" r:id="rId22"/>
    <p:sldId id="281" r:id="rId23"/>
    <p:sldId id="289" r:id="rId24"/>
    <p:sldId id="300"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5"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8005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460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97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66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119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428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08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138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7968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704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998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90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153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4925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739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886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42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190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60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35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rypto.stackexchange.com/questions/8043/aes-addroundkey" TargetMode="External"/><Relationship Id="rId5" Type="http://schemas.openxmlformats.org/officeDocument/2006/relationships/image" Target="../media/image17.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III</a:t>
            </a:r>
            <a:endParaRPr sz="2400" b="1" i="0" u="none" strike="noStrike" cap="none" dirty="0">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VI</a:t>
            </a:r>
            <a:endParaRPr sz="2400" b="1" i="0" u="none" strike="noStrike" cap="none" dirty="0">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FFFFFF"/>
                </a:solidFill>
                <a:latin typeface="Roboto"/>
                <a:ea typeface="Roboto"/>
                <a:cs typeface="Roboto"/>
                <a:sym typeface="Roboto"/>
              </a:rPr>
              <a:t>20ECPJ601</a:t>
            </a:r>
            <a:endParaRPr sz="2000" b="1" i="0" u="none" strike="noStrike" cap="none" dirty="0">
              <a:solidFill>
                <a:srgbClr val="FFFFFF"/>
              </a:solidFill>
              <a:latin typeface="Roboto"/>
              <a:ea typeface="Roboto"/>
              <a:cs typeface="Roboto"/>
              <a:sym typeface="Roboto"/>
            </a:endParaRPr>
          </a:p>
        </p:txBody>
      </p:sp>
      <p:sp>
        <p:nvSpPr>
          <p:cNvPr id="60" name="Google Shape;60;p1"/>
          <p:cNvSpPr txBox="1"/>
          <p:nvPr/>
        </p:nvSpPr>
        <p:spPr>
          <a:xfrm>
            <a:off x="335254" y="5427762"/>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IN" sz="1400" b="1" i="0" u="none" strike="noStrike" cap="none" dirty="0">
                <a:solidFill>
                  <a:srgbClr val="FFFFFF"/>
                </a:solidFill>
                <a:latin typeface="Roboto"/>
                <a:ea typeface="Roboto"/>
                <a:cs typeface="Roboto"/>
                <a:sym typeface="Roboto"/>
              </a:rPr>
              <a:t>INNOVATIVE DESIGN PROJECT</a:t>
            </a:r>
            <a:endParaRPr sz="1400" b="1" i="0" u="none" strike="noStrike" cap="none"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rgbClr val="FFFFFF"/>
                </a:solidFill>
                <a:latin typeface="Roboto"/>
                <a:ea typeface="Roboto"/>
                <a:cs typeface="Roboto"/>
                <a:sym typeface="Roboto"/>
              </a:rPr>
              <a:t>LAB</a:t>
            </a:r>
            <a:endParaRPr sz="1400" b="1" i="0" u="none" strike="noStrike" cap="none" dirty="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 27-02-2023</a:t>
            </a: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C10</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a:t>
            </a:r>
            <a:r>
              <a:rPr lang="en-IN" sz="1400" b="1" i="0" u="none" strike="noStrike" cap="none" dirty="0" err="1">
                <a:solidFill>
                  <a:srgbClr val="FFFFFF"/>
                </a:solidFill>
                <a:latin typeface="Arial"/>
                <a:ea typeface="Arial"/>
                <a:cs typeface="Arial"/>
                <a:sym typeface="Arial"/>
              </a:rPr>
              <a:t>Mr.K</a:t>
            </a:r>
            <a:r>
              <a:rPr lang="en-IN" b="1" dirty="0" err="1">
                <a:solidFill>
                  <a:srgbClr val="FFFFFF"/>
                </a:solidFill>
              </a:rPr>
              <a:t>.Srinivasan</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
        <p:nvSpPr>
          <p:cNvPr id="2" name="TextBox 1">
            <a:extLst>
              <a:ext uri="{FF2B5EF4-FFF2-40B4-BE49-F238E27FC236}">
                <a16:creationId xmlns:a16="http://schemas.microsoft.com/office/drawing/2014/main" id="{13A8434F-D09D-E804-BC06-A7FEBE7A0017}"/>
              </a:ext>
            </a:extLst>
          </p:cNvPr>
          <p:cNvSpPr txBox="1"/>
          <p:nvPr/>
        </p:nvSpPr>
        <p:spPr>
          <a:xfrm>
            <a:off x="3411794" y="1284820"/>
            <a:ext cx="5396952" cy="1015663"/>
          </a:xfrm>
          <a:prstGeom prst="rect">
            <a:avLst/>
          </a:prstGeom>
          <a:noFill/>
        </p:spPr>
        <p:txBody>
          <a:bodyPr wrap="square" rtlCol="0">
            <a:spAutoFit/>
          </a:bodyPr>
          <a:lstStyle/>
          <a:p>
            <a:pPr algn="just"/>
            <a:r>
              <a:rPr lang="en-IN" sz="2000" dirty="0">
                <a:solidFill>
                  <a:schemeClr val="bg1"/>
                </a:solidFill>
              </a:rPr>
              <a:t>VLSI IMPLEMENTATION IN HARDWARE SECURITY MODULE BASED ON AES ENCRYPTION METHOD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B4C5D63-06FE-03E3-CEFD-F2F863997132}"/>
              </a:ext>
            </a:extLst>
          </p:cNvPr>
          <p:cNvSpPr txBox="1"/>
          <p:nvPr/>
        </p:nvSpPr>
        <p:spPr>
          <a:xfrm>
            <a:off x="344108" y="996408"/>
            <a:ext cx="81607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Advanced Encryption Standard (AES)</a:t>
            </a:r>
          </a:p>
        </p:txBody>
      </p:sp>
      <p:sp>
        <p:nvSpPr>
          <p:cNvPr id="3" name="TextBox 2">
            <a:extLst>
              <a:ext uri="{FF2B5EF4-FFF2-40B4-BE49-F238E27FC236}">
                <a16:creationId xmlns:a16="http://schemas.microsoft.com/office/drawing/2014/main" id="{D102631E-CE18-61FB-6E5B-660D485A1DC9}"/>
              </a:ext>
            </a:extLst>
          </p:cNvPr>
          <p:cNvSpPr txBox="1"/>
          <p:nvPr/>
        </p:nvSpPr>
        <p:spPr>
          <a:xfrm>
            <a:off x="235974" y="1519628"/>
            <a:ext cx="848523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AES is a type of cryptography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performs the encryption and decryption operation. The input information is known as plaintext and encrypted form is called as ciphertext.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Ciphertext contains the plaintext information, but it is not in a readable form to humans. Encryption procedure is varied to one algorithm to another algorithm. Without the key ciphertext cannot be used to encrypt or decrypt.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AES has proven to be more efficient than its encryption processors. AES is mainly used in voice communication, network applications, vertical private network, secured socket layer (SSL)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EA660-26EB-11EF-6461-2C2174C0AB8A}"/>
              </a:ext>
            </a:extLst>
          </p:cNvPr>
          <p:cNvPicPr>
            <a:picLocks noChangeAspect="1"/>
          </p:cNvPicPr>
          <p:nvPr/>
        </p:nvPicPr>
        <p:blipFill>
          <a:blip r:embed="rId4"/>
          <a:stretch>
            <a:fillRect/>
          </a:stretch>
        </p:blipFill>
        <p:spPr>
          <a:xfrm>
            <a:off x="344108" y="4381950"/>
            <a:ext cx="3273735" cy="1809188"/>
          </a:xfrm>
          <a:prstGeom prst="rect">
            <a:avLst/>
          </a:prstGeom>
        </p:spPr>
      </p:pic>
      <p:pic>
        <p:nvPicPr>
          <p:cNvPr id="7" name="Picture 6">
            <a:extLst>
              <a:ext uri="{FF2B5EF4-FFF2-40B4-BE49-F238E27FC236}">
                <a16:creationId xmlns:a16="http://schemas.microsoft.com/office/drawing/2014/main" id="{23CD22C4-6635-56FF-AE3F-5976D8622B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5170" y="4250037"/>
            <a:ext cx="3322178" cy="2176670"/>
          </a:xfrm>
          <a:prstGeom prst="rect">
            <a:avLst/>
          </a:prstGeom>
        </p:spPr>
      </p:pic>
    </p:spTree>
    <p:extLst>
      <p:ext uri="{BB962C8B-B14F-4D97-AF65-F5344CB8AC3E}">
        <p14:creationId xmlns:p14="http://schemas.microsoft.com/office/powerpoint/2010/main" val="6765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6D1FC56-512C-E997-8D55-0BB252AAA36E}"/>
              </a:ext>
            </a:extLst>
          </p:cNvPr>
          <p:cNvSpPr txBox="1"/>
          <p:nvPr/>
        </p:nvSpPr>
        <p:spPr>
          <a:xfrm>
            <a:off x="218661" y="1043609"/>
            <a:ext cx="81799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TYPES OF AES Algorithm</a:t>
            </a:r>
          </a:p>
        </p:txBody>
      </p:sp>
      <p:graphicFrame>
        <p:nvGraphicFramePr>
          <p:cNvPr id="6" name="Table 6">
            <a:extLst>
              <a:ext uri="{FF2B5EF4-FFF2-40B4-BE49-F238E27FC236}">
                <a16:creationId xmlns:a16="http://schemas.microsoft.com/office/drawing/2014/main" id="{8AB1FA5A-676F-E7CC-C97A-22125DC60FAA}"/>
              </a:ext>
            </a:extLst>
          </p:cNvPr>
          <p:cNvGraphicFramePr>
            <a:graphicFrameLocks noGrp="1"/>
          </p:cNvGraphicFramePr>
          <p:nvPr>
            <p:extLst>
              <p:ext uri="{D42A27DB-BD31-4B8C-83A1-F6EECF244321}">
                <p14:modId xmlns:p14="http://schemas.microsoft.com/office/powerpoint/2010/main" val="2839371175"/>
              </p:ext>
            </p:extLst>
          </p:nvPr>
        </p:nvGraphicFramePr>
        <p:xfrm>
          <a:off x="142460" y="1648841"/>
          <a:ext cx="8712188" cy="4140320"/>
        </p:xfrm>
        <a:graphic>
          <a:graphicData uri="http://schemas.openxmlformats.org/drawingml/2006/table">
            <a:tbl>
              <a:tblPr firstRow="1" bandRow="1">
                <a:tableStyleId>{AA100CB9-3C61-420C-8969-52292B9D77E7}</a:tableStyleId>
              </a:tblPr>
              <a:tblGrid>
                <a:gridCol w="1994453">
                  <a:extLst>
                    <a:ext uri="{9D8B030D-6E8A-4147-A177-3AD203B41FA5}">
                      <a16:colId xmlns:a16="http://schemas.microsoft.com/office/drawing/2014/main" val="3173357072"/>
                    </a:ext>
                  </a:extLst>
                </a:gridCol>
                <a:gridCol w="1948070">
                  <a:extLst>
                    <a:ext uri="{9D8B030D-6E8A-4147-A177-3AD203B41FA5}">
                      <a16:colId xmlns:a16="http://schemas.microsoft.com/office/drawing/2014/main" val="3635655639"/>
                    </a:ext>
                  </a:extLst>
                </a:gridCol>
                <a:gridCol w="2591618">
                  <a:extLst>
                    <a:ext uri="{9D8B030D-6E8A-4147-A177-3AD203B41FA5}">
                      <a16:colId xmlns:a16="http://schemas.microsoft.com/office/drawing/2014/main" val="2109792042"/>
                    </a:ext>
                  </a:extLst>
                </a:gridCol>
                <a:gridCol w="2178047">
                  <a:extLst>
                    <a:ext uri="{9D8B030D-6E8A-4147-A177-3AD203B41FA5}">
                      <a16:colId xmlns:a16="http://schemas.microsoft.com/office/drawing/2014/main" val="2727583166"/>
                    </a:ext>
                  </a:extLst>
                </a:gridCol>
              </a:tblGrid>
              <a:tr h="589314">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AES 128</a:t>
                      </a:r>
                    </a:p>
                  </a:txBody>
                  <a:tcPr/>
                </a:tc>
                <a:tc>
                  <a:txBody>
                    <a:bodyPr/>
                    <a:lstStyle/>
                    <a:p>
                      <a:r>
                        <a:rPr lang="en-IN" sz="1600" dirty="0">
                          <a:latin typeface="Times New Roman" panose="02020603050405020304" pitchFamily="18" charset="0"/>
                          <a:cs typeface="Times New Roman" panose="02020603050405020304" pitchFamily="18" charset="0"/>
                        </a:rPr>
                        <a:t>AES 192</a:t>
                      </a:r>
                    </a:p>
                  </a:txBody>
                  <a:tcPr/>
                </a:tc>
                <a:tc>
                  <a:txBody>
                    <a:bodyPr/>
                    <a:lstStyle/>
                    <a:p>
                      <a:r>
                        <a:rPr lang="en-IN" sz="1600" dirty="0">
                          <a:latin typeface="Times New Roman" panose="02020603050405020304" pitchFamily="18" charset="0"/>
                          <a:cs typeface="Times New Roman" panose="02020603050405020304" pitchFamily="18" charset="0"/>
                        </a:rPr>
                        <a:t>AES256</a:t>
                      </a:r>
                    </a:p>
                  </a:txBody>
                  <a:tcPr/>
                </a:tc>
                <a:extLst>
                  <a:ext uri="{0D108BD9-81ED-4DB2-BD59-A6C34878D82A}">
                    <a16:rowId xmlns:a16="http://schemas.microsoft.com/office/drawing/2014/main" val="2045104828"/>
                  </a:ext>
                </a:extLst>
              </a:tr>
              <a:tr h="604436">
                <a:tc>
                  <a:txBody>
                    <a:bodyPr/>
                    <a:lstStyle/>
                    <a:p>
                      <a:r>
                        <a:rPr lang="en-IN" sz="1600" b="0" dirty="0">
                          <a:latin typeface="Times New Roman" panose="02020603050405020304" pitchFamily="18" charset="0"/>
                          <a:cs typeface="Times New Roman" panose="02020603050405020304" pitchFamily="18" charset="0"/>
                        </a:rPr>
                        <a:t>SPEED</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Faster</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5 times slower than 128 Bit.</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6 times slower than 128 Bit.</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5496614"/>
                  </a:ext>
                </a:extLst>
              </a:tr>
              <a:tr h="589314">
                <a:tc>
                  <a:txBody>
                    <a:bodyPr/>
                    <a:lstStyle/>
                    <a:p>
                      <a:r>
                        <a:rPr lang="en-IN" sz="1600" b="0" dirty="0">
                          <a:latin typeface="Times New Roman" panose="02020603050405020304" pitchFamily="18" charset="0"/>
                          <a:cs typeface="Times New Roman" panose="02020603050405020304" pitchFamily="18" charset="0"/>
                        </a:rPr>
                        <a:t>ROUND</a:t>
                      </a:r>
                    </a:p>
                  </a:txBody>
                  <a:tcPr/>
                </a:tc>
                <a:tc>
                  <a:txBody>
                    <a:bodyPr/>
                    <a:lstStyle/>
                    <a:p>
                      <a:r>
                        <a:rPr lang="en-IN" sz="1600" b="0" dirty="0">
                          <a:latin typeface="Times New Roman" panose="02020603050405020304" pitchFamily="18" charset="0"/>
                          <a:cs typeface="Times New Roman" panose="02020603050405020304" pitchFamily="18" charset="0"/>
                        </a:rPr>
                        <a:t>10</a:t>
                      </a:r>
                    </a:p>
                  </a:txBody>
                  <a:tcPr/>
                </a:tc>
                <a:tc>
                  <a:txBody>
                    <a:bodyPr/>
                    <a:lstStyle/>
                    <a:p>
                      <a:r>
                        <a:rPr lang="en-IN" sz="1600" b="0" dirty="0">
                          <a:latin typeface="Times New Roman" panose="02020603050405020304" pitchFamily="18" charset="0"/>
                          <a:cs typeface="Times New Roman" panose="02020603050405020304" pitchFamily="18" charset="0"/>
                        </a:rPr>
                        <a:t>12</a:t>
                      </a:r>
                    </a:p>
                  </a:txBody>
                  <a:tcPr/>
                </a:tc>
                <a:tc>
                  <a:txBody>
                    <a:bodyPr/>
                    <a:lstStyle/>
                    <a:p>
                      <a:r>
                        <a:rPr lang="en-IN" sz="1600" b="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1124359215"/>
                  </a:ext>
                </a:extLst>
              </a:tr>
              <a:tr h="589314">
                <a:tc>
                  <a:txBody>
                    <a:bodyPr/>
                    <a:lstStyle/>
                    <a:p>
                      <a:r>
                        <a:rPr lang="en-IN" sz="1600" b="0" dirty="0">
                          <a:latin typeface="Times New Roman" panose="02020603050405020304" pitchFamily="18" charset="0"/>
                          <a:cs typeface="Times New Roman" panose="02020603050405020304" pitchFamily="18" charset="0"/>
                        </a:rPr>
                        <a:t>EFFICIENY</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Efficient</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More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Most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9182649"/>
                  </a:ext>
                </a:extLst>
              </a:tr>
              <a:tr h="589314">
                <a:tc>
                  <a:txBody>
                    <a:bodyPr/>
                    <a:lstStyle/>
                    <a:p>
                      <a:r>
                        <a:rPr lang="en-IN" dirty="0"/>
                        <a:t>KEY LENGTH</a:t>
                      </a:r>
                    </a:p>
                  </a:txBody>
                  <a:tcPr/>
                </a:tc>
                <a:tc>
                  <a:txBody>
                    <a:bodyPr/>
                    <a:lstStyle/>
                    <a:p>
                      <a:r>
                        <a:rPr lang="en-IN" dirty="0"/>
                        <a:t>128 bits</a:t>
                      </a:r>
                    </a:p>
                  </a:txBody>
                  <a:tcPr/>
                </a:tc>
                <a:tc>
                  <a:txBody>
                    <a:bodyPr/>
                    <a:lstStyle/>
                    <a:p>
                      <a:r>
                        <a:rPr lang="en-IN" dirty="0"/>
                        <a:t>192 bits</a:t>
                      </a:r>
                    </a:p>
                  </a:txBody>
                  <a:tcPr/>
                </a:tc>
                <a:tc>
                  <a:txBody>
                    <a:bodyPr/>
                    <a:lstStyle/>
                    <a:p>
                      <a:r>
                        <a:rPr lang="en-IN" dirty="0"/>
                        <a:t>256 bits</a:t>
                      </a:r>
                    </a:p>
                  </a:txBody>
                  <a:tcPr/>
                </a:tc>
                <a:extLst>
                  <a:ext uri="{0D108BD9-81ED-4DB2-BD59-A6C34878D82A}">
                    <a16:rowId xmlns:a16="http://schemas.microsoft.com/office/drawing/2014/main" val="1311453146"/>
                  </a:ext>
                </a:extLst>
              </a:tr>
              <a:tr h="589314">
                <a:tc>
                  <a:txBody>
                    <a:bodyPr/>
                    <a:lstStyle/>
                    <a:p>
                      <a:r>
                        <a:rPr lang="en-IN" dirty="0"/>
                        <a:t>NO OF BLOCK SIZE</a:t>
                      </a:r>
                    </a:p>
                  </a:txBody>
                  <a:tcPr/>
                </a:tc>
                <a:tc>
                  <a:txBody>
                    <a:bodyPr/>
                    <a:lstStyle/>
                    <a:p>
                      <a:r>
                        <a:rPr lang="en-IN" dirty="0"/>
                        <a:t>4</a:t>
                      </a:r>
                    </a:p>
                  </a:txBody>
                  <a:tcPr/>
                </a:tc>
                <a:tc>
                  <a:txBody>
                    <a:bodyPr/>
                    <a:lstStyle/>
                    <a:p>
                      <a:r>
                        <a:rPr lang="en-IN" dirty="0"/>
                        <a:t>4</a:t>
                      </a:r>
                    </a:p>
                  </a:txBody>
                  <a:tcPr/>
                </a:tc>
                <a:tc>
                  <a:txBody>
                    <a:bodyPr/>
                    <a:lstStyle/>
                    <a:p>
                      <a:r>
                        <a:rPr lang="en-IN" dirty="0"/>
                        <a:t>4</a:t>
                      </a:r>
                    </a:p>
                  </a:txBody>
                  <a:tcPr/>
                </a:tc>
                <a:extLst>
                  <a:ext uri="{0D108BD9-81ED-4DB2-BD59-A6C34878D82A}">
                    <a16:rowId xmlns:a16="http://schemas.microsoft.com/office/drawing/2014/main" val="2629481870"/>
                  </a:ext>
                </a:extLst>
              </a:tr>
              <a:tr h="589314">
                <a:tc>
                  <a:txBody>
                    <a:bodyPr/>
                    <a:lstStyle/>
                    <a:p>
                      <a:r>
                        <a:rPr lang="en-IN" dirty="0"/>
                        <a:t>POSSIBLE COMBINATION</a:t>
                      </a:r>
                    </a:p>
                  </a:txBody>
                  <a:tcPr/>
                </a:tc>
                <a:tc>
                  <a:txBody>
                    <a:bodyPr/>
                    <a:lstStyle/>
                    <a:p>
                      <a:r>
                        <a:rPr lang="en-IN" dirty="0"/>
                        <a:t>3.4 * (10 ^ 38)</a:t>
                      </a:r>
                    </a:p>
                  </a:txBody>
                  <a:tcPr/>
                </a:tc>
                <a:tc>
                  <a:txBody>
                    <a:bodyPr/>
                    <a:lstStyle/>
                    <a:p>
                      <a:r>
                        <a:rPr lang="en-IN" dirty="0"/>
                        <a:t>6.2 * (10 ^ 57)</a:t>
                      </a:r>
                    </a:p>
                  </a:txBody>
                  <a:tcPr/>
                </a:tc>
                <a:tc>
                  <a:txBody>
                    <a:bodyPr/>
                    <a:lstStyle/>
                    <a:p>
                      <a:r>
                        <a:rPr lang="en-IN" dirty="0"/>
                        <a:t>1.1 * (10 ^ 77)</a:t>
                      </a:r>
                    </a:p>
                  </a:txBody>
                  <a:tcPr/>
                </a:tc>
                <a:extLst>
                  <a:ext uri="{0D108BD9-81ED-4DB2-BD59-A6C34878D82A}">
                    <a16:rowId xmlns:a16="http://schemas.microsoft.com/office/drawing/2014/main" val="1223749516"/>
                  </a:ext>
                </a:extLst>
              </a:tr>
            </a:tbl>
          </a:graphicData>
        </a:graphic>
      </p:graphicFrame>
    </p:spTree>
    <p:extLst>
      <p:ext uri="{BB962C8B-B14F-4D97-AF65-F5344CB8AC3E}">
        <p14:creationId xmlns:p14="http://schemas.microsoft.com/office/powerpoint/2010/main" val="71090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algn="ct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AES</a:t>
            </a:r>
          </a:p>
        </p:txBody>
      </p:sp>
      <p:pic>
        <p:nvPicPr>
          <p:cNvPr id="4" name="Picture 2">
            <a:extLst>
              <a:ext uri="{FF2B5EF4-FFF2-40B4-BE49-F238E27FC236}">
                <a16:creationId xmlns:a16="http://schemas.microsoft.com/office/drawing/2014/main" id="{BEDFF3B6-5776-7B26-D201-CA7C1CC9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17643"/>
            <a:ext cx="8334375" cy="36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4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5C95B75-960F-FB6B-0355-284406BECDBA}"/>
              </a:ext>
            </a:extLst>
          </p:cNvPr>
          <p:cNvPicPr>
            <a:picLocks noChangeAspect="1"/>
          </p:cNvPicPr>
          <p:nvPr/>
        </p:nvPicPr>
        <p:blipFill>
          <a:blip r:embed="rId4"/>
          <a:stretch>
            <a:fillRect/>
          </a:stretch>
        </p:blipFill>
        <p:spPr>
          <a:xfrm>
            <a:off x="99189" y="1749286"/>
            <a:ext cx="8940872" cy="4323522"/>
          </a:xfrm>
          <a:prstGeom prst="rect">
            <a:avLst/>
          </a:prstGeom>
        </p:spPr>
      </p:pic>
      <p:sp>
        <p:nvSpPr>
          <p:cNvPr id="3" name="TextBox 2">
            <a:extLst>
              <a:ext uri="{FF2B5EF4-FFF2-40B4-BE49-F238E27FC236}">
                <a16:creationId xmlns:a16="http://schemas.microsoft.com/office/drawing/2014/main" id="{B70A7523-5DF1-CEC3-D4E3-4AB5F8E285C0}"/>
              </a:ext>
            </a:extLst>
          </p:cNvPr>
          <p:cNvSpPr txBox="1"/>
          <p:nvPr/>
        </p:nvSpPr>
        <p:spPr>
          <a:xfrm>
            <a:off x="693364" y="974035"/>
            <a:ext cx="7752522"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AES VS DES VS RSA</a:t>
            </a:r>
          </a:p>
        </p:txBody>
      </p:sp>
    </p:spTree>
    <p:extLst>
      <p:ext uri="{BB962C8B-B14F-4D97-AF65-F5344CB8AC3E}">
        <p14:creationId xmlns:p14="http://schemas.microsoft.com/office/powerpoint/2010/main" val="251261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4" name="Google Shape;194;p13"/>
          <p:cNvSpPr txBox="1"/>
          <p:nvPr/>
        </p:nvSpPr>
        <p:spPr>
          <a:xfrm>
            <a:off x="410801" y="987643"/>
            <a:ext cx="7772400" cy="435319"/>
          </a:xfrm>
          <a:prstGeom prst="rect">
            <a:avLst/>
          </a:prstGeom>
          <a:noFill/>
          <a:ln>
            <a:noFill/>
          </a:ln>
        </p:spPr>
        <p:txBody>
          <a:bodyPr spcFirstLastPara="1" wrap="square" lIns="91425" tIns="45700" rIns="91425" bIns="45700" anchor="t" anchorCtr="0">
            <a:noAutofit/>
          </a:bodyPr>
          <a:lstStyle/>
          <a:p>
            <a:pPr algn="ctr">
              <a:buSzPts val="2400"/>
            </a:pPr>
            <a:r>
              <a:rPr lang="en-IN" sz="2000" dirty="0">
                <a:solidFill>
                  <a:srgbClr val="FF0000"/>
                </a:solidFill>
                <a:latin typeface="Times New Roman" panose="02020603050405020304" pitchFamily="18" charset="0"/>
                <a:cs typeface="Times New Roman" panose="02020603050405020304" pitchFamily="18" charset="0"/>
              </a:rPr>
              <a:t>FPGA</a:t>
            </a:r>
          </a:p>
          <a:p>
            <a:pPr marL="0" marR="0" lvl="0" indent="0" algn="ctr" rtl="0">
              <a:lnSpc>
                <a:spcPct val="100000"/>
              </a:lnSpc>
              <a:spcBef>
                <a:spcPts val="0"/>
              </a:spcBef>
              <a:spcAft>
                <a:spcPts val="0"/>
              </a:spcAft>
              <a:buClr>
                <a:srgbClr val="000000"/>
              </a:buClr>
              <a:buSzPts val="2400"/>
              <a:buFont typeface="Arial"/>
              <a:buNone/>
            </a:pP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5884EA9-7B32-22E1-7D4A-51792447834D}"/>
              </a:ext>
            </a:extLst>
          </p:cNvPr>
          <p:cNvSpPr txBox="1"/>
          <p:nvPr/>
        </p:nvSpPr>
        <p:spPr>
          <a:xfrm>
            <a:off x="410801" y="1422962"/>
            <a:ext cx="8443849" cy="3077766"/>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solidFill>
                  <a:srgbClr val="171C2D"/>
                </a:solidFill>
                <a:effectLst/>
                <a:latin typeface="Times New Roman" panose="02020603050405020304" pitchFamily="18" charset="0"/>
                <a:cs typeface="Times New Roman" panose="02020603050405020304" pitchFamily="18" charset="0"/>
              </a:rPr>
              <a:t>Field Programmable Gate Arrays (FPGAs) are semiconductor devices that are based around a matrix of configurable logic blocks (CLBs) connected via programmable interconnects.</a:t>
            </a:r>
          </a:p>
          <a:p>
            <a:pPr marL="285750" indent="-285750" algn="just">
              <a:buFont typeface="Arial" panose="020B0604020202020204" pitchFamily="34" charset="0"/>
              <a:buChar char="•"/>
            </a:pPr>
            <a:r>
              <a:rPr lang="en-US" sz="2000" b="0" i="0" dirty="0">
                <a:solidFill>
                  <a:srgbClr val="171C2D"/>
                </a:solidFill>
                <a:effectLst/>
                <a:latin typeface="Times New Roman" panose="02020603050405020304" pitchFamily="18" charset="0"/>
                <a:cs typeface="Times New Roman" panose="02020603050405020304" pitchFamily="18" charset="0"/>
              </a:rPr>
              <a:t> FPGAs can be reprogrammed to desired application or functionality requirements after manufacturing. </a:t>
            </a:r>
          </a:p>
          <a:p>
            <a:pPr marL="285750" indent="-285750" algn="just">
              <a:buFont typeface="Arial" panose="020B0604020202020204" pitchFamily="34" charset="0"/>
              <a:buChar char="•"/>
            </a:pPr>
            <a:r>
              <a:rPr lang="en-US" sz="2000" b="0" i="0" dirty="0">
                <a:solidFill>
                  <a:srgbClr val="171C2D"/>
                </a:solidFill>
                <a:effectLst/>
                <a:latin typeface="Times New Roman" panose="02020603050405020304" pitchFamily="18" charset="0"/>
                <a:cs typeface="Times New Roman" panose="02020603050405020304" pitchFamily="18" charset="0"/>
              </a:rPr>
              <a:t>This feature distinguishes FPGAs from Application Specific Integrated Circuits (ASICs), which are custom manufactured for specific design tasks. </a:t>
            </a:r>
          </a:p>
          <a:p>
            <a:pPr marL="285750" indent="-285750" algn="just">
              <a:buFont typeface="Arial" panose="020B0604020202020204" pitchFamily="34" charset="0"/>
              <a:buChar char="•"/>
            </a:pPr>
            <a:r>
              <a:rPr lang="en-US" sz="2000" b="0" i="0" dirty="0">
                <a:solidFill>
                  <a:srgbClr val="171C2D"/>
                </a:solidFill>
                <a:effectLst/>
                <a:latin typeface="Times New Roman" panose="02020603050405020304" pitchFamily="18" charset="0"/>
                <a:cs typeface="Times New Roman" panose="02020603050405020304" pitchFamily="18" charset="0"/>
              </a:rPr>
              <a:t>Although one-time programmable (OTP) FPGAs are available, the dominant types are SRAM based which can be reprogrammed as the design evolves</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3" name="Picture 2" descr="Spartan-7 SP701 FPGA Evaluation Kit - Xilinx | Mouser">
            <a:extLst>
              <a:ext uri="{FF2B5EF4-FFF2-40B4-BE49-F238E27FC236}">
                <a16:creationId xmlns:a16="http://schemas.microsoft.com/office/drawing/2014/main" id="{4D1E52AC-5E67-BF24-BFB2-31220861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05" y="4319366"/>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nternal structure of Xilinx FPGA [3] | Download Scientific Diagram">
            <a:extLst>
              <a:ext uri="{FF2B5EF4-FFF2-40B4-BE49-F238E27FC236}">
                <a16:creationId xmlns:a16="http://schemas.microsoft.com/office/drawing/2014/main" id="{35190844-15F5-7576-CD26-2127E16AC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5346" y="4319366"/>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9A96F4-5AB2-CD27-A737-08DB827CD83A}"/>
              </a:ext>
            </a:extLst>
          </p:cNvPr>
          <p:cNvPicPr>
            <a:picLocks noChangeAspect="1"/>
          </p:cNvPicPr>
          <p:nvPr/>
        </p:nvPicPr>
        <p:blipFill>
          <a:blip r:embed="rId6"/>
          <a:stretch>
            <a:fillRect/>
          </a:stretch>
        </p:blipFill>
        <p:spPr>
          <a:xfrm>
            <a:off x="6285274" y="4404482"/>
            <a:ext cx="2447925" cy="1866900"/>
          </a:xfrm>
          <a:prstGeom prst="rect">
            <a:avLst/>
          </a:prstGeom>
        </p:spPr>
      </p:pic>
    </p:spTree>
    <p:extLst>
      <p:ext uri="{BB962C8B-B14F-4D97-AF65-F5344CB8AC3E}">
        <p14:creationId xmlns:p14="http://schemas.microsoft.com/office/powerpoint/2010/main" val="91233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7166F00-6249-5414-6A15-80EF4A8A63B5}"/>
              </a:ext>
            </a:extLst>
          </p:cNvPr>
          <p:cNvSpPr txBox="1"/>
          <p:nvPr/>
        </p:nvSpPr>
        <p:spPr>
          <a:xfrm>
            <a:off x="688456" y="1049802"/>
            <a:ext cx="862097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SECURITY MODULE</a:t>
            </a:r>
          </a:p>
        </p:txBody>
      </p:sp>
      <p:sp>
        <p:nvSpPr>
          <p:cNvPr id="4" name="TextBox 3">
            <a:extLst>
              <a:ext uri="{FF2B5EF4-FFF2-40B4-BE49-F238E27FC236}">
                <a16:creationId xmlns:a16="http://schemas.microsoft.com/office/drawing/2014/main" id="{9FC2BA67-635D-4426-0A4B-9B042F1DD37F}"/>
              </a:ext>
            </a:extLst>
          </p:cNvPr>
          <p:cNvSpPr txBox="1"/>
          <p:nvPr/>
        </p:nvSpPr>
        <p:spPr>
          <a:xfrm>
            <a:off x="325335" y="1573022"/>
            <a:ext cx="8130209" cy="2554545"/>
          </a:xfrm>
          <a:prstGeom prst="rect">
            <a:avLst/>
          </a:prstGeom>
          <a:noFill/>
        </p:spPr>
        <p:txBody>
          <a:bodyPr wrap="square" rtlCol="0">
            <a:spAutoFit/>
          </a:bodyPr>
          <a:lstStyle/>
          <a:p>
            <a:pPr marL="171450" indent="-1714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hardware security module (HSM) is a physical computing device that safeguards and manages digital keys, performs encryption and decryption functions for digital signatures, strong authentication and other cryptographic functions. </a:t>
            </a:r>
          </a:p>
          <a:p>
            <a:pPr marL="171450" indent="-1714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modules traditionally come in the form of a plug-in card or an external device that attaches directly to a computer or network server.</a:t>
            </a:r>
          </a:p>
          <a:p>
            <a:pPr marL="171450" indent="-1714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hardware security module contains one or more secure crypto processor chips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1D82-364B-210D-2186-1A0D1389EE5C}"/>
              </a:ext>
            </a:extLst>
          </p:cNvPr>
          <p:cNvPicPr>
            <a:picLocks noChangeAspect="1"/>
          </p:cNvPicPr>
          <p:nvPr/>
        </p:nvPicPr>
        <p:blipFill>
          <a:blip r:embed="rId4"/>
          <a:stretch>
            <a:fillRect/>
          </a:stretch>
        </p:blipFill>
        <p:spPr>
          <a:xfrm>
            <a:off x="325335" y="4650787"/>
            <a:ext cx="2733296" cy="1365622"/>
          </a:xfrm>
          <a:prstGeom prst="rect">
            <a:avLst/>
          </a:prstGeom>
        </p:spPr>
      </p:pic>
      <p:pic>
        <p:nvPicPr>
          <p:cNvPr id="6" name="Picture 5">
            <a:extLst>
              <a:ext uri="{FF2B5EF4-FFF2-40B4-BE49-F238E27FC236}">
                <a16:creationId xmlns:a16="http://schemas.microsoft.com/office/drawing/2014/main" id="{1EB40E47-EE31-32A7-8C20-2C313A6D2ACA}"/>
              </a:ext>
            </a:extLst>
          </p:cNvPr>
          <p:cNvPicPr>
            <a:picLocks noChangeAspect="1"/>
          </p:cNvPicPr>
          <p:nvPr/>
        </p:nvPicPr>
        <p:blipFill>
          <a:blip r:embed="rId5"/>
          <a:stretch>
            <a:fillRect/>
          </a:stretch>
        </p:blipFill>
        <p:spPr>
          <a:xfrm>
            <a:off x="5774405" y="4463582"/>
            <a:ext cx="2562225" cy="1781175"/>
          </a:xfrm>
          <a:prstGeom prst="rect">
            <a:avLst/>
          </a:prstGeom>
        </p:spPr>
      </p:pic>
    </p:spTree>
    <p:extLst>
      <p:ext uri="{BB962C8B-B14F-4D97-AF65-F5344CB8AC3E}">
        <p14:creationId xmlns:p14="http://schemas.microsoft.com/office/powerpoint/2010/main" val="179924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A9D5C-22FD-18B1-3FDC-57A3395DE1A6}"/>
              </a:ext>
            </a:extLst>
          </p:cNvPr>
          <p:cNvSpPr txBox="1"/>
          <p:nvPr/>
        </p:nvSpPr>
        <p:spPr>
          <a:xfrm>
            <a:off x="407504" y="1093304"/>
            <a:ext cx="80705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F9C14F5B-6E84-4184-8266-9B1A7ED1ED46}"/>
              </a:ext>
            </a:extLst>
          </p:cNvPr>
          <p:cNvSpPr txBox="1"/>
          <p:nvPr/>
        </p:nvSpPr>
        <p:spPr>
          <a:xfrm>
            <a:off x="1419110" y="1616523"/>
            <a:ext cx="7536047"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Understanding and researching the basics of cryptography, the AES Encryption method, hardware security, and Xilinx software constitutes phase 1 of the project.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By the end of Fifth Semester  all of these research studies will be finished.</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505458-3215-85F9-C7F2-CB17591D864B}"/>
              </a:ext>
            </a:extLst>
          </p:cNvPr>
          <p:cNvSpPr txBox="1"/>
          <p:nvPr/>
        </p:nvSpPr>
        <p:spPr>
          <a:xfrm>
            <a:off x="69574" y="4105822"/>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2</a:t>
            </a:r>
          </a:p>
          <a:p>
            <a:pPr algn="ctr"/>
            <a:endParaRPr lang="en-IN" sz="24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215157A3-8A5B-8151-6E11-883CFCCC589B}"/>
              </a:ext>
            </a:extLst>
          </p:cNvPr>
          <p:cNvSpPr/>
          <p:nvPr/>
        </p:nvSpPr>
        <p:spPr>
          <a:xfrm>
            <a:off x="506896" y="2673626"/>
            <a:ext cx="556591" cy="248478"/>
          </a:xfrm>
          <a:prstGeom prst="rightArrow">
            <a:avLst/>
          </a:prstGeom>
          <a:solidFill>
            <a:schemeClr val="accent1">
              <a:lumMod val="50000"/>
            </a:schemeClr>
          </a:solidFill>
          <a:ln>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171B44-8B01-078A-1894-40BA63B803DE}"/>
              </a:ext>
            </a:extLst>
          </p:cNvPr>
          <p:cNvSpPr txBox="1"/>
          <p:nvPr/>
        </p:nvSpPr>
        <p:spPr>
          <a:xfrm>
            <a:off x="188843" y="1721775"/>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1</a:t>
            </a:r>
          </a:p>
          <a:p>
            <a:pPr algn="ctr"/>
            <a:endParaRPr lang="en-IN" sz="24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F6F390C1-39A7-E965-EFDA-3BD8F679760A}"/>
              </a:ext>
            </a:extLst>
          </p:cNvPr>
          <p:cNvSpPr/>
          <p:nvPr/>
        </p:nvSpPr>
        <p:spPr>
          <a:xfrm>
            <a:off x="407504" y="5078896"/>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10F97E7-BD2A-6898-6C98-6CF94D406568}"/>
              </a:ext>
            </a:extLst>
          </p:cNvPr>
          <p:cNvSpPr txBox="1"/>
          <p:nvPr/>
        </p:nvSpPr>
        <p:spPr>
          <a:xfrm>
            <a:off x="1604075" y="3790768"/>
            <a:ext cx="7166113"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Once the aforementioned phase's research has been completed.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For these algorithms (AES-128, AES-192, and AES-256), we would create programs in HDL or Verilog and undertake case studies to analyze the outcomes.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All of these case studies regarding the results will be completed by the end of the sixth semester.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9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E2D3ACD-380A-E312-BAAA-90DD98D4E017}"/>
              </a:ext>
            </a:extLst>
          </p:cNvPr>
          <p:cNvSpPr txBox="1"/>
          <p:nvPr/>
        </p:nvSpPr>
        <p:spPr>
          <a:xfrm>
            <a:off x="-69574" y="1143961"/>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3</a:t>
            </a:r>
          </a:p>
          <a:p>
            <a:pPr algn="ctr"/>
            <a:endParaRPr lang="en-IN" sz="24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41183B0-670E-2672-7070-E38D08076ED0}"/>
              </a:ext>
            </a:extLst>
          </p:cNvPr>
          <p:cNvSpPr/>
          <p:nvPr/>
        </p:nvSpPr>
        <p:spPr>
          <a:xfrm>
            <a:off x="198781" y="1950122"/>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009214-57DB-7569-5686-E0002883AD58}"/>
              </a:ext>
            </a:extLst>
          </p:cNvPr>
          <p:cNvSpPr txBox="1"/>
          <p:nvPr/>
        </p:nvSpPr>
        <p:spPr>
          <a:xfrm>
            <a:off x="1033670" y="909588"/>
            <a:ext cx="811033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Once case studies on the effects of the HDL programs we had developed in earlier stages had been completed.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advantages and disadvantages of the encryption algorithm would be listed.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 order to correct it, we would employ deep learning and other ideas to improve the system's security and effectiveness in comparison to the AES technique.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the end of the seventh semester, the algorithm update will have been finished.</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D07EAE-CA9D-2A0E-1683-4AE03BDA7E68}"/>
              </a:ext>
            </a:extLst>
          </p:cNvPr>
          <p:cNvSpPr txBox="1"/>
          <p:nvPr/>
        </p:nvSpPr>
        <p:spPr>
          <a:xfrm>
            <a:off x="-69574" y="3913546"/>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4</a:t>
            </a:r>
          </a:p>
          <a:p>
            <a:pPr algn="ctr"/>
            <a:endParaRPr lang="en-IN" sz="24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9EF329A5-C01B-6A93-226F-BD4A5A631545}"/>
              </a:ext>
            </a:extLst>
          </p:cNvPr>
          <p:cNvSpPr/>
          <p:nvPr/>
        </p:nvSpPr>
        <p:spPr>
          <a:xfrm>
            <a:off x="138319" y="4746991"/>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D067E8-BCFA-A817-E1D6-97BAE3733BEA}"/>
              </a:ext>
            </a:extLst>
          </p:cNvPr>
          <p:cNvSpPr txBox="1"/>
          <p:nvPr/>
        </p:nvSpPr>
        <p:spPr>
          <a:xfrm>
            <a:off x="1095285" y="3802688"/>
            <a:ext cx="8110329"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We'd use an FPGA to implement our project's most current algorithm in the project's final phase (Field Programmable Gate Array).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Our project study paper would be published in numerous journals.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Last, we would convert our code to VHDL and System Verilog.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Project's objective will have been achieved.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going to be finished by the conclusion of the Eighth semester.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418700" y="291298"/>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639CE78-7621-29DB-0386-A81FA170EB4D}"/>
              </a:ext>
            </a:extLst>
          </p:cNvPr>
          <p:cNvSpPr txBox="1"/>
          <p:nvPr/>
        </p:nvSpPr>
        <p:spPr>
          <a:xfrm>
            <a:off x="838200" y="1009650"/>
            <a:ext cx="7334250" cy="400110"/>
          </a:xfrm>
          <a:prstGeom prst="rect">
            <a:avLst/>
          </a:prstGeom>
          <a:noFill/>
        </p:spPr>
        <p:txBody>
          <a:bodyPr wrap="square" rtlCol="0">
            <a:spAutoFit/>
          </a:bodyPr>
          <a:lstStyle/>
          <a:p>
            <a:pPr algn="ctr"/>
            <a:r>
              <a:rPr lang="en-IN" sz="2000" dirty="0">
                <a:solidFill>
                  <a:srgbClr val="FF0000"/>
                </a:solidFill>
                <a:latin typeface="Times New Roman" panose="02020603050405020304" pitchFamily="18" charset="0"/>
                <a:cs typeface="Times New Roman" panose="02020603050405020304" pitchFamily="18" charset="0"/>
              </a:rPr>
              <a:t>PROBLEM IN AES 256 ENCRYPTION</a:t>
            </a:r>
          </a:p>
        </p:txBody>
      </p:sp>
      <p:sp>
        <p:nvSpPr>
          <p:cNvPr id="3" name="TextBox 2">
            <a:extLst>
              <a:ext uri="{FF2B5EF4-FFF2-40B4-BE49-F238E27FC236}">
                <a16:creationId xmlns:a16="http://schemas.microsoft.com/office/drawing/2014/main" id="{79BBB067-7BAE-4347-FD45-E56190B610FC}"/>
              </a:ext>
            </a:extLst>
          </p:cNvPr>
          <p:cNvSpPr txBox="1"/>
          <p:nvPr/>
        </p:nvSpPr>
        <p:spPr>
          <a:xfrm>
            <a:off x="76200" y="1409760"/>
            <a:ext cx="906780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a survey of the literature, we identified two problems: area and power use. A sophisticated algorithm, like AES 256, must be crammed onto an integrated circuit using VLSI architecture. Implementing AES 256 calls for a sizable number of gates and a lot of memory, which can lead to excessive power and area consumption.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Designers must therefore optimize the design to reduce space and energy usage.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Timing is crucial in VLSI design, because timing errors can lead to functional problems. The design must operate at fast speeds while adhering to timing restrictions. Many sequential processes are needed for AES 256, which might lengthen the critical path and cause timing issues.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security of VLSI architecture for AES 256 encryption must be carefully considered. The architecture must be resistant to side-channel assaults, which can decrypt data by examining the system's power usage, electromagnetic emissions, or other features. To defend against attacks that target the encryption key, the architecture must also include secure key management and storage.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make sure the design satisfies the expected functionality and performance criteria, rigorous verification is required. An implementation of AES 256 needs to be thoroughly examined for accuracy and security.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03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0E9A6BE-7760-CC65-FC17-F8A586CB93BD}"/>
              </a:ext>
            </a:extLst>
          </p:cNvPr>
          <p:cNvSpPr txBox="1"/>
          <p:nvPr/>
        </p:nvSpPr>
        <p:spPr>
          <a:xfrm>
            <a:off x="1495425" y="888669"/>
            <a:ext cx="7029450"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SOLUTION TO FIXED THE PROBLEM</a:t>
            </a:r>
          </a:p>
        </p:txBody>
      </p:sp>
      <p:sp>
        <p:nvSpPr>
          <p:cNvPr id="3" name="TextBox 2">
            <a:extLst>
              <a:ext uri="{FF2B5EF4-FFF2-40B4-BE49-F238E27FC236}">
                <a16:creationId xmlns:a16="http://schemas.microsoft.com/office/drawing/2014/main" id="{B7F28BFE-2804-0B3C-4B98-8C9EB0DE3A11}"/>
              </a:ext>
            </a:extLst>
          </p:cNvPr>
          <p:cNvSpPr txBox="1"/>
          <p:nvPr/>
        </p:nvSpPr>
        <p:spPr>
          <a:xfrm>
            <a:off x="1" y="1288779"/>
            <a:ext cx="914400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Parallelism: Sub Bytes, Shift Rows, Mix Columns, and </a:t>
            </a:r>
            <a:r>
              <a:rPr lang="en-US" sz="1800" dirty="0" err="1">
                <a:latin typeface="Times New Roman" panose="02020603050405020304" pitchFamily="18" charset="0"/>
                <a:cs typeface="Times New Roman" panose="02020603050405020304" pitchFamily="18" charset="0"/>
              </a:rPr>
              <a:t>AddRoundKey</a:t>
            </a:r>
            <a:r>
              <a:rPr lang="en-US" sz="1800" dirty="0">
                <a:latin typeface="Times New Roman" panose="02020603050405020304" pitchFamily="18" charset="0"/>
                <a:cs typeface="Times New Roman" panose="02020603050405020304" pitchFamily="18" charset="0"/>
              </a:rPr>
              <a:t> are all sequential operations used in AES 256 encryption.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Parallelism can be used by designers to perform these operations concurrently, reducing the number of clock cycles required for encryption.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Pipelining is a technique that divides a computation into smaller sub-tasks that are processed concurrently. This technique can be used with the AES 256 algorithm, where sequential operations can be divided into smaller sub-tasks and processed concurrently. This can increase system throughput while decreasing critical path delay.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implementing some of the operations in hardware, custom instructions can be used to accelerate the execution of the AES 256 algorithm. This can help to reduce the number of clock cycles required for encryption while also increasing efficiency.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AES 256 algorithm necessitates a large amount of memory for the S-box and key schedule. Designers can optimize memory usage by implementing a custom memory architecture tailored to the AES 256 algorithm's specific requirements. Power consumption is an important consideration in VLSI design.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Power optimization techniques such as clock gating, power gating, and voltage scaling can be used by designers to reduce power consumption without sacrificing performance.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08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16057" y="598756"/>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20ECPJ601 IDP LAB</a:t>
            </a:r>
            <a:endParaRPr sz="11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endParaRPr sz="1400" b="0" i="0" u="none" strike="noStrike" cap="none" dirty="0">
              <a:solidFill>
                <a:schemeClr val="lt1"/>
              </a:solidFill>
              <a:latin typeface="Arial"/>
              <a:ea typeface="Arial"/>
              <a:cs typeface="Arial"/>
              <a:sym typeface="Arial"/>
            </a:endParaRP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9FD2641-3B3F-482A-2CE7-94CF4013FA1C}"/>
              </a:ext>
            </a:extLst>
          </p:cNvPr>
          <p:cNvSpPr txBox="1"/>
          <p:nvPr/>
        </p:nvSpPr>
        <p:spPr>
          <a:xfrm>
            <a:off x="178903" y="1799199"/>
            <a:ext cx="8865705" cy="1846659"/>
          </a:xfrm>
          <a:prstGeom prst="rect">
            <a:avLst/>
          </a:prstGeom>
          <a:noFill/>
        </p:spPr>
        <p:txBody>
          <a:bodyPr wrap="square" rtlCol="0">
            <a:spAutoFit/>
          </a:bodyPr>
          <a:lstStyle/>
          <a:p>
            <a:pPr marL="342900" lvl="3"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enhance system security, we would employ our adaption of AES encryption to fortify the hardware security module's security in a Network Centric Warfare Ecosystem.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HSM(Hardware Security Module) chip is embedded in a Microcontroller of a System.</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8BBB39-C9EA-483B-E66D-83E556CCB859}"/>
              </a:ext>
            </a:extLst>
          </p:cNvPr>
          <p:cNvPicPr>
            <a:picLocks noChangeAspect="1"/>
          </p:cNvPicPr>
          <p:nvPr/>
        </p:nvPicPr>
        <p:blipFill>
          <a:blip r:embed="rId4"/>
          <a:stretch>
            <a:fillRect/>
          </a:stretch>
        </p:blipFill>
        <p:spPr>
          <a:xfrm>
            <a:off x="6235275" y="4220816"/>
            <a:ext cx="2619375" cy="1743075"/>
          </a:xfrm>
          <a:prstGeom prst="rect">
            <a:avLst/>
          </a:prstGeom>
        </p:spPr>
      </p:pic>
      <p:pic>
        <p:nvPicPr>
          <p:cNvPr id="5" name="Picture 4">
            <a:extLst>
              <a:ext uri="{FF2B5EF4-FFF2-40B4-BE49-F238E27FC236}">
                <a16:creationId xmlns:a16="http://schemas.microsoft.com/office/drawing/2014/main" id="{09749BDD-F107-A803-7FB2-5F0B08DB9377}"/>
              </a:ext>
            </a:extLst>
          </p:cNvPr>
          <p:cNvPicPr>
            <a:picLocks noChangeAspect="1"/>
          </p:cNvPicPr>
          <p:nvPr/>
        </p:nvPicPr>
        <p:blipFill>
          <a:blip r:embed="rId5"/>
          <a:stretch>
            <a:fillRect/>
          </a:stretch>
        </p:blipFill>
        <p:spPr>
          <a:xfrm>
            <a:off x="2908726" y="4144617"/>
            <a:ext cx="2419350" cy="1895475"/>
          </a:xfrm>
          <a:prstGeom prst="rect">
            <a:avLst/>
          </a:prstGeom>
        </p:spPr>
      </p:pic>
      <p:pic>
        <p:nvPicPr>
          <p:cNvPr id="2" name="Picture 1">
            <a:extLst>
              <a:ext uri="{FF2B5EF4-FFF2-40B4-BE49-F238E27FC236}">
                <a16:creationId xmlns:a16="http://schemas.microsoft.com/office/drawing/2014/main" id="{84401D5C-EFF9-0A17-2C19-1B2C8534ED24}"/>
              </a:ext>
            </a:extLst>
          </p:cNvPr>
          <p:cNvPicPr>
            <a:picLocks noChangeAspect="1"/>
          </p:cNvPicPr>
          <p:nvPr/>
        </p:nvPicPr>
        <p:blipFill>
          <a:blip r:embed="rId6"/>
          <a:stretch>
            <a:fillRect/>
          </a:stretch>
        </p:blipFill>
        <p:spPr>
          <a:xfrm>
            <a:off x="178903" y="4144617"/>
            <a:ext cx="2057400" cy="19982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	AES encryption is the finest encryption among RSA, DES, and AES, as we have learned by studying encryption techniques. This uses the most recent version of AES (256).</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algn="just"/>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135076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416724" y="311492"/>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4" name="Google Shape;194;p13"/>
          <p:cNvSpPr txBox="1"/>
          <p:nvPr/>
        </p:nvSpPr>
        <p:spPr>
          <a:xfrm>
            <a:off x="685800" y="1080317"/>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a:solidFill>
                  <a:srgbClr val="FF0000"/>
                </a:solidFill>
                <a:latin typeface="Times New Roman" panose="02020603050405020304" pitchFamily="18" charset="0"/>
                <a:ea typeface="Calibri"/>
                <a:cs typeface="Times New Roman" panose="02020603050405020304" pitchFamily="18" charset="0"/>
                <a:sym typeface="Calibri"/>
              </a:rPr>
              <a:t>FUTURE SCOPE</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We intended to enhance this project by using an FPGA kit to implement the optimal algorithm in the h circuit. </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Latha" panose="020B0604020202020204" pitchFamily="34" charset="0"/>
              </a:rPr>
              <a:t>	Embed this in a controller so that we could check the controller's security and create a commercial product.</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pic>
        <p:nvPicPr>
          <p:cNvPr id="5" name="Picture 4">
            <a:extLst>
              <a:ext uri="{FF2B5EF4-FFF2-40B4-BE49-F238E27FC236}">
                <a16:creationId xmlns:a16="http://schemas.microsoft.com/office/drawing/2014/main" id="{67863E71-E2FA-52E4-B45D-130951BC1E10}"/>
              </a:ext>
            </a:extLst>
          </p:cNvPr>
          <p:cNvPicPr>
            <a:picLocks noChangeAspect="1"/>
          </p:cNvPicPr>
          <p:nvPr/>
        </p:nvPicPr>
        <p:blipFill>
          <a:blip r:embed="rId4"/>
          <a:stretch>
            <a:fillRect/>
          </a:stretch>
        </p:blipFill>
        <p:spPr>
          <a:xfrm>
            <a:off x="9525" y="3573986"/>
            <a:ext cx="4414781" cy="2472277"/>
          </a:xfrm>
          <a:prstGeom prst="rect">
            <a:avLst/>
          </a:prstGeom>
        </p:spPr>
      </p:pic>
      <p:sp>
        <p:nvSpPr>
          <p:cNvPr id="6" name="Arrow: Right 5">
            <a:extLst>
              <a:ext uri="{FF2B5EF4-FFF2-40B4-BE49-F238E27FC236}">
                <a16:creationId xmlns:a16="http://schemas.microsoft.com/office/drawing/2014/main" id="{A55F517D-FA08-24DB-F160-2E2F1EBB16DA}"/>
              </a:ext>
            </a:extLst>
          </p:cNvPr>
          <p:cNvSpPr/>
          <p:nvPr/>
        </p:nvSpPr>
        <p:spPr>
          <a:xfrm>
            <a:off x="4572000" y="4581524"/>
            <a:ext cx="1414521" cy="92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DCF3A7F-8A20-81C0-6158-CC87A09EFB38}"/>
              </a:ext>
            </a:extLst>
          </p:cNvPr>
          <p:cNvSpPr txBox="1"/>
          <p:nvPr/>
        </p:nvSpPr>
        <p:spPr>
          <a:xfrm>
            <a:off x="6129605" y="4810124"/>
            <a:ext cx="300487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Security in NFC</a:t>
            </a:r>
          </a:p>
        </p:txBody>
      </p:sp>
    </p:spTree>
    <p:extLst>
      <p:ext uri="{BB962C8B-B14F-4D97-AF65-F5344CB8AC3E}">
        <p14:creationId xmlns:p14="http://schemas.microsoft.com/office/powerpoint/2010/main" val="4135565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F40CF1-2375-9B32-B81C-670FFEBDD333}"/>
              </a:ext>
            </a:extLst>
          </p:cNvPr>
          <p:cNvSpPr txBox="1"/>
          <p:nvPr/>
        </p:nvSpPr>
        <p:spPr>
          <a:xfrm>
            <a:off x="132080" y="1092564"/>
            <a:ext cx="830072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72AD70A-38B0-59C8-D9B7-8294EB9026C2}"/>
              </a:ext>
            </a:extLst>
          </p:cNvPr>
          <p:cNvSpPr txBox="1"/>
          <p:nvPr/>
        </p:nvSpPr>
        <p:spPr>
          <a:xfrm>
            <a:off x="132080" y="1588830"/>
            <a:ext cx="8676640" cy="4822667"/>
          </a:xfrm>
          <a:prstGeom prst="rect">
            <a:avLst/>
          </a:prstGeom>
          <a:noFill/>
        </p:spPr>
        <p:txBody>
          <a:bodyPr wrap="square" rtlCol="0">
            <a:spAutoFit/>
          </a:bodyPr>
          <a:lstStyle/>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Pramod, T. V. Narendra, and N. A. Vinay. "Short Hand Recognition using Canny Edge Detector." International Journal 7, no. 5 (2017).</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Mamatha MS Pramod,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M.Mamatha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"FPGA Implementation Of Low Area Single Precision Floating Point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Multiplier."International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Journal of Science Technology and Engineering, Vol.2, no. 2 (2016): 560-566.</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M.Natheera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Banu, FPGA Based Hardware Implementation of Encryption Algorithm, International Journal of Engineering and Advanced Technology (IJEAT) ISSN: 2249 8958, Volume-3, Issue-4, April 2014.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Deguang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Jinyi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Chang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Xingdou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Gou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Ankang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Conglan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Lu ,Parallel AES Algorithm for Fast Data Encryption on GPU, IEEE journal on AES 2010.</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Xinmiao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High speed VLSI architectures for the AES algorithm ,IEEE transactions on VLSI systems, Tech. Rep., sep2004.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Advanced Encryption Standard, Federal Information Processing Standards 197, November 2001.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M.Pitchaiah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Philemon Daniel, Praveen, Implementation of Advanced Encryption Standard Algorithm, International Journal of Scientific Engineering Research. </a:t>
            </a:r>
            <a:endParaRPr lang="en-IN" sz="1800" dirty="0">
              <a:effectLst/>
              <a:latin typeface="Times New Roman" panose="02020603050405020304" pitchFamily="18" charset="0"/>
              <a:ea typeface="Carlito"/>
              <a:cs typeface="Times New Roman" panose="02020603050405020304" pitchFamily="18" charset="0"/>
            </a:endParaRPr>
          </a:p>
          <a:p>
            <a:pPr algn="just">
              <a:lnSpc>
                <a:spcPct val="115000"/>
              </a:lnSpc>
              <a:spcAft>
                <a:spcPts val="1000"/>
              </a:spcAft>
              <a:tabLst>
                <a:tab pos="4159885" algn="l"/>
              </a:tabLs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258366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65;p9">
            <a:extLst>
              <a:ext uri="{FF2B5EF4-FFF2-40B4-BE49-F238E27FC236}">
                <a16:creationId xmlns:a16="http://schemas.microsoft.com/office/drawing/2014/main" id="{8FAB3AF1-C2C4-1ED7-A440-529419074765}"/>
              </a:ext>
            </a:extLst>
          </p:cNvPr>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 name="Google Shape;166;p9">
            <a:extLst>
              <a:ext uri="{FF2B5EF4-FFF2-40B4-BE49-F238E27FC236}">
                <a16:creationId xmlns:a16="http://schemas.microsoft.com/office/drawing/2014/main" id="{958F7C65-6924-120C-9CB5-94980623EA07}"/>
              </a:ext>
            </a:extLst>
          </p:cNvPr>
          <p:cNvGraphicFramePr/>
          <p:nvPr>
            <p:extLst>
              <p:ext uri="{D42A27DB-BD31-4B8C-83A1-F6EECF244321}">
                <p14:modId xmlns:p14="http://schemas.microsoft.com/office/powerpoint/2010/main" val="3690735523"/>
              </p:ext>
            </p:extLst>
          </p:nvPr>
        </p:nvGraphicFramePr>
        <p:xfrm>
          <a:off x="848100" y="1909862"/>
          <a:ext cx="7252800" cy="4064080"/>
        </p:xfrm>
        <a:graphic>
          <a:graphicData uri="http://schemas.openxmlformats.org/drawingml/2006/table">
            <a:tbl>
              <a:tblPr firstRow="1" bandRow="1">
                <a:noFill/>
                <a:tableStyleId>{AA100CB9-3C61-420C-8969-52292B9D77E7}</a:tableStyleId>
              </a:tblPr>
              <a:tblGrid>
                <a:gridCol w="1473950">
                  <a:extLst>
                    <a:ext uri="{9D8B030D-6E8A-4147-A177-3AD203B41FA5}">
                      <a16:colId xmlns:a16="http://schemas.microsoft.com/office/drawing/2014/main" val="20000"/>
                    </a:ext>
                  </a:extLst>
                </a:gridCol>
                <a:gridCol w="1386075">
                  <a:extLst>
                    <a:ext uri="{9D8B030D-6E8A-4147-A177-3AD203B41FA5}">
                      <a16:colId xmlns:a16="http://schemas.microsoft.com/office/drawing/2014/main" val="20001"/>
                    </a:ext>
                  </a:extLst>
                </a:gridCol>
                <a:gridCol w="1233050">
                  <a:extLst>
                    <a:ext uri="{9D8B030D-6E8A-4147-A177-3AD203B41FA5}">
                      <a16:colId xmlns:a16="http://schemas.microsoft.com/office/drawing/2014/main" val="20002"/>
                    </a:ext>
                  </a:extLst>
                </a:gridCol>
                <a:gridCol w="1357750">
                  <a:extLst>
                    <a:ext uri="{9D8B030D-6E8A-4147-A177-3AD203B41FA5}">
                      <a16:colId xmlns:a16="http://schemas.microsoft.com/office/drawing/2014/main" val="20003"/>
                    </a:ext>
                  </a:extLst>
                </a:gridCol>
                <a:gridCol w="897005">
                  <a:extLst>
                    <a:ext uri="{9D8B030D-6E8A-4147-A177-3AD203B41FA5}">
                      <a16:colId xmlns:a16="http://schemas.microsoft.com/office/drawing/2014/main" val="20004"/>
                    </a:ext>
                  </a:extLst>
                </a:gridCol>
                <a:gridCol w="904970">
                  <a:extLst>
                    <a:ext uri="{9D8B030D-6E8A-4147-A177-3AD203B41FA5}">
                      <a16:colId xmlns:a16="http://schemas.microsoft.com/office/drawing/2014/main" val="20005"/>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OCT22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NOV22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DEC22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JAN23</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PROJECT APPROVAL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623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279694"/>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4" name="Google Shape;194;p13"/>
          <p:cNvSpPr txBox="1"/>
          <p:nvPr/>
        </p:nvSpPr>
        <p:spPr>
          <a:xfrm>
            <a:off x="708975" y="2455989"/>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1500" b="1" i="0" u="none" strike="noStrike" cap="none">
                <a:solidFill>
                  <a:srgbClr val="FF0000"/>
                </a:solidFill>
                <a:latin typeface="Calibri"/>
                <a:ea typeface="Calibri"/>
                <a:cs typeface="Calibri"/>
                <a:sym typeface="Calibri"/>
              </a:rPr>
              <a:t>THANK YOU</a:t>
            </a:r>
            <a:endParaRPr sz="11500" b="1" i="0" u="none" strike="noStrike" cap="none">
              <a:solidFill>
                <a:srgbClr val="FF0000"/>
              </a:solidFill>
              <a:latin typeface="Calibri"/>
              <a:ea typeface="Calibri"/>
              <a:cs typeface="Calibri"/>
              <a:sym typeface="Calibri"/>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3983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20ECPJ601 IDP LAB</a:t>
            </a:r>
          </a:p>
          <a:p>
            <a:pPr marL="0" marR="0" lvl="0" indent="0" algn="ctr" rtl="0">
              <a:lnSpc>
                <a:spcPct val="100000"/>
              </a:lnSpc>
              <a:spcBef>
                <a:spcPts val="0"/>
              </a:spcBef>
              <a:spcAft>
                <a:spcPts val="0"/>
              </a:spcAft>
              <a:buNone/>
            </a:pPr>
            <a:endParaRPr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p:txBody>
      </p:sp>
      <p:sp>
        <p:nvSpPr>
          <p:cNvPr id="70" name="Google Shape;70;p2"/>
          <p:cNvSpPr txBox="1"/>
          <p:nvPr/>
        </p:nvSpPr>
        <p:spPr>
          <a:xfrm>
            <a:off x="603455" y="960804"/>
            <a:ext cx="7772400" cy="675900"/>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FF0000"/>
                </a:solidFill>
                <a:latin typeface="Calibri"/>
                <a:ea typeface="Calibri"/>
                <a:cs typeface="Calibri"/>
                <a:sym typeface="Calibri"/>
              </a:rPr>
              <a:t>OBJECTIVE OF THE PROJECT</a:t>
            </a:r>
          </a:p>
          <a:p>
            <a:pPr marL="0" marR="0" lvl="0" indent="0" algn="ctr" rtl="0">
              <a:lnSpc>
                <a:spcPct val="100000"/>
              </a:lnSpc>
              <a:spcBef>
                <a:spcPts val="0"/>
              </a:spcBef>
              <a:spcAft>
                <a:spcPts val="0"/>
              </a:spcAft>
              <a:buClr>
                <a:srgbClr val="000000"/>
              </a:buClr>
              <a:buSzPts val="2400"/>
              <a:buFont typeface="Arial"/>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78D34525-317C-FDF5-953F-08360EB2FEBD}"/>
              </a:ext>
            </a:extLst>
          </p:cNvPr>
          <p:cNvSpPr txBox="1"/>
          <p:nvPr/>
        </p:nvSpPr>
        <p:spPr>
          <a:xfrm>
            <a:off x="143796" y="1483994"/>
            <a:ext cx="8861055" cy="2246769"/>
          </a:xfrm>
          <a:prstGeom prst="rect">
            <a:avLst/>
          </a:prstGeom>
          <a:noFill/>
        </p:spPr>
        <p:txBody>
          <a:bodyPr wrap="square" rtlCol="0">
            <a:spAutoFit/>
          </a:bodyPr>
          <a:lstStyle/>
          <a:p>
            <a:pPr marL="342900" lvl="3"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Security is becoming a crucial component of contemporary warfare.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Cyberattacks account for the majority of attacks. Cyberattack against Systems, Aircraft, Drones, and other Military Equipment, etc.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B91BCF-4BE5-44CB-F316-6FC6B69EB998}"/>
              </a:ext>
            </a:extLst>
          </p:cNvPr>
          <p:cNvPicPr>
            <a:picLocks noChangeAspect="1"/>
          </p:cNvPicPr>
          <p:nvPr/>
        </p:nvPicPr>
        <p:blipFill>
          <a:blip r:embed="rId4"/>
          <a:stretch>
            <a:fillRect/>
          </a:stretch>
        </p:blipFill>
        <p:spPr>
          <a:xfrm>
            <a:off x="5379918" y="3816392"/>
            <a:ext cx="3444675" cy="2364242"/>
          </a:xfrm>
          <a:prstGeom prst="rect">
            <a:avLst/>
          </a:prstGeom>
        </p:spPr>
      </p:pic>
      <p:pic>
        <p:nvPicPr>
          <p:cNvPr id="3" name="Picture 2">
            <a:extLst>
              <a:ext uri="{FF2B5EF4-FFF2-40B4-BE49-F238E27FC236}">
                <a16:creationId xmlns:a16="http://schemas.microsoft.com/office/drawing/2014/main" id="{DB0E8104-6665-9A1E-785A-97354FF77E44}"/>
              </a:ext>
            </a:extLst>
          </p:cNvPr>
          <p:cNvPicPr>
            <a:picLocks noChangeAspect="1"/>
          </p:cNvPicPr>
          <p:nvPr/>
        </p:nvPicPr>
        <p:blipFill>
          <a:blip r:embed="rId5"/>
          <a:stretch>
            <a:fillRect/>
          </a:stretch>
        </p:blipFill>
        <p:spPr>
          <a:xfrm>
            <a:off x="319407" y="3816392"/>
            <a:ext cx="4528983" cy="2174833"/>
          </a:xfrm>
          <a:prstGeom prst="rect">
            <a:avLst/>
          </a:prstGeom>
        </p:spPr>
      </p:pic>
    </p:spTree>
    <p:extLst>
      <p:ext uri="{BB962C8B-B14F-4D97-AF65-F5344CB8AC3E}">
        <p14:creationId xmlns:p14="http://schemas.microsoft.com/office/powerpoint/2010/main" val="208916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279693"/>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9AD63F6-57FF-2C49-C89A-FA8ECD890F15}"/>
              </a:ext>
            </a:extLst>
          </p:cNvPr>
          <p:cNvSpPr txBox="1"/>
          <p:nvPr/>
        </p:nvSpPr>
        <p:spPr>
          <a:xfrm>
            <a:off x="373626" y="1042219"/>
            <a:ext cx="7669161"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METHODLOGY</a:t>
            </a:r>
          </a:p>
        </p:txBody>
      </p:sp>
      <p:sp>
        <p:nvSpPr>
          <p:cNvPr id="3" name="TextBox 2">
            <a:extLst>
              <a:ext uri="{FF2B5EF4-FFF2-40B4-BE49-F238E27FC236}">
                <a16:creationId xmlns:a16="http://schemas.microsoft.com/office/drawing/2014/main" id="{F9DE82FC-7FCA-8761-9BE2-F6E5AF5DBB71}"/>
              </a:ext>
            </a:extLst>
          </p:cNvPr>
          <p:cNvSpPr txBox="1"/>
          <p:nvPr/>
        </p:nvSpPr>
        <p:spPr>
          <a:xfrm>
            <a:off x="157316" y="1641987"/>
            <a:ext cx="8697334"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would examine the most recent version of AES encryption first, modify it to reach the algorithm's optimum efficiency, and then implement it in a Hardware Security Module.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that We would implement into a Controller for further study of the Security of the Controller System.</a:t>
            </a:r>
          </a:p>
        </p:txBody>
      </p:sp>
      <p:pic>
        <p:nvPicPr>
          <p:cNvPr id="4" name="Picture 3">
            <a:extLst>
              <a:ext uri="{FF2B5EF4-FFF2-40B4-BE49-F238E27FC236}">
                <a16:creationId xmlns:a16="http://schemas.microsoft.com/office/drawing/2014/main" id="{D6FDE112-1076-0E55-25FE-F9A30E286DEB}"/>
              </a:ext>
            </a:extLst>
          </p:cNvPr>
          <p:cNvPicPr>
            <a:picLocks noChangeAspect="1"/>
          </p:cNvPicPr>
          <p:nvPr/>
        </p:nvPicPr>
        <p:blipFill>
          <a:blip r:embed="rId4"/>
          <a:stretch>
            <a:fillRect/>
          </a:stretch>
        </p:blipFill>
        <p:spPr>
          <a:xfrm>
            <a:off x="5241961" y="3771900"/>
            <a:ext cx="3612689" cy="2233703"/>
          </a:xfrm>
          <a:prstGeom prst="rect">
            <a:avLst/>
          </a:prstGeom>
        </p:spPr>
      </p:pic>
      <p:pic>
        <p:nvPicPr>
          <p:cNvPr id="5" name="Picture 4">
            <a:extLst>
              <a:ext uri="{FF2B5EF4-FFF2-40B4-BE49-F238E27FC236}">
                <a16:creationId xmlns:a16="http://schemas.microsoft.com/office/drawing/2014/main" id="{78BED930-68D6-5E5D-517A-DC127756EE62}"/>
              </a:ext>
            </a:extLst>
          </p:cNvPr>
          <p:cNvPicPr>
            <a:picLocks noChangeAspect="1"/>
          </p:cNvPicPr>
          <p:nvPr/>
        </p:nvPicPr>
        <p:blipFill>
          <a:blip r:embed="rId5"/>
          <a:stretch>
            <a:fillRect/>
          </a:stretch>
        </p:blipFill>
        <p:spPr>
          <a:xfrm>
            <a:off x="377408" y="3771900"/>
            <a:ext cx="3612689" cy="2191758"/>
          </a:xfrm>
          <a:prstGeom prst="rect">
            <a:avLst/>
          </a:prstGeom>
        </p:spPr>
      </p:pic>
    </p:spTree>
    <p:extLst>
      <p:ext uri="{BB962C8B-B14F-4D97-AF65-F5344CB8AC3E}">
        <p14:creationId xmlns:p14="http://schemas.microsoft.com/office/powerpoint/2010/main" val="41405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48;p31">
            <a:extLst>
              <a:ext uri="{FF2B5EF4-FFF2-40B4-BE49-F238E27FC236}">
                <a16:creationId xmlns:a16="http://schemas.microsoft.com/office/drawing/2014/main" id="{1A328346-3675-AD7F-A52A-AF34CDBEC992}"/>
              </a:ext>
            </a:extLst>
          </p:cNvPr>
          <p:cNvSpPr txBox="1"/>
          <p:nvPr/>
        </p:nvSpPr>
        <p:spPr>
          <a:xfrm>
            <a:off x="810800" y="979725"/>
            <a:ext cx="73377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3200" b="1" dirty="0">
                <a:solidFill>
                  <a:srgbClr val="FF0000"/>
                </a:solidFill>
              </a:rPr>
              <a:t>LITERATURE REVIEW</a:t>
            </a:r>
            <a:r>
              <a:rPr lang="en-IN" sz="2400" b="1" dirty="0">
                <a:solidFill>
                  <a:schemeClr val="dk1"/>
                </a:solidFill>
              </a:rPr>
              <a:t> </a:t>
            </a:r>
            <a:endParaRPr sz="2400" b="1" dirty="0">
              <a:solidFill>
                <a:schemeClr val="dk1"/>
              </a:solidFill>
            </a:endParaRPr>
          </a:p>
          <a:p>
            <a:pPr marL="0" lvl="0" indent="0" algn="l" rtl="0">
              <a:spcBef>
                <a:spcPts val="0"/>
              </a:spcBef>
              <a:spcAft>
                <a:spcPts val="0"/>
              </a:spcAft>
              <a:buNone/>
            </a:pPr>
            <a:endParaRPr dirty="0">
              <a:solidFill>
                <a:schemeClr val="dk1"/>
              </a:solidFil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2814816779"/>
              </p:ext>
            </p:extLst>
          </p:nvPr>
        </p:nvGraphicFramePr>
        <p:xfrm>
          <a:off x="288235" y="1540565"/>
          <a:ext cx="8776251" cy="4322955"/>
        </p:xfrm>
        <a:graphic>
          <a:graphicData uri="http://schemas.openxmlformats.org/drawingml/2006/table">
            <a:tbl>
              <a:tblPr>
                <a:noFill/>
              </a:tblPr>
              <a:tblGrid>
                <a:gridCol w="1401336">
                  <a:extLst>
                    <a:ext uri="{9D8B030D-6E8A-4147-A177-3AD203B41FA5}">
                      <a16:colId xmlns:a16="http://schemas.microsoft.com/office/drawing/2014/main" val="20000"/>
                    </a:ext>
                  </a:extLst>
                </a:gridCol>
                <a:gridCol w="1770060">
                  <a:extLst>
                    <a:ext uri="{9D8B030D-6E8A-4147-A177-3AD203B41FA5}">
                      <a16:colId xmlns:a16="http://schemas.microsoft.com/office/drawing/2014/main" val="20001"/>
                    </a:ext>
                  </a:extLst>
                </a:gridCol>
                <a:gridCol w="3410792">
                  <a:extLst>
                    <a:ext uri="{9D8B030D-6E8A-4147-A177-3AD203B41FA5}">
                      <a16:colId xmlns:a16="http://schemas.microsoft.com/office/drawing/2014/main" val="20002"/>
                    </a:ext>
                  </a:extLst>
                </a:gridCol>
                <a:gridCol w="2194063">
                  <a:extLst>
                    <a:ext uri="{9D8B030D-6E8A-4147-A177-3AD203B41FA5}">
                      <a16:colId xmlns:a16="http://schemas.microsoft.com/office/drawing/2014/main" val="20003"/>
                    </a:ext>
                  </a:extLst>
                </a:gridCol>
              </a:tblGrid>
              <a:tr h="93427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lvl="0" indent="0" algn="l" rtl="0">
                        <a:spcBef>
                          <a:spcPts val="0"/>
                        </a:spcBef>
                        <a:spcAft>
                          <a:spcPts val="0"/>
                        </a:spcAft>
                        <a:buClr>
                          <a:schemeClr val="dk1"/>
                        </a:buClr>
                        <a:buSzPts val="1100"/>
                        <a:buFont typeface="Arial"/>
                        <a:buNone/>
                      </a:pPr>
                      <a:r>
                        <a:rPr lang="en-IN" sz="1800" dirty="0">
                          <a:solidFill>
                            <a:schemeClr val="dk1"/>
                          </a:solidFill>
                        </a:rPr>
                        <a:t>And Year</a:t>
                      </a: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IN" sz="1800">
                          <a:solidFill>
                            <a:schemeClr val="dk1"/>
                          </a:solidFill>
                        </a:rPr>
                        <a:t>Authors and 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03785">
                <a:tc>
                  <a:txBody>
                    <a:bodyPr/>
                    <a:lstStyle/>
                    <a:p>
                      <a:pPr marL="0" lvl="0" indent="0" algn="l" rtl="0">
                        <a:spcBef>
                          <a:spcPts val="0"/>
                        </a:spcBef>
                        <a:spcAft>
                          <a:spcPts val="0"/>
                        </a:spcAft>
                        <a:buClr>
                          <a:schemeClr val="dk1"/>
                        </a:buClr>
                        <a:buSzPts val="1100"/>
                        <a:buFont typeface="Arial"/>
                        <a:buNone/>
                      </a:pPr>
                      <a:r>
                        <a:rPr lang="en-IN" sz="1800">
                          <a:solidFill>
                            <a:schemeClr val="dk1"/>
                          </a:solidFill>
                        </a:rPr>
                        <a:t>   1 </a:t>
                      </a:r>
                      <a:endParaRPr sz="18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Journal of Electrical Systems and Information Technology 2 (2015) 178–183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Power efficient and high performance VLSI architecture</a:t>
                      </a:r>
                    </a:p>
                    <a:p>
                      <a:pPr marL="0" lvl="0" indent="0" algn="l" rtl="0">
                        <a:spcBef>
                          <a:spcPts val="0"/>
                        </a:spcBef>
                        <a:spcAft>
                          <a:spcPts val="0"/>
                        </a:spcAft>
                        <a:buClr>
                          <a:schemeClr val="dk1"/>
                        </a:buClr>
                        <a:buSzPts val="1100"/>
                        <a:buFont typeface="Arial"/>
                        <a:buNone/>
                      </a:pPr>
                      <a:r>
                        <a:rPr lang="en-IN" dirty="0">
                          <a:solidFill>
                            <a:schemeClr val="dk1"/>
                          </a:solidFill>
                        </a:rPr>
                        <a:t>for AES algorithm</a:t>
                      </a:r>
                    </a:p>
                    <a:p>
                      <a:pPr marL="0" lvl="0" indent="0" algn="l" rtl="0">
                        <a:spcBef>
                          <a:spcPts val="0"/>
                        </a:spcBef>
                        <a:spcAft>
                          <a:spcPts val="0"/>
                        </a:spcAft>
                        <a:buClr>
                          <a:schemeClr val="dk1"/>
                        </a:buClr>
                        <a:buSzPts val="1100"/>
                        <a:buFont typeface="Arial"/>
                        <a:buNone/>
                      </a:pPr>
                      <a:r>
                        <a:rPr lang="en-IN" dirty="0">
                          <a:solidFill>
                            <a:schemeClr val="dk1"/>
                          </a:solidFill>
                        </a:rPr>
                        <a:t>K. </a:t>
                      </a:r>
                      <a:r>
                        <a:rPr lang="en-IN" dirty="0" err="1">
                          <a:solidFill>
                            <a:schemeClr val="dk1"/>
                          </a:solidFill>
                        </a:rPr>
                        <a:t>Kalaiselvi</a:t>
                      </a:r>
                      <a:r>
                        <a:rPr lang="en-IN" dirty="0">
                          <a:solidFill>
                            <a:schemeClr val="dk1"/>
                          </a:solidFill>
                        </a:rPr>
                        <a:t> a,∗, H. Mangalam</a:t>
                      </a:r>
                      <a:endParaRPr sz="1800"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dirty="0"/>
                        <a:t>Advanced encryption standard(AES) algorithm has been widely deployed in cryptographic applications. This work proposes a low</a:t>
                      </a:r>
                    </a:p>
                    <a:p>
                      <a:pPr marL="0" lvl="0" indent="0" algn="l" rtl="0">
                        <a:spcBef>
                          <a:spcPts val="0"/>
                        </a:spcBef>
                        <a:spcAft>
                          <a:spcPts val="0"/>
                        </a:spcAft>
                        <a:buNone/>
                      </a:pPr>
                      <a:r>
                        <a:rPr lang="en-US" dirty="0"/>
                        <a:t>power and high throughput implementation of AES algorithm using key expansion approach.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01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3165123526"/>
              </p:ext>
            </p:extLst>
          </p:nvPr>
        </p:nvGraphicFramePr>
        <p:xfrm>
          <a:off x="408736" y="1184664"/>
          <a:ext cx="8326528" cy="4684686"/>
        </p:xfrm>
        <a:graphic>
          <a:graphicData uri="http://schemas.openxmlformats.org/drawingml/2006/table">
            <a:tbl>
              <a:tblPr>
                <a:noFill/>
              </a:tblPr>
              <a:tblGrid>
                <a:gridCol w="962864">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gridCol w="3081130">
                  <a:extLst>
                    <a:ext uri="{9D8B030D-6E8A-4147-A177-3AD203B41FA5}">
                      <a16:colId xmlns:a16="http://schemas.microsoft.com/office/drawing/2014/main" val="20002"/>
                    </a:ext>
                  </a:extLst>
                </a:gridCol>
                <a:gridCol w="2543186">
                  <a:extLst>
                    <a:ext uri="{9D8B030D-6E8A-4147-A177-3AD203B41FA5}">
                      <a16:colId xmlns:a16="http://schemas.microsoft.com/office/drawing/2014/main" val="20003"/>
                    </a:ext>
                  </a:extLst>
                </a:gridCol>
              </a:tblGrid>
              <a:tr h="122981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9119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2</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2013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VLSI IMPLEMENTATION OF AES </a:t>
                      </a:r>
                    </a:p>
                    <a:p>
                      <a:pPr marL="0" lvl="0" indent="0" algn="l" rtl="0">
                        <a:spcBef>
                          <a:spcPts val="0"/>
                        </a:spcBef>
                        <a:spcAft>
                          <a:spcPts val="0"/>
                        </a:spcAft>
                        <a:buClr>
                          <a:schemeClr val="dk1"/>
                        </a:buClr>
                        <a:buSzPts val="1100"/>
                        <a:buFont typeface="Arial"/>
                        <a:buNone/>
                      </a:pPr>
                      <a:r>
                        <a:rPr lang="en-US" dirty="0">
                          <a:solidFill>
                            <a:schemeClr val="dk1"/>
                          </a:solidFill>
                        </a:rPr>
                        <a:t>ALGORITHM</a:t>
                      </a:r>
                    </a:p>
                    <a:p>
                      <a:pPr marL="0" lvl="0" indent="0" algn="l" rtl="0">
                        <a:spcBef>
                          <a:spcPts val="0"/>
                        </a:spcBef>
                        <a:spcAft>
                          <a:spcPts val="0"/>
                        </a:spcAft>
                        <a:buClr>
                          <a:schemeClr val="dk1"/>
                        </a:buClr>
                        <a:buSzPts val="1100"/>
                        <a:buFont typeface="Arial"/>
                        <a:buNone/>
                      </a:pPr>
                      <a:r>
                        <a:rPr lang="en-US" dirty="0">
                          <a:solidFill>
                            <a:schemeClr val="dk1"/>
                          </a:solidFill>
                        </a:rPr>
                        <a:t>SAURABH KUMAR </a:t>
                      </a:r>
                    </a:p>
                  </a:txBody>
                  <a:tcPr marL="91425" marR="91425" marT="91425" marB="91425"/>
                </a:tc>
                <a:tc>
                  <a:txBody>
                    <a:bodyPr/>
                    <a:lstStyle/>
                    <a:p>
                      <a:pPr marL="0" lvl="0" indent="0" algn="just" rtl="0">
                        <a:spcBef>
                          <a:spcPts val="0"/>
                        </a:spcBef>
                        <a:spcAft>
                          <a:spcPts val="0"/>
                        </a:spcAft>
                        <a:buNone/>
                      </a:pPr>
                      <a:r>
                        <a:rPr lang="en-US" dirty="0"/>
                        <a:t>This paper presents In the past cryptography means only encryption and decryption using secret keys, </a:t>
                      </a:r>
                    </a:p>
                    <a:p>
                      <a:pPr marL="0" lvl="0" indent="0" algn="just" rtl="0">
                        <a:spcBef>
                          <a:spcPts val="0"/>
                        </a:spcBef>
                        <a:spcAft>
                          <a:spcPts val="0"/>
                        </a:spcAft>
                        <a:buNone/>
                      </a:pPr>
                      <a:r>
                        <a:rPr lang="en-US" dirty="0"/>
                        <a:t>nowadays it is defined in different mechanisms like asymmetric-key encipherment (public key cryptography) and symmetric-key encipherment (called as privet-key cryptography).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203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1788908676"/>
              </p:ext>
            </p:extLst>
          </p:nvPr>
        </p:nvGraphicFramePr>
        <p:xfrm>
          <a:off x="0" y="917446"/>
          <a:ext cx="9077324" cy="5083304"/>
        </p:xfrm>
        <a:graphic>
          <a:graphicData uri="http://schemas.openxmlformats.org/drawingml/2006/table">
            <a:tbl>
              <a:tblPr>
                <a:noFill/>
              </a:tblPr>
              <a:tblGrid>
                <a:gridCol w="1449410">
                  <a:extLst>
                    <a:ext uri="{9D8B030D-6E8A-4147-A177-3AD203B41FA5}">
                      <a16:colId xmlns:a16="http://schemas.microsoft.com/office/drawing/2014/main" val="20000"/>
                    </a:ext>
                  </a:extLst>
                </a:gridCol>
                <a:gridCol w="1476702">
                  <a:extLst>
                    <a:ext uri="{9D8B030D-6E8A-4147-A177-3AD203B41FA5}">
                      <a16:colId xmlns:a16="http://schemas.microsoft.com/office/drawing/2014/main" val="20001"/>
                    </a:ext>
                  </a:extLst>
                </a:gridCol>
                <a:gridCol w="3033503">
                  <a:extLst>
                    <a:ext uri="{9D8B030D-6E8A-4147-A177-3AD203B41FA5}">
                      <a16:colId xmlns:a16="http://schemas.microsoft.com/office/drawing/2014/main" val="20002"/>
                    </a:ext>
                  </a:extLst>
                </a:gridCol>
                <a:gridCol w="3117709">
                  <a:extLst>
                    <a:ext uri="{9D8B030D-6E8A-4147-A177-3AD203B41FA5}">
                      <a16:colId xmlns:a16="http://schemas.microsoft.com/office/drawing/2014/main" val="20003"/>
                    </a:ext>
                  </a:extLst>
                </a:gridCol>
              </a:tblGrid>
              <a:tr h="199209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09120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3</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2017</a:t>
                      </a:r>
                      <a:endParaRPr dirty="0">
                        <a:solidFill>
                          <a:schemeClr val="dk1"/>
                        </a:solidFill>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rPr>
                        <a:t>VLSI Implementation of Cryptographic Algorithms </a:t>
                      </a:r>
                    </a:p>
                    <a:p>
                      <a:pPr marL="0" lvl="0" indent="0" algn="just" rtl="0">
                        <a:spcBef>
                          <a:spcPts val="0"/>
                        </a:spcBef>
                        <a:spcAft>
                          <a:spcPts val="0"/>
                        </a:spcAft>
                        <a:buClr>
                          <a:schemeClr val="dk1"/>
                        </a:buClr>
                        <a:buSzPts val="1100"/>
                        <a:buFont typeface="Arial"/>
                        <a:buNone/>
                      </a:pPr>
                      <a:r>
                        <a:rPr lang="en-US" dirty="0">
                          <a:solidFill>
                            <a:schemeClr val="dk1"/>
                          </a:solidFill>
                        </a:rPr>
                        <a:t>&amp; Techniques: A Literature Review</a:t>
                      </a:r>
                    </a:p>
                    <a:p>
                      <a:pPr marL="0" lvl="0" indent="0" algn="just" rtl="0">
                        <a:spcBef>
                          <a:spcPts val="0"/>
                        </a:spcBef>
                        <a:spcAft>
                          <a:spcPts val="0"/>
                        </a:spcAft>
                        <a:buClr>
                          <a:schemeClr val="dk1"/>
                        </a:buClr>
                        <a:buSzPts val="1100"/>
                        <a:buFont typeface="Arial"/>
                        <a:buNone/>
                      </a:pPr>
                      <a:r>
                        <a:rPr lang="en-US" dirty="0" err="1">
                          <a:solidFill>
                            <a:schemeClr val="dk1"/>
                          </a:solidFill>
                        </a:rPr>
                        <a:t>Favin</a:t>
                      </a:r>
                      <a:r>
                        <a:rPr lang="en-US" dirty="0">
                          <a:solidFill>
                            <a:schemeClr val="dk1"/>
                          </a:solidFill>
                        </a:rPr>
                        <a:t> Fernandes, </a:t>
                      </a:r>
                      <a:r>
                        <a:rPr lang="en-US" dirty="0" err="1">
                          <a:solidFill>
                            <a:schemeClr val="dk1"/>
                          </a:solidFill>
                        </a:rPr>
                        <a:t>Gauravi</a:t>
                      </a:r>
                      <a:r>
                        <a:rPr lang="en-US" dirty="0">
                          <a:solidFill>
                            <a:schemeClr val="dk1"/>
                          </a:solidFill>
                        </a:rPr>
                        <a:t> </a:t>
                      </a:r>
                      <a:r>
                        <a:rPr lang="en-US" dirty="0" err="1">
                          <a:solidFill>
                            <a:schemeClr val="dk1"/>
                          </a:solidFill>
                        </a:rPr>
                        <a:t>Dungarwal</a:t>
                      </a:r>
                      <a:r>
                        <a:rPr lang="en-US" dirty="0">
                          <a:solidFill>
                            <a:schemeClr val="dk1"/>
                          </a:solidFill>
                        </a:rPr>
                        <a:t>, </a:t>
                      </a:r>
                      <a:r>
                        <a:rPr lang="en-US" dirty="0" err="1">
                          <a:solidFill>
                            <a:schemeClr val="dk1"/>
                          </a:solidFill>
                        </a:rPr>
                        <a:t>Aishwariya</a:t>
                      </a:r>
                      <a:r>
                        <a:rPr lang="en-US" dirty="0">
                          <a:solidFill>
                            <a:schemeClr val="dk1"/>
                          </a:solidFill>
                        </a:rPr>
                        <a:t> Gaikwad, Ishan </a:t>
                      </a:r>
                      <a:r>
                        <a:rPr lang="en-US" dirty="0" err="1">
                          <a:solidFill>
                            <a:schemeClr val="dk1"/>
                          </a:solidFill>
                        </a:rPr>
                        <a:t>Kareliya</a:t>
                      </a:r>
                      <a:r>
                        <a:rPr lang="en-US" dirty="0">
                          <a:solidFill>
                            <a:schemeClr val="dk1"/>
                          </a:solidFill>
                        </a:rPr>
                        <a:t>, Swati </a:t>
                      </a:r>
                      <a:r>
                        <a:rPr lang="en-US" dirty="0" err="1">
                          <a:solidFill>
                            <a:schemeClr val="dk1"/>
                          </a:solidFill>
                        </a:rPr>
                        <a:t>Shilaskar</a:t>
                      </a:r>
                      <a:endParaRPr lang="en-US" dirty="0">
                        <a:solidFill>
                          <a:schemeClr val="dk1"/>
                        </a:solidFill>
                      </a:endParaRPr>
                    </a:p>
                  </a:txBody>
                  <a:tcPr marL="91425" marR="91425" marT="91425" marB="91425"/>
                </a:tc>
                <a:tc>
                  <a:txBody>
                    <a:bodyPr/>
                    <a:lstStyle/>
                    <a:p>
                      <a:pPr marL="0" lvl="0" indent="0" algn="just" rtl="0">
                        <a:spcBef>
                          <a:spcPts val="0"/>
                        </a:spcBef>
                        <a:spcAft>
                          <a:spcPts val="0"/>
                        </a:spcAft>
                        <a:buNone/>
                      </a:pPr>
                      <a:r>
                        <a:rPr lang="en-US" dirty="0"/>
                        <a:t>Through the years, the flow of Data </a:t>
                      </a:r>
                    </a:p>
                    <a:p>
                      <a:pPr marL="0" lvl="0" indent="0" algn="just" rtl="0">
                        <a:spcBef>
                          <a:spcPts val="0"/>
                        </a:spcBef>
                        <a:spcAft>
                          <a:spcPts val="0"/>
                        </a:spcAft>
                        <a:buNone/>
                      </a:pPr>
                      <a:r>
                        <a:rPr lang="en-US" dirty="0"/>
                        <a:t>and its transmission have increased tremendously and so has the security issues to it. Cryptography </a:t>
                      </a:r>
                    </a:p>
                    <a:p>
                      <a:pPr marL="0" lvl="0" indent="0" algn="just" rtl="0">
                        <a:spcBef>
                          <a:spcPts val="0"/>
                        </a:spcBef>
                        <a:spcAft>
                          <a:spcPts val="0"/>
                        </a:spcAft>
                        <a:buNone/>
                      </a:pPr>
                      <a:r>
                        <a:rPr lang="en-US" dirty="0"/>
                        <a:t>in recent years with the advancement of VLSI has </a:t>
                      </a:r>
                    </a:p>
                    <a:p>
                      <a:pPr marL="0" lvl="0" indent="0" algn="just" rtl="0">
                        <a:spcBef>
                          <a:spcPts val="0"/>
                        </a:spcBef>
                        <a:spcAft>
                          <a:spcPts val="0"/>
                        </a:spcAft>
                        <a:buNone/>
                      </a:pPr>
                      <a:r>
                        <a:rPr lang="en-US" dirty="0"/>
                        <a:t>led to its implementation of Encryption and Decryption techniques, where the process of </a:t>
                      </a:r>
                    </a:p>
                    <a:p>
                      <a:pPr marL="0" lvl="0" indent="0" algn="just" rtl="0">
                        <a:spcBef>
                          <a:spcPts val="0"/>
                        </a:spcBef>
                        <a:spcAft>
                          <a:spcPts val="0"/>
                        </a:spcAft>
                        <a:buNone/>
                      </a:pPr>
                      <a:r>
                        <a:rPr lang="en-US" dirty="0"/>
                        <a:t>translating and converting plaintext into cypher </a:t>
                      </a:r>
                    </a:p>
                    <a:p>
                      <a:pPr marL="0" lvl="0" indent="0" algn="just" rtl="0">
                        <a:spcBef>
                          <a:spcPts val="0"/>
                        </a:spcBef>
                        <a:spcAft>
                          <a:spcPts val="0"/>
                        </a:spcAft>
                        <a:buNone/>
                      </a:pPr>
                      <a:r>
                        <a:rPr lang="en-US" dirty="0"/>
                        <a:t>text and vice versa is made possible</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7082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102828A-44BC-DFCC-00D2-708576AD681D}"/>
              </a:ext>
            </a:extLst>
          </p:cNvPr>
          <p:cNvSpPr txBox="1"/>
          <p:nvPr/>
        </p:nvSpPr>
        <p:spPr>
          <a:xfrm>
            <a:off x="393290" y="1042219"/>
            <a:ext cx="8318091" cy="738664"/>
          </a:xfrm>
          <a:prstGeom prst="rect">
            <a:avLst/>
          </a:prstGeom>
          <a:noFill/>
        </p:spPr>
        <p:txBody>
          <a:bodyPr wrap="square" rtlCol="0">
            <a:spAutoFit/>
          </a:bodyPr>
          <a:lstStyle/>
          <a:p>
            <a:pPr algn="ctr"/>
            <a:r>
              <a:rPr lang="en-US" sz="2800" b="1" i="0" u="none" strike="noStrike" cap="none" dirty="0">
                <a:solidFill>
                  <a:srgbClr val="FF0000"/>
                </a:solidFill>
                <a:latin typeface="Times New Roman"/>
                <a:ea typeface="Times New Roman"/>
                <a:cs typeface="Times New Roman"/>
                <a:sym typeface="Times New Roman"/>
              </a:rPr>
              <a:t>JUSTIFICATION FOR SDG </a:t>
            </a:r>
            <a:r>
              <a:rPr lang="en-US" sz="2800" b="1" dirty="0">
                <a:solidFill>
                  <a:srgbClr val="FF0000"/>
                </a:solidFill>
                <a:latin typeface="Times New Roman"/>
                <a:ea typeface="Times New Roman"/>
                <a:cs typeface="Times New Roman"/>
                <a:sym typeface="Times New Roman"/>
              </a:rPr>
              <a:t>&amp; </a:t>
            </a:r>
            <a:r>
              <a:rPr lang="en-US" sz="2800" b="1" i="0" u="none" strike="noStrike" cap="none" dirty="0">
                <a:solidFill>
                  <a:srgbClr val="FF0000"/>
                </a:solidFill>
                <a:latin typeface="Times New Roman"/>
                <a:ea typeface="Times New Roman"/>
                <a:cs typeface="Times New Roman"/>
                <a:sym typeface="Times New Roman"/>
              </a:rPr>
              <a:t>SAP</a:t>
            </a:r>
          </a:p>
          <a:p>
            <a:endParaRPr lang="en-IN" dirty="0"/>
          </a:p>
        </p:txBody>
      </p:sp>
      <p:sp>
        <p:nvSpPr>
          <p:cNvPr id="3" name="TextBox 2">
            <a:extLst>
              <a:ext uri="{FF2B5EF4-FFF2-40B4-BE49-F238E27FC236}">
                <a16:creationId xmlns:a16="http://schemas.microsoft.com/office/drawing/2014/main" id="{74AB9EDC-359F-C8F2-E3E0-DA454BF3EA3B}"/>
              </a:ext>
            </a:extLst>
          </p:cNvPr>
          <p:cNvSpPr txBox="1"/>
          <p:nvPr/>
        </p:nvSpPr>
        <p:spPr>
          <a:xfrm>
            <a:off x="-447675" y="1577181"/>
            <a:ext cx="9591675" cy="2231380"/>
          </a:xfrm>
          <a:prstGeom prst="rect">
            <a:avLst/>
          </a:prstGeom>
          <a:noFill/>
        </p:spPr>
        <p:txBody>
          <a:bodyPr wrap="square" rtlCol="0">
            <a:spAutoFit/>
          </a:bodyPr>
          <a:lstStyle/>
          <a:p>
            <a:pPr marL="800100" marR="0" lvl="0" indent="-342900" algn="just" rtl="0">
              <a:lnSpc>
                <a:spcPct val="125000"/>
              </a:lnSpc>
              <a:spcBef>
                <a:spcPts val="0"/>
              </a:spcBef>
              <a:spcAft>
                <a:spcPts val="0"/>
              </a:spcAft>
              <a:buFont typeface="Arial" panose="020B0604020202020204" pitchFamily="34" charset="0"/>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SDG Goal :   Industry, Innovation and Infrastructure</a:t>
            </a:r>
            <a:endParaRPr lang="en-US" sz="2000" dirty="0">
              <a:latin typeface="Times New Roman" panose="02020603050405020304" pitchFamily="18" charset="0"/>
              <a:cs typeface="Times New Roman" panose="02020603050405020304" pitchFamily="18" charset="0"/>
            </a:endParaRPr>
          </a:p>
          <a:p>
            <a:pPr marL="800100" marR="0" lvl="0" indent="-342900" algn="just" rtl="0">
              <a:lnSpc>
                <a:spcPct val="125000"/>
              </a:lnSpc>
              <a:spcBef>
                <a:spcPts val="0"/>
              </a:spcBef>
              <a:spcAft>
                <a:spcPts val="0"/>
              </a:spcAft>
              <a:buFont typeface="Arial" panose="020B0604020202020204" pitchFamily="34" charset="0"/>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SAP Indicator: 9 </a:t>
            </a:r>
            <a:r>
              <a:rPr lang="en-US" sz="2000" b="0" i="0" u="none" strike="noStrike" cap="none" dirty="0">
                <a:solidFill>
                  <a:schemeClr val="dk1"/>
                </a:solidFill>
                <a:latin typeface="Times New Roman"/>
                <a:ea typeface="Times New Roman"/>
                <a:cs typeface="Times New Roman"/>
                <a:sym typeface="Times New Roman"/>
              </a:rPr>
              <a:t>Support domestic technology development, research and innovation in developing countries, including by ensuring a conducive policy environment for, inter alia, industrial diversification and value addition to commodities</a:t>
            </a:r>
            <a:r>
              <a:rPr lang="en-US" sz="2000" dirty="0"/>
              <a:t>.</a:t>
            </a:r>
            <a:endPar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pic>
        <p:nvPicPr>
          <p:cNvPr id="7" name="Picture 6">
            <a:extLst>
              <a:ext uri="{FF2B5EF4-FFF2-40B4-BE49-F238E27FC236}">
                <a16:creationId xmlns:a16="http://schemas.microsoft.com/office/drawing/2014/main" id="{AED6EBE7-952B-F729-3FCD-BB638F0B2091}"/>
              </a:ext>
            </a:extLst>
          </p:cNvPr>
          <p:cNvPicPr>
            <a:picLocks noChangeAspect="1"/>
          </p:cNvPicPr>
          <p:nvPr/>
        </p:nvPicPr>
        <p:blipFill>
          <a:blip r:embed="rId4"/>
          <a:stretch>
            <a:fillRect/>
          </a:stretch>
        </p:blipFill>
        <p:spPr>
          <a:xfrm>
            <a:off x="3123502" y="3532460"/>
            <a:ext cx="2143125" cy="1748359"/>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4EE667C0-C2DB-C4A0-1148-09DD136B108B}"/>
              </a:ext>
            </a:extLst>
          </p:cNvPr>
          <p:cNvPicPr>
            <a:picLocks noChangeAspect="1"/>
          </p:cNvPicPr>
          <p:nvPr/>
        </p:nvPicPr>
        <p:blipFill>
          <a:blip r:embed="rId5"/>
          <a:stretch>
            <a:fillRect/>
          </a:stretch>
        </p:blipFill>
        <p:spPr>
          <a:xfrm>
            <a:off x="315047" y="3532461"/>
            <a:ext cx="1970954" cy="1748358"/>
          </a:xfrm>
          <a:prstGeom prst="rect">
            <a:avLst/>
          </a:prstGeom>
        </p:spPr>
      </p:pic>
      <p:pic>
        <p:nvPicPr>
          <p:cNvPr id="9" name="Picture 2" descr="Sustainable Development Goal 16 - Wikipedia">
            <a:extLst>
              <a:ext uri="{FF2B5EF4-FFF2-40B4-BE49-F238E27FC236}">
                <a16:creationId xmlns:a16="http://schemas.microsoft.com/office/drawing/2014/main" id="{8A5A0587-77F6-ED2A-2188-0F0263BB51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587" y="3532461"/>
            <a:ext cx="2143125" cy="17483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4E2A4A3-5414-CF5B-0BFC-B3A031935AD7}"/>
              </a:ext>
            </a:extLst>
          </p:cNvPr>
          <p:cNvSpPr txBox="1"/>
          <p:nvPr/>
        </p:nvSpPr>
        <p:spPr>
          <a:xfrm>
            <a:off x="315047" y="5497433"/>
            <a:ext cx="1970954" cy="615553"/>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Primary Goal </a:t>
            </a:r>
          </a:p>
          <a:p>
            <a:endParaRPr lang="en-IN" dirty="0"/>
          </a:p>
        </p:txBody>
      </p:sp>
      <p:sp>
        <p:nvSpPr>
          <p:cNvPr id="11" name="TextBox 10">
            <a:extLst>
              <a:ext uri="{FF2B5EF4-FFF2-40B4-BE49-F238E27FC236}">
                <a16:creationId xmlns:a16="http://schemas.microsoft.com/office/drawing/2014/main" id="{36E1835F-3A12-FB36-C4F0-77222ED0C72B}"/>
              </a:ext>
            </a:extLst>
          </p:cNvPr>
          <p:cNvSpPr txBox="1"/>
          <p:nvPr/>
        </p:nvSpPr>
        <p:spPr>
          <a:xfrm>
            <a:off x="3225301" y="5429250"/>
            <a:ext cx="2237677" cy="498663"/>
          </a:xfrm>
          <a:prstGeom prst="rect">
            <a:avLst/>
          </a:prstGeom>
          <a:noFill/>
        </p:spPr>
        <p:txBody>
          <a:bodyPr wrap="square" rtlCol="0">
            <a:spAutoFit/>
          </a:bodyPr>
          <a:lstStyle/>
          <a:p>
            <a:pPr algn="ctr" defTabSz="914400">
              <a:lnSpc>
                <a:spcPct val="150000"/>
              </a:lnSpc>
              <a:defRPr sz="1800"/>
            </a:pPr>
            <a:r>
              <a:rPr lang="en-IN" sz="2000" b="1" dirty="0">
                <a:latin typeface="Times New Roman"/>
                <a:ea typeface="Times New Roman"/>
                <a:cs typeface="Times New Roman"/>
                <a:sym typeface="Times New Roman"/>
              </a:rPr>
              <a:t>Secondary Goal </a:t>
            </a:r>
          </a:p>
        </p:txBody>
      </p:sp>
      <p:sp>
        <p:nvSpPr>
          <p:cNvPr id="12" name="TextBox 11">
            <a:extLst>
              <a:ext uri="{FF2B5EF4-FFF2-40B4-BE49-F238E27FC236}">
                <a16:creationId xmlns:a16="http://schemas.microsoft.com/office/drawing/2014/main" id="{49CD4517-F792-14F7-28FE-E8B00276DC6A}"/>
              </a:ext>
            </a:extLst>
          </p:cNvPr>
          <p:cNvSpPr txBox="1"/>
          <p:nvPr/>
        </p:nvSpPr>
        <p:spPr>
          <a:xfrm>
            <a:off x="6362700" y="5429250"/>
            <a:ext cx="2056012" cy="498663"/>
          </a:xfrm>
          <a:prstGeom prst="rect">
            <a:avLst/>
          </a:prstGeom>
          <a:noFill/>
        </p:spPr>
        <p:txBody>
          <a:bodyPr wrap="square" rtlCol="0">
            <a:spAutoFit/>
          </a:bodyPr>
          <a:lstStyle/>
          <a:p>
            <a:pPr algn="ctr" defTabSz="914400">
              <a:lnSpc>
                <a:spcPct val="150000"/>
              </a:lnSpc>
              <a:defRPr sz="1800"/>
            </a:pPr>
            <a:r>
              <a:rPr lang="en-IN" sz="2000" b="1" dirty="0">
                <a:latin typeface="Times New Roman"/>
                <a:ea typeface="Times New Roman"/>
                <a:cs typeface="Times New Roman"/>
                <a:sym typeface="Times New Roman"/>
              </a:rPr>
              <a:t>Tertiary Goal </a:t>
            </a:r>
          </a:p>
        </p:txBody>
      </p:sp>
    </p:spTree>
    <p:extLst>
      <p:ext uri="{BB962C8B-B14F-4D97-AF65-F5344CB8AC3E}">
        <p14:creationId xmlns:p14="http://schemas.microsoft.com/office/powerpoint/2010/main" val="282709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20ECPJ601</a:t>
            </a: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C8811</a:t>
            </a: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20ECPJ601 IDP LAB</a:t>
            </a: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1AD033-1C53-B8BB-F58B-8293705607F1}"/>
              </a:ext>
            </a:extLst>
          </p:cNvPr>
          <p:cNvSpPr txBox="1"/>
          <p:nvPr/>
        </p:nvSpPr>
        <p:spPr>
          <a:xfrm>
            <a:off x="458542" y="1048088"/>
            <a:ext cx="7964129" cy="1169551"/>
          </a:xfrm>
          <a:prstGeom prst="rect">
            <a:avLst/>
          </a:prstGeom>
          <a:noFill/>
        </p:spPr>
        <p:txBody>
          <a:bodyPr wrap="square" rtlCol="0">
            <a:spAutoFit/>
          </a:bodyPr>
          <a:lstStyle/>
          <a:p>
            <a:pPr algn="ctr"/>
            <a:r>
              <a:rPr lang="en-US" sz="2800" dirty="0">
                <a:solidFill>
                  <a:srgbClr val="FF0000"/>
                </a:solidFill>
                <a:latin typeface="Times New Roman"/>
                <a:ea typeface="Times New Roman"/>
                <a:cs typeface="Times New Roman"/>
                <a:sym typeface="Times New Roman"/>
              </a:rPr>
              <a:t>COMPONENT OF THIS PROJECT</a:t>
            </a:r>
          </a:p>
          <a:p>
            <a:pPr algn="ctr"/>
            <a:endParaRPr lang="en-IN" sz="2800" dirty="0"/>
          </a:p>
          <a:p>
            <a:pPr algn="ctr"/>
            <a:endParaRPr lang="en-IN" dirty="0"/>
          </a:p>
        </p:txBody>
      </p:sp>
      <p:sp>
        <p:nvSpPr>
          <p:cNvPr id="3" name="TextBox 2">
            <a:extLst>
              <a:ext uri="{FF2B5EF4-FFF2-40B4-BE49-F238E27FC236}">
                <a16:creationId xmlns:a16="http://schemas.microsoft.com/office/drawing/2014/main" id="{6102E4FE-3587-3F93-1843-9DF11961E1E8}"/>
              </a:ext>
            </a:extLst>
          </p:cNvPr>
          <p:cNvSpPr txBox="1"/>
          <p:nvPr/>
        </p:nvSpPr>
        <p:spPr>
          <a:xfrm>
            <a:off x="-384856" y="2289793"/>
            <a:ext cx="509553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SOFTWARE REQUIREMENT</a:t>
            </a:r>
          </a:p>
        </p:txBody>
      </p:sp>
      <p:pic>
        <p:nvPicPr>
          <p:cNvPr id="4" name="Picture 3">
            <a:extLst>
              <a:ext uri="{FF2B5EF4-FFF2-40B4-BE49-F238E27FC236}">
                <a16:creationId xmlns:a16="http://schemas.microsoft.com/office/drawing/2014/main" id="{E3D8FAF6-49EF-DDE0-4F3F-B1E4B54BC6F8}"/>
              </a:ext>
            </a:extLst>
          </p:cNvPr>
          <p:cNvPicPr>
            <a:picLocks noChangeAspect="1"/>
          </p:cNvPicPr>
          <p:nvPr/>
        </p:nvPicPr>
        <p:blipFill>
          <a:blip r:embed="rId4"/>
          <a:stretch>
            <a:fillRect/>
          </a:stretch>
        </p:blipFill>
        <p:spPr>
          <a:xfrm>
            <a:off x="547233" y="2990849"/>
            <a:ext cx="3095307" cy="1238250"/>
          </a:xfrm>
          <a:prstGeom prst="rect">
            <a:avLst/>
          </a:prstGeom>
        </p:spPr>
      </p:pic>
      <p:sp>
        <p:nvSpPr>
          <p:cNvPr id="6" name="TextBox 5">
            <a:extLst>
              <a:ext uri="{FF2B5EF4-FFF2-40B4-BE49-F238E27FC236}">
                <a16:creationId xmlns:a16="http://schemas.microsoft.com/office/drawing/2014/main" id="{182C0729-ABB9-967A-2073-7D7493C51815}"/>
              </a:ext>
            </a:extLst>
          </p:cNvPr>
          <p:cNvSpPr txBox="1"/>
          <p:nvPr/>
        </p:nvSpPr>
        <p:spPr>
          <a:xfrm>
            <a:off x="629439" y="4606511"/>
            <a:ext cx="2713382"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XILINX ISE DESIGN SUITE 14.7</a:t>
            </a:r>
          </a:p>
        </p:txBody>
      </p:sp>
      <p:pic>
        <p:nvPicPr>
          <p:cNvPr id="5" name="Picture 4">
            <a:extLst>
              <a:ext uri="{FF2B5EF4-FFF2-40B4-BE49-F238E27FC236}">
                <a16:creationId xmlns:a16="http://schemas.microsoft.com/office/drawing/2014/main" id="{A557E3AD-2330-2AC4-8ED2-D21350D032A8}"/>
              </a:ext>
            </a:extLst>
          </p:cNvPr>
          <p:cNvPicPr>
            <a:picLocks noChangeAspect="1"/>
          </p:cNvPicPr>
          <p:nvPr/>
        </p:nvPicPr>
        <p:blipFill>
          <a:blip r:embed="rId5"/>
          <a:stretch>
            <a:fillRect/>
          </a:stretch>
        </p:blipFill>
        <p:spPr>
          <a:xfrm>
            <a:off x="5501462" y="3054523"/>
            <a:ext cx="1859946" cy="1512045"/>
          </a:xfrm>
          <a:prstGeom prst="rect">
            <a:avLst/>
          </a:prstGeom>
        </p:spPr>
      </p:pic>
      <p:sp>
        <p:nvSpPr>
          <p:cNvPr id="7" name="TextBox 6">
            <a:extLst>
              <a:ext uri="{FF2B5EF4-FFF2-40B4-BE49-F238E27FC236}">
                <a16:creationId xmlns:a16="http://schemas.microsoft.com/office/drawing/2014/main" id="{C322A5C1-6759-79DD-5B13-525A9132FCF1}"/>
              </a:ext>
            </a:extLst>
          </p:cNvPr>
          <p:cNvSpPr txBox="1"/>
          <p:nvPr/>
        </p:nvSpPr>
        <p:spPr>
          <a:xfrm>
            <a:off x="5042162" y="4875062"/>
            <a:ext cx="338050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IN" sz="2000" b="1" dirty="0">
                <a:solidFill>
                  <a:schemeClr val="bg2">
                    <a:lumMod val="10000"/>
                  </a:schemeClr>
                </a:solidFill>
                <a:latin typeface="Times New Roman" panose="02020603050405020304" pitchFamily="18" charset="0"/>
                <a:cs typeface="Times New Roman" panose="02020603050405020304" pitchFamily="18" charset="0"/>
              </a:rPr>
              <a:t>ZNQC</a:t>
            </a:r>
            <a:r>
              <a:rPr kumimoji="0" lang="en-IN" sz="2000" b="1"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FPGA Board</a:t>
            </a:r>
          </a:p>
          <a:p>
            <a:pPr marL="0" marR="0" indent="0" algn="just" defTabSz="173393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5E5E5E"/>
              </a:solidFill>
              <a:effectLst/>
              <a:uFillTx/>
              <a:latin typeface="Times New Roman" panose="02020603050405020304" pitchFamily="18" charset="0"/>
              <a:cs typeface="Times New Roman" panose="02020603050405020304" pitchFamily="18" charset="0"/>
              <a:sym typeface="Helvetica Neue"/>
            </a:endParaRPr>
          </a:p>
        </p:txBody>
      </p:sp>
      <p:sp>
        <p:nvSpPr>
          <p:cNvPr id="8" name="TextBox 7">
            <a:extLst>
              <a:ext uri="{FF2B5EF4-FFF2-40B4-BE49-F238E27FC236}">
                <a16:creationId xmlns:a16="http://schemas.microsoft.com/office/drawing/2014/main" id="{7101F8E2-1F10-951E-B9BB-4666C4DFB465}"/>
              </a:ext>
            </a:extLst>
          </p:cNvPr>
          <p:cNvSpPr txBox="1"/>
          <p:nvPr/>
        </p:nvSpPr>
        <p:spPr>
          <a:xfrm>
            <a:off x="4853825" y="2326078"/>
            <a:ext cx="375718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HARDWARE REQUIREMENT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1451</TotalTime>
  <Words>2139</Words>
  <Application>Microsoft Office PowerPoint</Application>
  <PresentationFormat>On-screen Show (4:3)</PresentationFormat>
  <Paragraphs>288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Roboto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45</cp:revision>
  <dcterms:modified xsi:type="dcterms:W3CDTF">2023-02-27T05:44:22Z</dcterms:modified>
</cp:coreProperties>
</file>