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72" r:id="rId7"/>
    <p:sldId id="262" r:id="rId8"/>
    <p:sldId id="263" r:id="rId9"/>
    <p:sldId id="264" r:id="rId10"/>
    <p:sldId id="273" r:id="rId11"/>
    <p:sldId id="274" r:id="rId12"/>
    <p:sldId id="275" r:id="rId13"/>
    <p:sldId id="276" r:id="rId14"/>
    <p:sldId id="277" r:id="rId15"/>
    <p:sldId id="267" r:id="rId16"/>
    <p:sldId id="270" r:id="rId17"/>
    <p:sldId id="271" r:id="rId18"/>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jhHoDAQy9YtWKHzkFkWx9v8c8W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100CB9-3C61-420C-8969-52292B9D77E7}">
  <a:tblStyle styleId="{AA100CB9-3C61-420C-8969-52292B9D77E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16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81028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85110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30986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7584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5250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83019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4"/>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5"/>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5"/>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1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7"/>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8"/>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9"/>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9"/>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1"/>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1"/>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2"/>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3"/>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3"/>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3"/>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3"/>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2284650" y="633425"/>
            <a:ext cx="4574700" cy="281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595959"/>
                </a:solidFill>
                <a:latin typeface="Arial"/>
                <a:ea typeface="Arial"/>
                <a:cs typeface="Arial"/>
                <a:sym typeface="Arial"/>
              </a:rPr>
              <a:t>TYPE THE SUBJECT NAME HERE</a:t>
            </a:r>
            <a:endParaRPr sz="1000" b="0" i="0" u="none" strike="noStrike" cap="none">
              <a:solidFill>
                <a:srgbClr val="595959"/>
              </a:solidFill>
              <a:latin typeface="Arial"/>
              <a:ea typeface="Arial"/>
              <a:cs typeface="Arial"/>
              <a:sym typeface="Arial"/>
            </a:endParaRPr>
          </a:p>
        </p:txBody>
      </p:sp>
      <p:sp>
        <p:nvSpPr>
          <p:cNvPr id="55" name="Google Shape;55;p1"/>
          <p:cNvSpPr txBox="1"/>
          <p:nvPr/>
        </p:nvSpPr>
        <p:spPr>
          <a:xfrm>
            <a:off x="7320050" y="323750"/>
            <a:ext cx="1433400" cy="28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FFFFFF"/>
                </a:solidFill>
                <a:latin typeface="Arial"/>
                <a:ea typeface="Arial"/>
                <a:cs typeface="Arial"/>
                <a:sym typeface="Arial"/>
              </a:rPr>
              <a:t>SUBJECT CODE</a:t>
            </a:r>
            <a:endParaRPr sz="1100" b="1" i="0" u="none" strike="noStrike" cap="none">
              <a:solidFill>
                <a:srgbClr val="FFFFFF"/>
              </a:solidFill>
              <a:latin typeface="Arial"/>
              <a:ea typeface="Arial"/>
              <a:cs typeface="Arial"/>
              <a:sym typeface="Arial"/>
            </a:endParaRPr>
          </a:p>
        </p:txBody>
      </p:sp>
      <p:pic>
        <p:nvPicPr>
          <p:cNvPr id="56" name="Google Shape;56;p1"/>
          <p:cNvPicPr preferRelativeResize="0"/>
          <p:nvPr/>
        </p:nvPicPr>
        <p:blipFill rotWithShape="1">
          <a:blip r:embed="rId4">
            <a:alphaModFix/>
          </a:blip>
          <a:srcRect/>
          <a:stretch/>
        </p:blipFill>
        <p:spPr>
          <a:xfrm>
            <a:off x="0" y="-282311"/>
            <a:ext cx="9144000" cy="7645941"/>
          </a:xfrm>
          <a:prstGeom prst="rect">
            <a:avLst/>
          </a:prstGeom>
          <a:noFill/>
          <a:ln>
            <a:noFill/>
          </a:ln>
        </p:spPr>
      </p:pic>
      <p:sp>
        <p:nvSpPr>
          <p:cNvPr id="57" name="Google Shape;57;p1"/>
          <p:cNvSpPr txBox="1"/>
          <p:nvPr/>
        </p:nvSpPr>
        <p:spPr>
          <a:xfrm>
            <a:off x="694900" y="4233825"/>
            <a:ext cx="588900" cy="409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Roboto"/>
                <a:ea typeface="Roboto"/>
                <a:cs typeface="Roboto"/>
                <a:sym typeface="Roboto"/>
              </a:rPr>
              <a:t>II</a:t>
            </a:r>
            <a:endParaRPr sz="2400" b="1" i="0" u="none" strike="noStrike" cap="none">
              <a:solidFill>
                <a:srgbClr val="FF0000"/>
              </a:solidFill>
              <a:latin typeface="Roboto"/>
              <a:ea typeface="Roboto"/>
              <a:cs typeface="Roboto"/>
              <a:sym typeface="Roboto"/>
            </a:endParaRPr>
          </a:p>
        </p:txBody>
      </p:sp>
      <p:sp>
        <p:nvSpPr>
          <p:cNvPr id="58" name="Google Shape;58;p1"/>
          <p:cNvSpPr txBox="1"/>
          <p:nvPr/>
        </p:nvSpPr>
        <p:spPr>
          <a:xfrm>
            <a:off x="1352125" y="4233825"/>
            <a:ext cx="588900" cy="40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Roboto"/>
                <a:ea typeface="Roboto"/>
                <a:cs typeface="Roboto"/>
                <a:sym typeface="Roboto"/>
              </a:rPr>
              <a:t>IV</a:t>
            </a:r>
            <a:endParaRPr sz="2400" b="1" i="0" u="none" strike="noStrike" cap="none">
              <a:solidFill>
                <a:srgbClr val="FF0000"/>
              </a:solidFill>
              <a:latin typeface="Roboto"/>
              <a:ea typeface="Roboto"/>
              <a:cs typeface="Roboto"/>
              <a:sym typeface="Roboto"/>
            </a:endParaRPr>
          </a:p>
        </p:txBody>
      </p:sp>
      <p:sp>
        <p:nvSpPr>
          <p:cNvPr id="59" name="Google Shape;59;p1"/>
          <p:cNvSpPr txBox="1"/>
          <p:nvPr/>
        </p:nvSpPr>
        <p:spPr>
          <a:xfrm>
            <a:off x="599650" y="4958594"/>
            <a:ext cx="1772100" cy="3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Roboto"/>
                <a:ea typeface="Roboto"/>
                <a:cs typeface="Roboto"/>
                <a:sym typeface="Roboto"/>
              </a:rPr>
              <a:t>20ECTE401</a:t>
            </a:r>
            <a:endParaRPr sz="2000" b="1" i="0" u="none" strike="noStrike" cap="none">
              <a:solidFill>
                <a:srgbClr val="FFFFFF"/>
              </a:solidFill>
              <a:latin typeface="Roboto"/>
              <a:ea typeface="Roboto"/>
              <a:cs typeface="Roboto"/>
              <a:sym typeface="Roboto"/>
            </a:endParaRPr>
          </a:p>
        </p:txBody>
      </p:sp>
      <p:sp>
        <p:nvSpPr>
          <p:cNvPr id="60" name="Google Shape;60;p1"/>
          <p:cNvSpPr txBox="1"/>
          <p:nvPr/>
        </p:nvSpPr>
        <p:spPr>
          <a:xfrm>
            <a:off x="694900" y="5320694"/>
            <a:ext cx="4019400" cy="6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400" b="1" i="0" u="none" strike="noStrike" cap="none">
                <a:solidFill>
                  <a:srgbClr val="FFFFFF"/>
                </a:solidFill>
                <a:latin typeface="Roboto"/>
                <a:ea typeface="Roboto"/>
                <a:cs typeface="Roboto"/>
                <a:sym typeface="Roboto"/>
              </a:rPr>
              <a:t>LIVE IN LAB 2</a:t>
            </a:r>
            <a:endParaRPr sz="1400" b="1" i="0" u="none" strike="noStrike" cap="none">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Roboto"/>
              <a:ea typeface="Roboto"/>
              <a:cs typeface="Roboto"/>
              <a:sym typeface="Roboto"/>
            </a:endParaRPr>
          </a:p>
        </p:txBody>
      </p:sp>
      <p:sp>
        <p:nvSpPr>
          <p:cNvPr id="2" name="TextBox 1">
            <a:extLst>
              <a:ext uri="{FF2B5EF4-FFF2-40B4-BE49-F238E27FC236}">
                <a16:creationId xmlns:a16="http://schemas.microsoft.com/office/drawing/2014/main" id="{E83F485A-2F95-46CB-B2E9-558DD6B91FE3}"/>
              </a:ext>
            </a:extLst>
          </p:cNvPr>
          <p:cNvSpPr txBox="1"/>
          <p:nvPr/>
        </p:nvSpPr>
        <p:spPr>
          <a:xfrm>
            <a:off x="3657600" y="1601347"/>
            <a:ext cx="5420315" cy="830997"/>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AUTOMATION SENSORISED ELEVATOR</a:t>
            </a:r>
          </a:p>
        </p:txBody>
      </p:sp>
      <p:sp>
        <p:nvSpPr>
          <p:cNvPr id="3" name="TextBox 2">
            <a:extLst>
              <a:ext uri="{FF2B5EF4-FFF2-40B4-BE49-F238E27FC236}">
                <a16:creationId xmlns:a16="http://schemas.microsoft.com/office/drawing/2014/main" id="{2B0CA9FD-B0E1-489E-9792-E05BDB76CA3F}"/>
              </a:ext>
            </a:extLst>
          </p:cNvPr>
          <p:cNvSpPr txBox="1"/>
          <p:nvPr/>
        </p:nvSpPr>
        <p:spPr>
          <a:xfrm>
            <a:off x="3657600" y="2474894"/>
            <a:ext cx="3392129"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DATE : 07-07-2022</a:t>
            </a:r>
          </a:p>
        </p:txBody>
      </p:sp>
      <p:sp>
        <p:nvSpPr>
          <p:cNvPr id="4" name="TextBox 3">
            <a:extLst>
              <a:ext uri="{FF2B5EF4-FFF2-40B4-BE49-F238E27FC236}">
                <a16:creationId xmlns:a16="http://schemas.microsoft.com/office/drawing/2014/main" id="{78BBD6AC-AD0A-43F9-8D17-7A8520ABA830}"/>
              </a:ext>
            </a:extLst>
          </p:cNvPr>
          <p:cNvSpPr txBox="1"/>
          <p:nvPr/>
        </p:nvSpPr>
        <p:spPr>
          <a:xfrm>
            <a:off x="3489494" y="3380272"/>
            <a:ext cx="5319252" cy="2192908"/>
          </a:xfrm>
          <a:prstGeom prst="rect">
            <a:avLst/>
          </a:prstGeom>
          <a:noFill/>
        </p:spPr>
        <p:txBody>
          <a:bodyPr wrap="square" rtlCol="0">
            <a:spAutoFit/>
          </a:bodyPr>
          <a:lstStyle/>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BATCH NUMBER    :     5</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PROJECT CODE     </a:t>
            </a:r>
            <a:r>
              <a:rPr lang="en-IN" sz="1400" b="1" dirty="0">
                <a:solidFill>
                  <a:srgbClr val="FFFFFF"/>
                </a:solidFill>
              </a:rPr>
              <a:t>:</a:t>
            </a:r>
            <a:r>
              <a:rPr lang="en-IN" sz="1400" b="1" i="0" u="none" strike="noStrike" cap="none" dirty="0">
                <a:solidFill>
                  <a:srgbClr val="FFFFFF"/>
                </a:solidFill>
                <a:latin typeface="Arial"/>
                <a:ea typeface="Arial"/>
                <a:cs typeface="Arial"/>
                <a:sym typeface="Arial"/>
              </a:rPr>
              <a:t>    </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BATCH MEMBERS  : </a:t>
            </a:r>
            <a:r>
              <a:rPr lang="en-IN" sz="1400" b="1" i="0" u="none" strike="noStrike" cap="none" dirty="0" err="1">
                <a:solidFill>
                  <a:srgbClr val="FFFFFF"/>
                </a:solidFill>
                <a:latin typeface="Arial"/>
                <a:ea typeface="Arial"/>
                <a:cs typeface="Arial"/>
                <a:sym typeface="Arial"/>
              </a:rPr>
              <a:t>A.Akash</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	                  </a:t>
            </a:r>
            <a:r>
              <a:rPr lang="en-IN" sz="1400" b="1" i="0" u="none" strike="noStrike" cap="none" dirty="0" err="1">
                <a:solidFill>
                  <a:srgbClr val="FFFFFF"/>
                </a:solidFill>
                <a:latin typeface="Arial"/>
                <a:ea typeface="Arial"/>
                <a:cs typeface="Arial"/>
                <a:sym typeface="Arial"/>
              </a:rPr>
              <a:t>P.Jaiganesh</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b="1" dirty="0">
                <a:solidFill>
                  <a:srgbClr val="FFFFFF"/>
                </a:solidFill>
              </a:rPr>
              <a:t>                                     </a:t>
            </a:r>
            <a:r>
              <a:rPr lang="en-IN" b="1" dirty="0" err="1">
                <a:solidFill>
                  <a:srgbClr val="FFFFFF"/>
                </a:solidFill>
              </a:rPr>
              <a:t>M.Mahizhan</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SUPERVISOR          :  Mr.K.Devibalan</a:t>
            </a:r>
          </a:p>
          <a:p>
            <a:pPr marL="0" marR="0" lvl="0" indent="0" algn="just" rtl="0">
              <a:lnSpc>
                <a:spcPct val="125000"/>
              </a:lnSpc>
              <a:spcBef>
                <a:spcPts val="0"/>
              </a:spcBef>
              <a:spcAft>
                <a:spcPts val="0"/>
              </a:spcAft>
              <a:buClr>
                <a:srgbClr val="000000"/>
              </a:buClr>
              <a:buSzPts val="1300"/>
              <a:buFont typeface="Arial"/>
              <a:buNone/>
            </a:pPr>
            <a:r>
              <a:rPr lang="en-IN" sz="1400" b="1" dirty="0">
                <a:solidFill>
                  <a:srgbClr val="FFFFFF"/>
                </a:solidFill>
              </a:rPr>
              <a:t>SDG GOALS            :   9</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8"/>
          <p:cNvSpPr txBox="1"/>
          <p:nvPr/>
        </p:nvSpPr>
        <p:spPr>
          <a:xfrm>
            <a:off x="2345875" y="598950"/>
            <a:ext cx="2844900" cy="354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FFFFFF"/>
                </a:solidFill>
                <a:latin typeface="Roboto"/>
                <a:ea typeface="Roboto"/>
                <a:cs typeface="Roboto"/>
                <a:sym typeface="Roboto"/>
              </a:rPr>
              <a:t>2</a:t>
            </a:r>
            <a:r>
              <a:rPr lang="en-US" sz="1100" b="0" i="0" u="none" strike="noStrike" cap="none">
                <a:solidFill>
                  <a:srgbClr val="000000"/>
                </a:solidFill>
                <a:latin typeface="Arial"/>
                <a:ea typeface="Arial"/>
                <a:cs typeface="Arial"/>
                <a:sym typeface="Arial"/>
              </a:rPr>
              <a:t>20ECTE401-LIL-2</a:t>
            </a:r>
            <a:endParaRPr/>
          </a:p>
        </p:txBody>
      </p:sp>
      <p:sp>
        <p:nvSpPr>
          <p:cNvPr id="136" name="Google Shape;136;p8"/>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EC8811</a:t>
            </a:r>
            <a:endParaRPr sz="1400" b="0" i="0" u="none" strike="noStrike" cap="none">
              <a:solidFill>
                <a:schemeClr val="lt1"/>
              </a:solidFill>
              <a:latin typeface="Arial"/>
              <a:ea typeface="Arial"/>
              <a:cs typeface="Arial"/>
              <a:sym typeface="Arial"/>
            </a:endParaRPr>
          </a:p>
        </p:txBody>
      </p:sp>
      <p:sp>
        <p:nvSpPr>
          <p:cNvPr id="137" name="Google Shape;137;p8" descr="https://www.researchgate.net/profile/Athanasios-Kakarountas/publication/220091765/figure/fig1/AS:668917752139787@1536493828808/Encryption-and-decryption-processes-of-AES-Algorithm.p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8" name="Google Shape;138;p8" descr="https://www.researchgate.net/profile/Athanasios-Kakarountas/publication/220091765/figure/fig1/AS:668917752139787@1536493828808/Encryption-and-decryption-processes-of-AES-Algorithm.p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9" name="Google Shape;139;p8"/>
          <p:cNvSpPr txBox="1"/>
          <p:nvPr/>
        </p:nvSpPr>
        <p:spPr>
          <a:xfrm>
            <a:off x="612775" y="1196288"/>
            <a:ext cx="77016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a:solidFill>
                  <a:srgbClr val="FF0000"/>
                </a:solidFill>
                <a:latin typeface="Times New Roman"/>
                <a:ea typeface="Times New Roman"/>
                <a:cs typeface="Times New Roman"/>
                <a:sym typeface="Times New Roman"/>
              </a:rPr>
              <a:t>COMPONENT OF THIS PROJECT</a:t>
            </a:r>
            <a:endParaRPr sz="2700">
              <a:solidFill>
                <a:srgbClr val="FF0000"/>
              </a:solidFill>
              <a:latin typeface="Times New Roman"/>
              <a:ea typeface="Times New Roman"/>
              <a:cs typeface="Times New Roman"/>
              <a:sym typeface="Times New Roman"/>
            </a:endParaRPr>
          </a:p>
        </p:txBody>
      </p:sp>
      <p:sp>
        <p:nvSpPr>
          <p:cNvPr id="141" name="Google Shape;141;p8"/>
          <p:cNvSpPr txBox="1"/>
          <p:nvPr/>
        </p:nvSpPr>
        <p:spPr>
          <a:xfrm>
            <a:off x="460375" y="4572428"/>
            <a:ext cx="346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LED Connection to Arduino Uno</a:t>
            </a:r>
            <a:endParaRPr dirty="0"/>
          </a:p>
        </p:txBody>
      </p:sp>
      <p:sp>
        <p:nvSpPr>
          <p:cNvPr id="6" name="TextBox 5">
            <a:extLst>
              <a:ext uri="{FF2B5EF4-FFF2-40B4-BE49-F238E27FC236}">
                <a16:creationId xmlns:a16="http://schemas.microsoft.com/office/drawing/2014/main" id="{B279A2E1-E62F-4EF0-8FED-95B751BE9738}"/>
              </a:ext>
            </a:extLst>
          </p:cNvPr>
          <p:cNvSpPr txBox="1"/>
          <p:nvPr/>
        </p:nvSpPr>
        <p:spPr>
          <a:xfrm>
            <a:off x="4463575" y="4572428"/>
            <a:ext cx="3469800" cy="307777"/>
          </a:xfrm>
          <a:prstGeom prst="rect">
            <a:avLst/>
          </a:prstGeom>
          <a:noFill/>
        </p:spPr>
        <p:txBody>
          <a:bodyPr wrap="square" rtlCol="0">
            <a:spAutoFit/>
          </a:bodyPr>
          <a:lstStyle/>
          <a:p>
            <a:r>
              <a:rPr lang="en-IN" dirty="0"/>
              <a:t>Button Connection to Arduino Uno</a:t>
            </a:r>
          </a:p>
        </p:txBody>
      </p:sp>
      <p:pic>
        <p:nvPicPr>
          <p:cNvPr id="2050" name="Picture 2" descr="Blink | Arduino">
            <a:extLst>
              <a:ext uri="{FF2B5EF4-FFF2-40B4-BE49-F238E27FC236}">
                <a16:creationId xmlns:a16="http://schemas.microsoft.com/office/drawing/2014/main" id="{2480C4A4-C0CC-805D-14E0-BA692E90C6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 y="2322956"/>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lide Switch With Arduino Uno R3 : 7 Steps - Instructables">
            <a:extLst>
              <a:ext uri="{FF2B5EF4-FFF2-40B4-BE49-F238E27FC236}">
                <a16:creationId xmlns:a16="http://schemas.microsoft.com/office/drawing/2014/main" id="{057A9681-2D15-3578-493A-B3645B4E89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6952" y="2146743"/>
            <a:ext cx="234315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565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12"/>
          <p:cNvSpPr txBox="1"/>
          <p:nvPr/>
        </p:nvSpPr>
        <p:spPr>
          <a:xfrm>
            <a:off x="2345875" y="598950"/>
            <a:ext cx="2844900" cy="354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FFFFFF"/>
                </a:solidFill>
                <a:latin typeface="Roboto"/>
                <a:ea typeface="Roboto"/>
                <a:cs typeface="Roboto"/>
                <a:sym typeface="Roboto"/>
              </a:rPr>
              <a:t>2</a:t>
            </a:r>
            <a:r>
              <a:rPr lang="en-US" sz="1100" b="0" i="0" u="none" strike="noStrike" cap="none">
                <a:solidFill>
                  <a:srgbClr val="000000"/>
                </a:solidFill>
                <a:latin typeface="Arial"/>
                <a:ea typeface="Arial"/>
                <a:cs typeface="Arial"/>
                <a:sym typeface="Arial"/>
              </a:rPr>
              <a:t>20ECTE401-LIL-2</a:t>
            </a:r>
            <a:endParaRPr/>
          </a:p>
        </p:txBody>
      </p:sp>
      <p:sp>
        <p:nvSpPr>
          <p:cNvPr id="187" name="Google Shape;187;p1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20ECTE401</a:t>
            </a:r>
            <a:endParaRPr sz="1400" b="0" i="0" u="none" strike="noStrike" cap="none">
              <a:solidFill>
                <a:schemeClr val="lt1"/>
              </a:solidFill>
              <a:latin typeface="Arial"/>
              <a:ea typeface="Arial"/>
              <a:cs typeface="Arial"/>
              <a:sym typeface="Arial"/>
            </a:endParaRPr>
          </a:p>
        </p:txBody>
      </p:sp>
      <p:sp>
        <p:nvSpPr>
          <p:cNvPr id="188" name="Google Shape;188;p12"/>
          <p:cNvSpPr txBox="1"/>
          <p:nvPr/>
        </p:nvSpPr>
        <p:spPr>
          <a:xfrm>
            <a:off x="328500" y="1276119"/>
            <a:ext cx="7772400" cy="83781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WORKING OF AUTOMATION SENSORISED ELEVATOR</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2" name="TextBox 1">
            <a:extLst>
              <a:ext uri="{FF2B5EF4-FFF2-40B4-BE49-F238E27FC236}">
                <a16:creationId xmlns:a16="http://schemas.microsoft.com/office/drawing/2014/main" id="{B8FD44A4-9FB7-4EEB-83B4-0AAD6F2BC408}"/>
              </a:ext>
            </a:extLst>
          </p:cNvPr>
          <p:cNvSpPr txBox="1"/>
          <p:nvPr/>
        </p:nvSpPr>
        <p:spPr>
          <a:xfrm>
            <a:off x="678426" y="2113935"/>
            <a:ext cx="7787148" cy="3000821"/>
          </a:xfrm>
          <a:prstGeom prst="rect">
            <a:avLst/>
          </a:prstGeom>
          <a:noFill/>
        </p:spPr>
        <p:txBody>
          <a:bodyPr wrap="square" rtlCol="0">
            <a:spAutoFit/>
          </a:bodyPr>
          <a:lstStyle/>
          <a:p>
            <a:pPr algn="just"/>
            <a:r>
              <a:rPr lang="en-US" sz="2700" dirty="0">
                <a:latin typeface="Times New Roman" panose="02020603050405020304" pitchFamily="18" charset="0"/>
                <a:cs typeface="Times New Roman" panose="02020603050405020304" pitchFamily="18" charset="0"/>
              </a:rPr>
              <a:t>From the following illustration, we'd like to create a circuit in which the sensor and button are connected to the Arduino and the led is the Arduino's output. Whenever the sensor recognizes humans as well as the button is pressed, the led illuminates. If one of these are missing, the led will not glow. This is how an automatic sensor elevator operates.</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5176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12"/>
          <p:cNvSpPr txBox="1"/>
          <p:nvPr/>
        </p:nvSpPr>
        <p:spPr>
          <a:xfrm>
            <a:off x="2345875" y="598950"/>
            <a:ext cx="2844900" cy="354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FFFFFF"/>
                </a:solidFill>
                <a:latin typeface="Roboto"/>
                <a:ea typeface="Roboto"/>
                <a:cs typeface="Roboto"/>
                <a:sym typeface="Roboto"/>
              </a:rPr>
              <a:t>2</a:t>
            </a:r>
            <a:r>
              <a:rPr lang="en-US" sz="1100" b="0" i="0" u="none" strike="noStrike" cap="none">
                <a:solidFill>
                  <a:srgbClr val="000000"/>
                </a:solidFill>
                <a:latin typeface="Arial"/>
                <a:ea typeface="Arial"/>
                <a:cs typeface="Arial"/>
                <a:sym typeface="Arial"/>
              </a:rPr>
              <a:t>20ECTE401-LIL-2</a:t>
            </a:r>
            <a:endParaRPr/>
          </a:p>
        </p:txBody>
      </p:sp>
      <p:sp>
        <p:nvSpPr>
          <p:cNvPr id="187" name="Google Shape;187;p1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20ECTE401</a:t>
            </a:r>
            <a:endParaRPr sz="1400" b="0" i="0" u="none" strike="noStrike" cap="none">
              <a:solidFill>
                <a:schemeClr val="lt1"/>
              </a:solidFill>
              <a:latin typeface="Arial"/>
              <a:ea typeface="Arial"/>
              <a:cs typeface="Arial"/>
              <a:sym typeface="Arial"/>
            </a:endParaRPr>
          </a:p>
        </p:txBody>
      </p:sp>
      <p:sp>
        <p:nvSpPr>
          <p:cNvPr id="188" name="Google Shape;188;p12"/>
          <p:cNvSpPr txBox="1"/>
          <p:nvPr/>
        </p:nvSpPr>
        <p:spPr>
          <a:xfrm>
            <a:off x="328500" y="1204735"/>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400" b="1">
                <a:solidFill>
                  <a:srgbClr val="FF0000"/>
                </a:solidFill>
                <a:latin typeface="Times New Roman" panose="02020603050405020304" pitchFamily="18" charset="0"/>
                <a:ea typeface="Calibri"/>
                <a:cs typeface="Times New Roman" panose="02020603050405020304" pitchFamily="18" charset="0"/>
                <a:sym typeface="Calibri"/>
              </a:rPr>
              <a:t>SIMULATED IMAGE</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FAB70BA0-58DF-2D5F-4AD9-51EF2F74200D}"/>
              </a:ext>
            </a:extLst>
          </p:cNvPr>
          <p:cNvPicPr>
            <a:picLocks noChangeAspect="1"/>
          </p:cNvPicPr>
          <p:nvPr/>
        </p:nvPicPr>
        <p:blipFill>
          <a:blip r:embed="rId4"/>
          <a:stretch>
            <a:fillRect/>
          </a:stretch>
        </p:blipFill>
        <p:spPr>
          <a:xfrm>
            <a:off x="875979" y="1880635"/>
            <a:ext cx="7392041" cy="4162251"/>
          </a:xfrm>
          <a:prstGeom prst="rect">
            <a:avLst/>
          </a:prstGeom>
        </p:spPr>
      </p:pic>
    </p:spTree>
    <p:extLst>
      <p:ext uri="{BB962C8B-B14F-4D97-AF65-F5344CB8AC3E}">
        <p14:creationId xmlns:p14="http://schemas.microsoft.com/office/powerpoint/2010/main" val="599633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12"/>
          <p:cNvSpPr txBox="1"/>
          <p:nvPr/>
        </p:nvSpPr>
        <p:spPr>
          <a:xfrm>
            <a:off x="2345875" y="598950"/>
            <a:ext cx="2844900" cy="354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FFFFFF"/>
                </a:solidFill>
                <a:latin typeface="Roboto"/>
                <a:ea typeface="Roboto"/>
                <a:cs typeface="Roboto"/>
                <a:sym typeface="Roboto"/>
              </a:rPr>
              <a:t>2</a:t>
            </a:r>
            <a:r>
              <a:rPr lang="en-US" sz="1100" b="0" i="0" u="none" strike="noStrike" cap="none">
                <a:solidFill>
                  <a:srgbClr val="000000"/>
                </a:solidFill>
                <a:latin typeface="Arial"/>
                <a:ea typeface="Arial"/>
                <a:cs typeface="Arial"/>
                <a:sym typeface="Arial"/>
              </a:rPr>
              <a:t>20ECTE401-LIL-2</a:t>
            </a:r>
            <a:endParaRPr/>
          </a:p>
        </p:txBody>
      </p:sp>
      <p:sp>
        <p:nvSpPr>
          <p:cNvPr id="187" name="Google Shape;187;p1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20ECTE401</a:t>
            </a:r>
            <a:endParaRPr sz="1400" b="0" i="0" u="none" strike="noStrike" cap="none">
              <a:solidFill>
                <a:schemeClr val="lt1"/>
              </a:solidFill>
              <a:latin typeface="Arial"/>
              <a:ea typeface="Arial"/>
              <a:cs typeface="Arial"/>
              <a:sym typeface="Arial"/>
            </a:endParaRPr>
          </a:p>
        </p:txBody>
      </p:sp>
      <p:sp>
        <p:nvSpPr>
          <p:cNvPr id="188" name="Google Shape;188;p12"/>
          <p:cNvSpPr txBox="1"/>
          <p:nvPr/>
        </p:nvSpPr>
        <p:spPr>
          <a:xfrm>
            <a:off x="0" y="1263729"/>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CONCLUSION</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2" name="TextBox 1">
            <a:extLst>
              <a:ext uri="{FF2B5EF4-FFF2-40B4-BE49-F238E27FC236}">
                <a16:creationId xmlns:a16="http://schemas.microsoft.com/office/drawing/2014/main" id="{15AC5420-780E-5E1A-2D6D-FD373F229192}"/>
              </a:ext>
            </a:extLst>
          </p:cNvPr>
          <p:cNvSpPr txBox="1"/>
          <p:nvPr/>
        </p:nvSpPr>
        <p:spPr>
          <a:xfrm>
            <a:off x="471948" y="1848465"/>
            <a:ext cx="8200104"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This goes to prove that this solution can fix the main issues with the elevator system while also saving time and energy by decreasing the elevators' needless movement between floors. As this project is directly connected to the CPU of the elevator system, it aids in our efforts to preserve electricity.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592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12"/>
          <p:cNvSpPr txBox="1"/>
          <p:nvPr/>
        </p:nvSpPr>
        <p:spPr>
          <a:xfrm>
            <a:off x="2345875" y="598950"/>
            <a:ext cx="2844900" cy="354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FFFFFF"/>
                </a:solidFill>
                <a:latin typeface="Roboto"/>
                <a:ea typeface="Roboto"/>
                <a:cs typeface="Roboto"/>
                <a:sym typeface="Roboto"/>
              </a:rPr>
              <a:t>2</a:t>
            </a:r>
            <a:r>
              <a:rPr lang="en-US" sz="1100" b="0" i="0" u="none" strike="noStrike" cap="none">
                <a:solidFill>
                  <a:srgbClr val="000000"/>
                </a:solidFill>
                <a:latin typeface="Arial"/>
                <a:ea typeface="Arial"/>
                <a:cs typeface="Arial"/>
                <a:sym typeface="Arial"/>
              </a:rPr>
              <a:t>20ECTE401-LIL-2</a:t>
            </a:r>
            <a:endParaRPr/>
          </a:p>
        </p:txBody>
      </p:sp>
      <p:sp>
        <p:nvSpPr>
          <p:cNvPr id="187" name="Google Shape;187;p1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20ECTE401</a:t>
            </a:r>
            <a:endParaRPr sz="1400" b="0" i="0" u="none" strike="noStrike" cap="none">
              <a:solidFill>
                <a:schemeClr val="lt1"/>
              </a:solidFill>
              <a:latin typeface="Arial"/>
              <a:ea typeface="Arial"/>
              <a:cs typeface="Arial"/>
              <a:sym typeface="Arial"/>
            </a:endParaRPr>
          </a:p>
        </p:txBody>
      </p:sp>
      <p:sp>
        <p:nvSpPr>
          <p:cNvPr id="188" name="Google Shape;188;p12"/>
          <p:cNvSpPr txBox="1"/>
          <p:nvPr/>
        </p:nvSpPr>
        <p:spPr>
          <a:xfrm>
            <a:off x="0" y="1172565"/>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400" b="1" dirty="0">
                <a:solidFill>
                  <a:srgbClr val="FF0000"/>
                </a:solidFill>
                <a:latin typeface="Times New Roman" panose="02020603050405020304" pitchFamily="18" charset="0"/>
                <a:ea typeface="Calibri"/>
                <a:cs typeface="Times New Roman" panose="02020603050405020304" pitchFamily="18" charset="0"/>
                <a:sym typeface="Calibri"/>
              </a:rPr>
              <a:t>FUTURE SCOPE OF THE PROJECT</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2" name="TextBox 1">
            <a:extLst>
              <a:ext uri="{FF2B5EF4-FFF2-40B4-BE49-F238E27FC236}">
                <a16:creationId xmlns:a16="http://schemas.microsoft.com/office/drawing/2014/main" id="{15AC5420-780E-5E1A-2D6D-FD373F229192}"/>
              </a:ext>
            </a:extLst>
          </p:cNvPr>
          <p:cNvSpPr txBox="1"/>
          <p:nvPr/>
        </p:nvSpPr>
        <p:spPr>
          <a:xfrm>
            <a:off x="471948" y="1848465"/>
            <a:ext cx="8200104"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As the pressure sensor used in this project converts mechanical energy into electrical energy, which is used for an emergency power functional unit that is employed in elevators during power outages, we have intended to improve this project by generating electricity with its assistance.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787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Google Shape;163;p9"/>
          <p:cNvSpPr txBox="1"/>
          <p:nvPr/>
        </p:nvSpPr>
        <p:spPr>
          <a:xfrm>
            <a:off x="2345875" y="598950"/>
            <a:ext cx="2844900" cy="354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FFFFFF"/>
                </a:solidFill>
                <a:latin typeface="Roboto"/>
                <a:ea typeface="Roboto"/>
                <a:cs typeface="Roboto"/>
                <a:sym typeface="Roboto"/>
              </a:rPr>
              <a:t>2</a:t>
            </a:r>
            <a:r>
              <a:rPr lang="en-US" sz="1100" b="0" i="0" u="none" strike="noStrike" cap="none">
                <a:solidFill>
                  <a:srgbClr val="000000"/>
                </a:solidFill>
                <a:latin typeface="Arial"/>
                <a:ea typeface="Arial"/>
                <a:cs typeface="Arial"/>
                <a:sym typeface="Arial"/>
              </a:rPr>
              <a:t>20ECTE401-LIL-2</a:t>
            </a:r>
            <a:endParaRPr/>
          </a:p>
        </p:txBody>
      </p:sp>
      <p:sp>
        <p:nvSpPr>
          <p:cNvPr id="164" name="Google Shape;164;p9"/>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65" name="Google Shape;165;p9"/>
          <p:cNvSpPr txBox="1"/>
          <p:nvPr/>
        </p:nvSpPr>
        <p:spPr>
          <a:xfrm>
            <a:off x="474441" y="1171395"/>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PROJECT MANAGEMENT- GANTT CHART</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166" name="Google Shape;166;p9"/>
          <p:cNvGraphicFramePr/>
          <p:nvPr>
            <p:extLst>
              <p:ext uri="{D42A27DB-BD31-4B8C-83A1-F6EECF244321}">
                <p14:modId xmlns:p14="http://schemas.microsoft.com/office/powerpoint/2010/main" val="736089967"/>
              </p:ext>
            </p:extLst>
          </p:nvPr>
        </p:nvGraphicFramePr>
        <p:xfrm>
          <a:off x="395783" y="2065740"/>
          <a:ext cx="8461600" cy="4064080"/>
        </p:xfrm>
        <a:graphic>
          <a:graphicData uri="http://schemas.openxmlformats.org/drawingml/2006/table">
            <a:tbl>
              <a:tblPr firstRow="1" bandRow="1">
                <a:noFill/>
                <a:tableStyleId>{AA100CB9-3C61-420C-8969-52292B9D77E7}</a:tableStyleId>
              </a:tblPr>
              <a:tblGrid>
                <a:gridCol w="1473950">
                  <a:extLst>
                    <a:ext uri="{9D8B030D-6E8A-4147-A177-3AD203B41FA5}">
                      <a16:colId xmlns:a16="http://schemas.microsoft.com/office/drawing/2014/main" val="20000"/>
                    </a:ext>
                  </a:extLst>
                </a:gridCol>
                <a:gridCol w="1386075">
                  <a:extLst>
                    <a:ext uri="{9D8B030D-6E8A-4147-A177-3AD203B41FA5}">
                      <a16:colId xmlns:a16="http://schemas.microsoft.com/office/drawing/2014/main" val="20001"/>
                    </a:ext>
                  </a:extLst>
                </a:gridCol>
                <a:gridCol w="1233050">
                  <a:extLst>
                    <a:ext uri="{9D8B030D-6E8A-4147-A177-3AD203B41FA5}">
                      <a16:colId xmlns:a16="http://schemas.microsoft.com/office/drawing/2014/main" val="20002"/>
                    </a:ext>
                  </a:extLst>
                </a:gridCol>
                <a:gridCol w="1357750">
                  <a:extLst>
                    <a:ext uri="{9D8B030D-6E8A-4147-A177-3AD203B41FA5}">
                      <a16:colId xmlns:a16="http://schemas.microsoft.com/office/drawing/2014/main" val="20003"/>
                    </a:ext>
                  </a:extLst>
                </a:gridCol>
                <a:gridCol w="900550">
                  <a:extLst>
                    <a:ext uri="{9D8B030D-6E8A-4147-A177-3AD203B41FA5}">
                      <a16:colId xmlns:a16="http://schemas.microsoft.com/office/drawing/2014/main" val="20004"/>
                    </a:ext>
                  </a:extLst>
                </a:gridCol>
                <a:gridCol w="901425">
                  <a:extLst>
                    <a:ext uri="{9D8B030D-6E8A-4147-A177-3AD203B41FA5}">
                      <a16:colId xmlns:a16="http://schemas.microsoft.com/office/drawing/2014/main" val="20005"/>
                    </a:ext>
                  </a:extLst>
                </a:gridCol>
                <a:gridCol w="1208800">
                  <a:extLst>
                    <a:ext uri="{9D8B030D-6E8A-4147-A177-3AD203B41FA5}">
                      <a16:colId xmlns:a16="http://schemas.microsoft.com/office/drawing/2014/main" val="20006"/>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MAR’22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APR’22</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MAY’22</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JUNE’22</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JULY’22</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PROJECT APPROVAL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lt1"/>
                        </a:solidFill>
                      </a:endParaRPr>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LIT REVIEW</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SIMULATION</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HARDWARE</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THESIS</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CONTEST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JOURNAL  PUBLICATION </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
        <p:nvSpPr>
          <p:cNvPr id="6" name="Rectangle 5">
            <a:extLst>
              <a:ext uri="{FF2B5EF4-FFF2-40B4-BE49-F238E27FC236}">
                <a16:creationId xmlns:a16="http://schemas.microsoft.com/office/drawing/2014/main" id="{8228CEF8-DFEB-41D7-B2DC-6D156C7AF272}"/>
              </a:ext>
            </a:extLst>
          </p:cNvPr>
          <p:cNvSpPr/>
          <p:nvPr/>
        </p:nvSpPr>
        <p:spPr>
          <a:xfrm>
            <a:off x="1868129" y="2595716"/>
            <a:ext cx="1376516"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E473B30-DB46-496F-A214-6EF7C2F9DC4C}"/>
              </a:ext>
            </a:extLst>
          </p:cNvPr>
          <p:cNvSpPr/>
          <p:nvPr/>
        </p:nvSpPr>
        <p:spPr>
          <a:xfrm>
            <a:off x="3244645" y="3097162"/>
            <a:ext cx="1219200" cy="371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CCC07B9-41D0-A0D1-6B11-E20BAF0FD553}"/>
              </a:ext>
            </a:extLst>
          </p:cNvPr>
          <p:cNvSpPr/>
          <p:nvPr/>
        </p:nvSpPr>
        <p:spPr>
          <a:xfrm>
            <a:off x="4463845" y="3468330"/>
            <a:ext cx="1327355" cy="494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6FAEF48-0839-0F0D-59D3-2C121BE7A315}"/>
              </a:ext>
            </a:extLst>
          </p:cNvPr>
          <p:cNvSpPr/>
          <p:nvPr/>
        </p:nvSpPr>
        <p:spPr>
          <a:xfrm>
            <a:off x="5909188" y="3993125"/>
            <a:ext cx="816078" cy="494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AAFF790-EB47-13A6-2B2D-49F2CB8A2C54}"/>
              </a:ext>
            </a:extLst>
          </p:cNvPr>
          <p:cNvSpPr/>
          <p:nvPr/>
        </p:nvSpPr>
        <p:spPr>
          <a:xfrm>
            <a:off x="6725265" y="4490428"/>
            <a:ext cx="958645" cy="494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293C469-3380-D9E9-294B-272794BB829F}"/>
              </a:ext>
            </a:extLst>
          </p:cNvPr>
          <p:cNvSpPr/>
          <p:nvPr/>
        </p:nvSpPr>
        <p:spPr>
          <a:xfrm>
            <a:off x="6725266" y="4984498"/>
            <a:ext cx="958645" cy="494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F8537C0-E049-3BBD-D5A0-EC7638C117F6}"/>
              </a:ext>
            </a:extLst>
          </p:cNvPr>
          <p:cNvSpPr/>
          <p:nvPr/>
        </p:nvSpPr>
        <p:spPr>
          <a:xfrm>
            <a:off x="6725266" y="5416956"/>
            <a:ext cx="958645" cy="712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12"/>
          <p:cNvSpPr txBox="1"/>
          <p:nvPr/>
        </p:nvSpPr>
        <p:spPr>
          <a:xfrm>
            <a:off x="2345875" y="598950"/>
            <a:ext cx="2844900" cy="354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FFFFFF"/>
                </a:solidFill>
                <a:latin typeface="Roboto"/>
                <a:ea typeface="Roboto"/>
                <a:cs typeface="Roboto"/>
                <a:sym typeface="Roboto"/>
              </a:rPr>
              <a:t>2</a:t>
            </a:r>
            <a:r>
              <a:rPr lang="en-US" sz="1100" b="0" i="0" u="none" strike="noStrike" cap="none">
                <a:solidFill>
                  <a:srgbClr val="000000"/>
                </a:solidFill>
                <a:latin typeface="Arial"/>
                <a:ea typeface="Arial"/>
                <a:cs typeface="Arial"/>
                <a:sym typeface="Arial"/>
              </a:rPr>
              <a:t>20ECTE401-LIL-2</a:t>
            </a:r>
            <a:endParaRPr/>
          </a:p>
        </p:txBody>
      </p:sp>
      <p:sp>
        <p:nvSpPr>
          <p:cNvPr id="187" name="Google Shape;187;p1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20ECTE401</a:t>
            </a:r>
            <a:endParaRPr sz="1400" b="0" i="0" u="none" strike="noStrike" cap="none">
              <a:solidFill>
                <a:schemeClr val="lt1"/>
              </a:solidFill>
              <a:latin typeface="Arial"/>
              <a:ea typeface="Arial"/>
              <a:cs typeface="Arial"/>
              <a:sym typeface="Arial"/>
            </a:endParaRPr>
          </a:p>
        </p:txBody>
      </p:sp>
      <p:sp>
        <p:nvSpPr>
          <p:cNvPr id="188" name="Google Shape;188;p12"/>
          <p:cNvSpPr txBox="1"/>
          <p:nvPr/>
        </p:nvSpPr>
        <p:spPr>
          <a:xfrm>
            <a:off x="328500" y="1042819"/>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Reference</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2" name="TextBox 1">
            <a:extLst>
              <a:ext uri="{FF2B5EF4-FFF2-40B4-BE49-F238E27FC236}">
                <a16:creationId xmlns:a16="http://schemas.microsoft.com/office/drawing/2014/main" id="{CB7535B3-EA45-41ED-BFFB-C9AF8942E3D2}"/>
              </a:ext>
            </a:extLst>
          </p:cNvPr>
          <p:cNvSpPr txBox="1"/>
          <p:nvPr/>
        </p:nvSpPr>
        <p:spPr>
          <a:xfrm>
            <a:off x="972513" y="1642402"/>
            <a:ext cx="8024003" cy="4185761"/>
          </a:xfrm>
          <a:prstGeom prst="rect">
            <a:avLst/>
          </a:prstGeom>
          <a:noFill/>
        </p:spPr>
        <p:txBody>
          <a:bodyPr wrap="square" rtlCol="0">
            <a:spAutoFit/>
          </a:bodyPr>
          <a:lstStyle/>
          <a:p>
            <a:pPr algn="just"/>
            <a:r>
              <a:rPr lang="en-IN" dirty="0"/>
              <a:t>1) Smart Elevator </a:t>
            </a:r>
            <a:r>
              <a:rPr lang="en-IN" dirty="0" err="1"/>
              <a:t>Cotrol</a:t>
            </a:r>
            <a:r>
              <a:rPr lang="en-IN" dirty="0"/>
              <a:t> System Based on Human Hand Gesture Recognition </a:t>
            </a:r>
          </a:p>
          <a:p>
            <a:pPr algn="just"/>
            <a:r>
              <a:rPr lang="en-IN" dirty="0"/>
              <a:t> </a:t>
            </a:r>
            <a:r>
              <a:rPr lang="en-IN" dirty="0" err="1"/>
              <a:t>Shangzhi</a:t>
            </a:r>
            <a:r>
              <a:rPr lang="en-IN" dirty="0"/>
              <a:t> Le, </a:t>
            </a:r>
            <a:r>
              <a:rPr lang="en-IN" dirty="0" err="1"/>
              <a:t>Qujiang</a:t>
            </a:r>
            <a:r>
              <a:rPr lang="en-IN" dirty="0"/>
              <a:t> Lei*, </a:t>
            </a:r>
            <a:r>
              <a:rPr lang="en-IN" dirty="0" err="1"/>
              <a:t>Xiangying</a:t>
            </a:r>
            <a:r>
              <a:rPr lang="en-IN" dirty="0"/>
              <a:t> Wei, </a:t>
            </a:r>
            <a:r>
              <a:rPr lang="en-IN" dirty="0" err="1"/>
              <a:t>Jiahao</a:t>
            </a:r>
            <a:r>
              <a:rPr lang="en-IN" dirty="0"/>
              <a:t> Zhong, </a:t>
            </a:r>
            <a:r>
              <a:rPr lang="en-IN" dirty="0" err="1"/>
              <a:t>Yuhe</a:t>
            </a:r>
            <a:r>
              <a:rPr lang="en-IN" dirty="0"/>
              <a:t> Wang, Jimin Zhou, </a:t>
            </a:r>
            <a:r>
              <a:rPr lang="en-IN" dirty="0" err="1"/>
              <a:t>Weijun</a:t>
            </a:r>
            <a:r>
              <a:rPr lang="en-IN" dirty="0"/>
              <a:t> Wang Intelligent Robot &amp; Equipment </a:t>
            </a:r>
            <a:r>
              <a:rPr lang="en-IN" dirty="0" err="1"/>
              <a:t>Center</a:t>
            </a:r>
            <a:r>
              <a:rPr lang="en-IN" dirty="0"/>
              <a:t> Guangzhou Institute of Advanced Technology, Chinese Academy of Sciences,2020 IEEE 6th International Conference on Computer and Communications.</a:t>
            </a:r>
          </a:p>
          <a:p>
            <a:pPr algn="just"/>
            <a:endParaRPr lang="en-IN" dirty="0"/>
          </a:p>
          <a:p>
            <a:pPr algn="just"/>
            <a:r>
              <a:rPr lang="en-IN" dirty="0"/>
              <a:t>2) Cai Z, Han J, Liu L, et al. RGB-D datasets using Microsoft Kinect or similar sensors: a survey[J]. Multimedia Tools and Applications, 2017, 76(3): 4313-4355.</a:t>
            </a:r>
          </a:p>
          <a:p>
            <a:pPr algn="just"/>
            <a:endParaRPr lang="en-IN" dirty="0"/>
          </a:p>
          <a:p>
            <a:pPr algn="just"/>
            <a:r>
              <a:rPr lang="en-IN" dirty="0"/>
              <a:t>3) Kabir R, Ahmed N, Roy N, et al. A Novel Dynamic Hand Gesture and Movement Trajectory Recognition model for Non-Touch HRI Interface[C]//2019 IEEE Eurasia Conference on IOT, Communication and Engineering (ECICE). IEEE, 2019: 505-508.</a:t>
            </a:r>
          </a:p>
          <a:p>
            <a:pPr algn="just"/>
            <a:endParaRPr lang="en-IN" dirty="0"/>
          </a:p>
          <a:p>
            <a:pPr algn="just"/>
            <a:r>
              <a:rPr lang="en-US" dirty="0"/>
              <a:t>4) Liu </a:t>
            </a:r>
            <a:r>
              <a:rPr lang="en-US" dirty="0" err="1"/>
              <a:t>shi</a:t>
            </a:r>
            <a:r>
              <a:rPr lang="en-US" dirty="0"/>
              <a:t>-lei, The study concerning human-computer interaction used in the manual segmentation and identification of key techniques Shan Dong University,2017.</a:t>
            </a:r>
          </a:p>
          <a:p>
            <a:pPr algn="just"/>
            <a:endParaRPr lang="en-IN" dirty="0"/>
          </a:p>
          <a:p>
            <a:pPr algn="just"/>
            <a:r>
              <a:rPr lang="en-IN" dirty="0"/>
              <a:t>5) Laboratory Model of the Elevator Controlled by ARDUINO Platform </a:t>
            </a:r>
            <a:r>
              <a:rPr lang="en-IN" dirty="0" err="1"/>
              <a:t>Marijo</a:t>
            </a:r>
            <a:r>
              <a:rPr lang="en-IN" dirty="0"/>
              <a:t> Andrija </a:t>
            </a:r>
            <a:r>
              <a:rPr lang="en-IN" dirty="0" err="1"/>
              <a:t>Balug</a:t>
            </a:r>
            <a:r>
              <a:rPr lang="en-IN" dirty="0"/>
              <a:t>*, Tomislav </a:t>
            </a:r>
            <a:r>
              <a:rPr lang="en-IN" dirty="0" err="1"/>
              <a:t>Špoljarić</a:t>
            </a:r>
            <a:r>
              <a:rPr lang="en-IN" dirty="0"/>
              <a:t>* and Goran </a:t>
            </a:r>
            <a:r>
              <a:rPr lang="en-IN" dirty="0" err="1"/>
              <a:t>Vujisić</a:t>
            </a:r>
            <a:r>
              <a:rPr lang="en-IN" dirty="0"/>
              <a:t>** Faculty of Electrical Engineering and Computer Science, Maribor, Slovenia **University of Applied Sciences - Department of Electrical Engineering, Zagreb, Croatia, MIPRO, 2017</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4" name="Google Shape;194;p13"/>
          <p:cNvSpPr txBox="1"/>
          <p:nvPr/>
        </p:nvSpPr>
        <p:spPr>
          <a:xfrm>
            <a:off x="708975" y="2455989"/>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1500" b="1" i="0" u="none" strike="noStrike" cap="none">
                <a:solidFill>
                  <a:srgbClr val="FF0000"/>
                </a:solidFill>
                <a:latin typeface="Calibri"/>
                <a:ea typeface="Calibri"/>
                <a:cs typeface="Calibri"/>
                <a:sym typeface="Calibri"/>
              </a:rPr>
              <a:t>THANK YOU</a:t>
            </a:r>
            <a:endParaRPr sz="11500" b="1" i="0" u="none" strike="noStrike" cap="none">
              <a:solidFill>
                <a:srgbClr val="FF0000"/>
              </a:solidFill>
              <a:latin typeface="Calibri"/>
              <a:ea typeface="Calibri"/>
              <a:cs typeface="Calibri"/>
              <a:sym typeface="Calibri"/>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20ECTE401-LIL-2</a:t>
            </a:r>
            <a:endParaRPr sz="1400" b="0" i="0" u="none" strike="noStrike" cap="none">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2"/>
          <p:cNvSpPr txBox="1"/>
          <p:nvPr/>
        </p:nvSpPr>
        <p:spPr>
          <a:xfrm>
            <a:off x="2345875" y="598950"/>
            <a:ext cx="2844900"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FFFFFF"/>
                </a:solidFill>
                <a:latin typeface="Roboto"/>
                <a:ea typeface="Roboto"/>
                <a:cs typeface="Roboto"/>
                <a:sym typeface="Roboto"/>
              </a:rPr>
              <a:t>2</a:t>
            </a:r>
            <a:r>
              <a:rPr lang="en-US" sz="1100" b="0" i="0" u="none" strike="noStrike" cap="none">
                <a:solidFill>
                  <a:srgbClr val="000000"/>
                </a:solidFill>
                <a:latin typeface="Arial"/>
                <a:ea typeface="Arial"/>
                <a:cs typeface="Arial"/>
                <a:sym typeface="Arial"/>
              </a:rPr>
              <a:t>20ECTE401-LIL-2</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100" b="1" i="0" u="none" strike="noStrike" cap="none">
              <a:solidFill>
                <a:srgbClr val="FFFFFF"/>
              </a:solidFill>
              <a:latin typeface="Roboto"/>
              <a:ea typeface="Roboto"/>
              <a:cs typeface="Roboto"/>
              <a:sym typeface="Roboto"/>
            </a:endParaRPr>
          </a:p>
        </p:txBody>
      </p:sp>
      <p:sp>
        <p:nvSpPr>
          <p:cNvPr id="69" name="Google Shape;69;p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20ECTE401</a:t>
            </a:r>
            <a:endParaRPr sz="1400" b="0" i="0" u="none" strike="noStrike" cap="none">
              <a:solidFill>
                <a:schemeClr val="lt1"/>
              </a:solidFill>
              <a:latin typeface="Arial"/>
              <a:ea typeface="Arial"/>
              <a:cs typeface="Arial"/>
              <a:sym typeface="Arial"/>
            </a:endParaRPr>
          </a:p>
        </p:txBody>
      </p:sp>
      <p:sp>
        <p:nvSpPr>
          <p:cNvPr id="70" name="Google Shape;70;p2"/>
          <p:cNvSpPr txBox="1"/>
          <p:nvPr/>
        </p:nvSpPr>
        <p:spPr>
          <a:xfrm>
            <a:off x="685800" y="1123300"/>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3200" b="1" i="0" u="none" strike="noStrike" cap="none">
                <a:solidFill>
                  <a:srgbClr val="FF0000"/>
                </a:solidFill>
                <a:latin typeface="Calibri"/>
                <a:ea typeface="Calibri"/>
                <a:cs typeface="Calibri"/>
                <a:sym typeface="Calibri"/>
              </a:rPr>
              <a:t>PROBLEM STATEMENT</a:t>
            </a:r>
            <a:endParaRPr sz="3200" b="1" i="0" u="none" strike="noStrike" cap="none">
              <a:solidFill>
                <a:srgbClr val="FF0000"/>
              </a:solidFill>
              <a:latin typeface="Calibri"/>
              <a:ea typeface="Calibri"/>
              <a:cs typeface="Calibri"/>
              <a:sym typeface="Calibri"/>
            </a:endParaRPr>
          </a:p>
        </p:txBody>
      </p:sp>
      <p:sp>
        <p:nvSpPr>
          <p:cNvPr id="71" name="Google Shape;71;p2"/>
          <p:cNvSpPr txBox="1"/>
          <p:nvPr/>
        </p:nvSpPr>
        <p:spPr>
          <a:xfrm>
            <a:off x="685800" y="2227625"/>
            <a:ext cx="8169000" cy="2170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700" dirty="0"/>
              <a:t>  </a:t>
            </a:r>
            <a:r>
              <a:rPr lang="en-US" sz="2700" dirty="0">
                <a:latin typeface="Times New Roman"/>
                <a:ea typeface="Times New Roman"/>
                <a:cs typeface="Times New Roman"/>
                <a:sym typeface="Times New Roman"/>
              </a:rPr>
              <a:t>          The biggest issue we've identified in the elevator system is elevator stops that are unnecessary on certain floors where people leave after pushing the elevator buttons. We hope that our project concept can provide a solution to the issue we've identified.</a:t>
            </a:r>
            <a:endParaRPr sz="270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3"/>
          <p:cNvSpPr txBox="1"/>
          <p:nvPr/>
        </p:nvSpPr>
        <p:spPr>
          <a:xfrm>
            <a:off x="2345875" y="598950"/>
            <a:ext cx="2844900" cy="354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FFFFFF"/>
                </a:solidFill>
                <a:latin typeface="Roboto"/>
                <a:ea typeface="Roboto"/>
                <a:cs typeface="Roboto"/>
                <a:sym typeface="Roboto"/>
              </a:rPr>
              <a:t>2</a:t>
            </a:r>
            <a:r>
              <a:rPr lang="en-US" sz="1100" b="0" i="0" u="none" strike="noStrike" cap="none">
                <a:solidFill>
                  <a:srgbClr val="000000"/>
                </a:solidFill>
                <a:latin typeface="Arial"/>
                <a:ea typeface="Arial"/>
                <a:cs typeface="Arial"/>
                <a:sym typeface="Arial"/>
              </a:rPr>
              <a:t>20ECTE401-LIL-2</a:t>
            </a:r>
            <a:endParaRPr/>
          </a:p>
        </p:txBody>
      </p:sp>
      <p:sp>
        <p:nvSpPr>
          <p:cNvPr id="77" name="Google Shape;77;p3"/>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20ECTE401</a:t>
            </a:r>
            <a:endParaRPr sz="1400" b="0" i="0" u="none" strike="noStrike" cap="none">
              <a:solidFill>
                <a:schemeClr val="lt1"/>
              </a:solidFill>
              <a:latin typeface="Arial"/>
              <a:ea typeface="Arial"/>
              <a:cs typeface="Arial"/>
              <a:sym typeface="Arial"/>
            </a:endParaRPr>
          </a:p>
        </p:txBody>
      </p:sp>
      <p:sp>
        <p:nvSpPr>
          <p:cNvPr id="78" name="Google Shape;78;p3"/>
          <p:cNvSpPr txBox="1"/>
          <p:nvPr/>
        </p:nvSpPr>
        <p:spPr>
          <a:xfrm>
            <a:off x="685800" y="1123300"/>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3600" b="1" i="0" u="none" strike="noStrike" cap="none">
                <a:solidFill>
                  <a:srgbClr val="FF0000"/>
                </a:solidFill>
                <a:latin typeface="Calibri"/>
                <a:ea typeface="Calibri"/>
                <a:cs typeface="Calibri"/>
                <a:sym typeface="Calibri"/>
              </a:rPr>
              <a:t>OBJECTIVE OF THE PROJECT</a:t>
            </a:r>
            <a:endParaRPr sz="3600" b="1" i="0" u="none" strike="noStrike" cap="none">
              <a:solidFill>
                <a:srgbClr val="FF0000"/>
              </a:solidFill>
              <a:latin typeface="Calibri"/>
              <a:ea typeface="Calibri"/>
              <a:cs typeface="Calibri"/>
              <a:sym typeface="Calibri"/>
            </a:endParaRPr>
          </a:p>
        </p:txBody>
      </p:sp>
      <p:sp>
        <p:nvSpPr>
          <p:cNvPr id="79" name="Google Shape;79;p3"/>
          <p:cNvSpPr txBox="1"/>
          <p:nvPr/>
        </p:nvSpPr>
        <p:spPr>
          <a:xfrm>
            <a:off x="664525" y="1687925"/>
            <a:ext cx="8190000" cy="3093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2700" dirty="0"/>
          </a:p>
          <a:p>
            <a:pPr marL="0" lvl="0" indent="0" algn="just" rtl="0">
              <a:spcBef>
                <a:spcPts val="0"/>
              </a:spcBef>
              <a:spcAft>
                <a:spcPts val="0"/>
              </a:spcAft>
              <a:buNone/>
            </a:pPr>
            <a:r>
              <a:rPr lang="en-US" sz="2700" dirty="0"/>
              <a:t>      </a:t>
            </a:r>
            <a:r>
              <a:rPr lang="en-US" sz="2700" dirty="0">
                <a:latin typeface="Times New Roman"/>
                <a:ea typeface="Times New Roman"/>
                <a:cs typeface="Times New Roman"/>
                <a:sym typeface="Times New Roman"/>
              </a:rPr>
              <a:t>  The main objective of the project is to reduce the time and energy wastage while the elevator is stops at certain floors where the user is not present in that  location after he/she presses the elevator button. By just skipping the floor due to the absence of the user that wastage can be remediated.</a:t>
            </a:r>
            <a:endParaRPr sz="27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4"/>
          <p:cNvSpPr txBox="1"/>
          <p:nvPr/>
        </p:nvSpPr>
        <p:spPr>
          <a:xfrm>
            <a:off x="2345875" y="598950"/>
            <a:ext cx="2844900" cy="354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FFFFFF"/>
                </a:solidFill>
                <a:latin typeface="Roboto"/>
                <a:ea typeface="Roboto"/>
                <a:cs typeface="Roboto"/>
                <a:sym typeface="Roboto"/>
              </a:rPr>
              <a:t>2</a:t>
            </a:r>
            <a:r>
              <a:rPr lang="en-US" sz="1100" b="0" i="0" u="none" strike="noStrike" cap="none">
                <a:solidFill>
                  <a:srgbClr val="000000"/>
                </a:solidFill>
                <a:latin typeface="Arial"/>
                <a:ea typeface="Arial"/>
                <a:cs typeface="Arial"/>
                <a:sym typeface="Arial"/>
              </a:rPr>
              <a:t>20ECTE401-LIL-2</a:t>
            </a:r>
            <a:endParaRPr/>
          </a:p>
        </p:txBody>
      </p:sp>
      <p:sp>
        <p:nvSpPr>
          <p:cNvPr id="85" name="Google Shape;85;p4"/>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20ECTE401</a:t>
            </a:r>
            <a:endParaRPr sz="1400" b="0" i="0" u="none" strike="noStrike" cap="none">
              <a:solidFill>
                <a:schemeClr val="lt1"/>
              </a:solidFill>
              <a:latin typeface="Arial"/>
              <a:ea typeface="Arial"/>
              <a:cs typeface="Arial"/>
              <a:sym typeface="Arial"/>
            </a:endParaRPr>
          </a:p>
        </p:txBody>
      </p:sp>
      <p:sp>
        <p:nvSpPr>
          <p:cNvPr id="86" name="Google Shape;86;p4"/>
          <p:cNvSpPr txBox="1"/>
          <p:nvPr/>
        </p:nvSpPr>
        <p:spPr>
          <a:xfrm>
            <a:off x="685800" y="1123300"/>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4000" b="1" i="0" u="none" strike="noStrike" cap="none">
                <a:solidFill>
                  <a:srgbClr val="FF0000"/>
                </a:solidFill>
                <a:latin typeface="Calibri"/>
                <a:ea typeface="Calibri"/>
                <a:cs typeface="Calibri"/>
                <a:sym typeface="Calibri"/>
              </a:rPr>
              <a:t>PROPOSED SOLUTION</a:t>
            </a:r>
            <a:endParaRPr sz="4000" b="1" i="0" u="none" strike="noStrike" cap="none">
              <a:solidFill>
                <a:srgbClr val="FF0000"/>
              </a:solidFill>
              <a:latin typeface="Calibri"/>
              <a:ea typeface="Calibri"/>
              <a:cs typeface="Calibri"/>
              <a:sym typeface="Calibri"/>
            </a:endParaRPr>
          </a:p>
        </p:txBody>
      </p:sp>
      <p:sp>
        <p:nvSpPr>
          <p:cNvPr id="87" name="Google Shape;87;p4"/>
          <p:cNvSpPr txBox="1"/>
          <p:nvPr/>
        </p:nvSpPr>
        <p:spPr>
          <a:xfrm>
            <a:off x="1129700" y="2073350"/>
            <a:ext cx="73365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a:t>      </a:t>
            </a:r>
            <a:endParaRPr sz="2700"/>
          </a:p>
        </p:txBody>
      </p:sp>
      <p:sp>
        <p:nvSpPr>
          <p:cNvPr id="88" name="Google Shape;88;p4"/>
          <p:cNvSpPr txBox="1"/>
          <p:nvPr/>
        </p:nvSpPr>
        <p:spPr>
          <a:xfrm>
            <a:off x="149675" y="1864175"/>
            <a:ext cx="8790300" cy="3093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700" dirty="0">
                <a:latin typeface="Times New Roman"/>
                <a:ea typeface="Times New Roman"/>
                <a:cs typeface="Times New Roman"/>
                <a:sym typeface="Times New Roman"/>
              </a:rPr>
              <a:t>The proposed solution for the problem statement is to install </a:t>
            </a:r>
            <a:r>
              <a:rPr lang="en-US" sz="2700" dirty="0" err="1">
                <a:latin typeface="Times New Roman"/>
                <a:ea typeface="Times New Roman"/>
                <a:cs typeface="Times New Roman"/>
                <a:sym typeface="Times New Roman"/>
              </a:rPr>
              <a:t>ir</a:t>
            </a:r>
            <a:r>
              <a:rPr lang="en-US" sz="2700" dirty="0">
                <a:latin typeface="Times New Roman"/>
                <a:ea typeface="Times New Roman"/>
                <a:cs typeface="Times New Roman"/>
                <a:sym typeface="Times New Roman"/>
              </a:rPr>
              <a:t> proximity sensors on the elevator's exterior. When people enter the elevator &amp; press a button, the sensor detects them and determines the floor they are on, allowing them to proceed to that floor. If users pick the elevator button but it is not available or the button is not touched, the lift will not come towards that region.</a:t>
            </a:r>
            <a:endParaRPr sz="27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
        <p:cNvGrpSpPr/>
        <p:nvPr/>
      </p:nvGrpSpPr>
      <p:grpSpPr>
        <a:xfrm>
          <a:off x="0" y="0"/>
          <a:ext cx="0" cy="0"/>
          <a:chOff x="0" y="0"/>
          <a:chExt cx="0" cy="0"/>
        </a:xfrm>
      </p:grpSpPr>
      <p:sp>
        <p:nvSpPr>
          <p:cNvPr id="93" name="Google Shape;93;p5"/>
          <p:cNvSpPr txBox="1"/>
          <p:nvPr/>
        </p:nvSpPr>
        <p:spPr>
          <a:xfrm>
            <a:off x="2345875" y="598950"/>
            <a:ext cx="2844900" cy="354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FFFFFF"/>
                </a:solidFill>
                <a:latin typeface="Roboto"/>
                <a:ea typeface="Roboto"/>
                <a:cs typeface="Roboto"/>
                <a:sym typeface="Roboto"/>
              </a:rPr>
              <a:t>2</a:t>
            </a:r>
            <a:r>
              <a:rPr lang="en-US" sz="1100" b="0" i="0" u="none" strike="noStrike" cap="none">
                <a:solidFill>
                  <a:srgbClr val="000000"/>
                </a:solidFill>
                <a:latin typeface="Arial"/>
                <a:ea typeface="Arial"/>
                <a:cs typeface="Arial"/>
                <a:sym typeface="Arial"/>
              </a:rPr>
              <a:t>20ECTE401-LIL-2</a:t>
            </a:r>
            <a:endParaRPr/>
          </a:p>
        </p:txBody>
      </p:sp>
      <p:sp>
        <p:nvSpPr>
          <p:cNvPr id="94" name="Google Shape;94;p5"/>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20ECTE401</a:t>
            </a:r>
            <a:endParaRPr sz="1400" b="0" i="0" u="none" strike="noStrike" cap="none">
              <a:solidFill>
                <a:schemeClr val="lt1"/>
              </a:solidFill>
              <a:latin typeface="Arial"/>
              <a:ea typeface="Arial"/>
              <a:cs typeface="Arial"/>
              <a:sym typeface="Arial"/>
            </a:endParaRPr>
          </a:p>
        </p:txBody>
      </p:sp>
      <p:sp>
        <p:nvSpPr>
          <p:cNvPr id="95" name="Google Shape;95;p5"/>
          <p:cNvSpPr txBox="1"/>
          <p:nvPr/>
        </p:nvSpPr>
        <p:spPr>
          <a:xfrm>
            <a:off x="685800" y="1123300"/>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a:solidFill>
                  <a:srgbClr val="FF0000"/>
                </a:solidFill>
                <a:latin typeface="Times New Roman"/>
                <a:ea typeface="Times New Roman"/>
                <a:cs typeface="Times New Roman"/>
                <a:sym typeface="Times New Roman"/>
              </a:rPr>
              <a:t>REVIEW OF LITERATURE</a:t>
            </a:r>
            <a:endParaRPr sz="2400" b="1" i="0" u="none" strike="noStrike" cap="none">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FF0000"/>
              </a:solidFill>
              <a:latin typeface="Calibri"/>
              <a:ea typeface="Calibri"/>
              <a:cs typeface="Calibri"/>
              <a:sym typeface="Calibri"/>
            </a:endParaRPr>
          </a:p>
        </p:txBody>
      </p:sp>
      <p:graphicFrame>
        <p:nvGraphicFramePr>
          <p:cNvPr id="96" name="Google Shape;96;p5"/>
          <p:cNvGraphicFramePr/>
          <p:nvPr/>
        </p:nvGraphicFramePr>
        <p:xfrm>
          <a:off x="368490" y="1727200"/>
          <a:ext cx="8384950" cy="3889600"/>
        </p:xfrm>
        <a:graphic>
          <a:graphicData uri="http://schemas.openxmlformats.org/drawingml/2006/table">
            <a:tbl>
              <a:tblPr firstRow="1" bandRow="1">
                <a:noFill/>
                <a:tableStyleId>{AA100CB9-3C61-420C-8969-52292B9D77E7}</a:tableStyleId>
              </a:tblPr>
              <a:tblGrid>
                <a:gridCol w="1009925">
                  <a:extLst>
                    <a:ext uri="{9D8B030D-6E8A-4147-A177-3AD203B41FA5}">
                      <a16:colId xmlns:a16="http://schemas.microsoft.com/office/drawing/2014/main" val="20000"/>
                    </a:ext>
                  </a:extLst>
                </a:gridCol>
                <a:gridCol w="3085925">
                  <a:extLst>
                    <a:ext uri="{9D8B030D-6E8A-4147-A177-3AD203B41FA5}">
                      <a16:colId xmlns:a16="http://schemas.microsoft.com/office/drawing/2014/main" val="20001"/>
                    </a:ext>
                  </a:extLst>
                </a:gridCol>
                <a:gridCol w="1571000">
                  <a:extLst>
                    <a:ext uri="{9D8B030D-6E8A-4147-A177-3AD203B41FA5}">
                      <a16:colId xmlns:a16="http://schemas.microsoft.com/office/drawing/2014/main" val="20002"/>
                    </a:ext>
                  </a:extLst>
                </a:gridCol>
                <a:gridCol w="1839400">
                  <a:extLst>
                    <a:ext uri="{9D8B030D-6E8A-4147-A177-3AD203B41FA5}">
                      <a16:colId xmlns:a16="http://schemas.microsoft.com/office/drawing/2014/main" val="20003"/>
                    </a:ext>
                  </a:extLst>
                </a:gridCol>
                <a:gridCol w="878700">
                  <a:extLst>
                    <a:ext uri="{9D8B030D-6E8A-4147-A177-3AD203B41FA5}">
                      <a16:colId xmlns:a16="http://schemas.microsoft.com/office/drawing/2014/main" val="20004"/>
                    </a:ext>
                  </a:extLst>
                </a:gridCol>
              </a:tblGrid>
              <a:tr h="5373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SL 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TITLE OF THE PAPER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TECHNOLOGY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JOURNAL 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YEAR</a:t>
                      </a:r>
                      <a:endParaRPr sz="1400" u="none" strike="noStrike" cap="none"/>
                    </a:p>
                  </a:txBody>
                  <a:tcPr marL="91450" marR="91450" marT="45725" marB="45725"/>
                </a:tc>
                <a:extLst>
                  <a:ext uri="{0D108BD9-81ED-4DB2-BD59-A6C34878D82A}">
                    <a16:rowId xmlns:a16="http://schemas.microsoft.com/office/drawing/2014/main" val="10000"/>
                  </a:ext>
                </a:extLst>
              </a:tr>
              <a:tr h="16657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Arduino rescue device for elevators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Electrolysis capacitor system</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1st international conference on current research in engineering.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2017</a:t>
                      </a:r>
                      <a:endParaRPr sz="1400" u="none" strike="noStrike" cap="none"/>
                    </a:p>
                  </a:txBody>
                  <a:tcPr marL="91450" marR="91450" marT="45725" marB="45725"/>
                </a:tc>
                <a:extLst>
                  <a:ext uri="{0D108BD9-81ED-4DB2-BD59-A6C34878D82A}">
                    <a16:rowId xmlns:a16="http://schemas.microsoft.com/office/drawing/2014/main" val="10001"/>
                  </a:ext>
                </a:extLst>
              </a:tr>
              <a:tr h="9134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Laboratory model of the elevator controlled by Arduino platform</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Embedded systems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MIPRO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2017</a:t>
                      </a:r>
                      <a:endParaRPr sz="1400" u="none" strike="noStrike" cap="none"/>
                    </a:p>
                  </a:txBody>
                  <a:tcPr marL="91450" marR="91450" marT="45725" marB="45725"/>
                </a:tc>
                <a:extLst>
                  <a:ext uri="{0D108BD9-81ED-4DB2-BD59-A6C34878D82A}">
                    <a16:rowId xmlns:a16="http://schemas.microsoft.com/office/drawing/2014/main" val="10002"/>
                  </a:ext>
                </a:extLst>
              </a:tr>
              <a:tr h="7731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3</a:t>
                      </a:r>
                      <a:endParaRPr/>
                    </a:p>
                    <a:p>
                      <a:pPr marL="0" marR="0" lvl="0" indent="0" algn="l" rtl="0">
                        <a:lnSpc>
                          <a:spcPct val="100000"/>
                        </a:lnSpc>
                        <a:spcBef>
                          <a:spcPts val="0"/>
                        </a:spcBef>
                        <a:spcAft>
                          <a:spcPts val="0"/>
                        </a:spcAft>
                        <a:buClr>
                          <a:srgbClr val="000000"/>
                        </a:buClr>
                        <a:buSzPts val="1400"/>
                        <a:buFont typeface="Arial"/>
                        <a:buNone/>
                      </a:pP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Specification of an elevator control systems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Autofocus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IEEE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2017</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
        <p:cNvGrpSpPr/>
        <p:nvPr/>
      </p:nvGrpSpPr>
      <p:grpSpPr>
        <a:xfrm>
          <a:off x="0" y="0"/>
          <a:ext cx="0" cy="0"/>
          <a:chOff x="0" y="0"/>
          <a:chExt cx="0" cy="0"/>
        </a:xfrm>
      </p:grpSpPr>
      <p:sp>
        <p:nvSpPr>
          <p:cNvPr id="93" name="Google Shape;93;p5"/>
          <p:cNvSpPr txBox="1"/>
          <p:nvPr/>
        </p:nvSpPr>
        <p:spPr>
          <a:xfrm>
            <a:off x="2345875" y="598950"/>
            <a:ext cx="2844900" cy="354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FFFFFF"/>
                </a:solidFill>
                <a:latin typeface="Roboto"/>
                <a:ea typeface="Roboto"/>
                <a:cs typeface="Roboto"/>
                <a:sym typeface="Roboto"/>
              </a:rPr>
              <a:t>2</a:t>
            </a:r>
            <a:r>
              <a:rPr lang="en-US" sz="1100" b="0" i="0" u="none" strike="noStrike" cap="none">
                <a:solidFill>
                  <a:srgbClr val="000000"/>
                </a:solidFill>
                <a:latin typeface="Arial"/>
                <a:ea typeface="Arial"/>
                <a:cs typeface="Arial"/>
                <a:sym typeface="Arial"/>
              </a:rPr>
              <a:t>20ECTE401-LIL-2</a:t>
            </a:r>
            <a:endParaRPr/>
          </a:p>
        </p:txBody>
      </p:sp>
      <p:sp>
        <p:nvSpPr>
          <p:cNvPr id="94" name="Google Shape;94;p5"/>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20ECTE401</a:t>
            </a:r>
            <a:endParaRPr sz="1400" b="0" i="0" u="none" strike="noStrike" cap="none">
              <a:solidFill>
                <a:schemeClr val="lt1"/>
              </a:solidFill>
              <a:latin typeface="Arial"/>
              <a:ea typeface="Arial"/>
              <a:cs typeface="Arial"/>
              <a:sym typeface="Arial"/>
            </a:endParaRPr>
          </a:p>
        </p:txBody>
      </p:sp>
      <p:sp>
        <p:nvSpPr>
          <p:cNvPr id="95" name="Google Shape;95;p5"/>
          <p:cNvSpPr txBox="1"/>
          <p:nvPr/>
        </p:nvSpPr>
        <p:spPr>
          <a:xfrm>
            <a:off x="685800" y="1123300"/>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a:solidFill>
                  <a:srgbClr val="FF0000"/>
                </a:solidFill>
                <a:latin typeface="Times New Roman"/>
                <a:ea typeface="Times New Roman"/>
                <a:cs typeface="Times New Roman"/>
                <a:sym typeface="Times New Roman"/>
              </a:rPr>
              <a:t>REVIEW OF LITERATURE</a:t>
            </a:r>
            <a:endParaRPr sz="2400" b="1" i="0" u="none" strike="noStrike" cap="none">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FF0000"/>
              </a:solidFill>
              <a:latin typeface="Calibri"/>
              <a:ea typeface="Calibri"/>
              <a:cs typeface="Calibri"/>
              <a:sym typeface="Calibri"/>
            </a:endParaRPr>
          </a:p>
        </p:txBody>
      </p:sp>
      <p:graphicFrame>
        <p:nvGraphicFramePr>
          <p:cNvPr id="96" name="Google Shape;96;p5"/>
          <p:cNvGraphicFramePr/>
          <p:nvPr>
            <p:extLst>
              <p:ext uri="{D42A27DB-BD31-4B8C-83A1-F6EECF244321}">
                <p14:modId xmlns:p14="http://schemas.microsoft.com/office/powerpoint/2010/main" val="1040241750"/>
              </p:ext>
            </p:extLst>
          </p:nvPr>
        </p:nvGraphicFramePr>
        <p:xfrm>
          <a:off x="368490" y="1727200"/>
          <a:ext cx="8384950" cy="4561120"/>
        </p:xfrm>
        <a:graphic>
          <a:graphicData uri="http://schemas.openxmlformats.org/drawingml/2006/table">
            <a:tbl>
              <a:tblPr firstRow="1" bandRow="1">
                <a:noFill/>
                <a:tableStyleId>{AA100CB9-3C61-420C-8969-52292B9D77E7}</a:tableStyleId>
              </a:tblPr>
              <a:tblGrid>
                <a:gridCol w="1009925">
                  <a:extLst>
                    <a:ext uri="{9D8B030D-6E8A-4147-A177-3AD203B41FA5}">
                      <a16:colId xmlns:a16="http://schemas.microsoft.com/office/drawing/2014/main" val="20000"/>
                    </a:ext>
                  </a:extLst>
                </a:gridCol>
                <a:gridCol w="3085925">
                  <a:extLst>
                    <a:ext uri="{9D8B030D-6E8A-4147-A177-3AD203B41FA5}">
                      <a16:colId xmlns:a16="http://schemas.microsoft.com/office/drawing/2014/main" val="20001"/>
                    </a:ext>
                  </a:extLst>
                </a:gridCol>
                <a:gridCol w="1571000">
                  <a:extLst>
                    <a:ext uri="{9D8B030D-6E8A-4147-A177-3AD203B41FA5}">
                      <a16:colId xmlns:a16="http://schemas.microsoft.com/office/drawing/2014/main" val="20002"/>
                    </a:ext>
                  </a:extLst>
                </a:gridCol>
                <a:gridCol w="1839400">
                  <a:extLst>
                    <a:ext uri="{9D8B030D-6E8A-4147-A177-3AD203B41FA5}">
                      <a16:colId xmlns:a16="http://schemas.microsoft.com/office/drawing/2014/main" val="20003"/>
                    </a:ext>
                  </a:extLst>
                </a:gridCol>
                <a:gridCol w="878700">
                  <a:extLst>
                    <a:ext uri="{9D8B030D-6E8A-4147-A177-3AD203B41FA5}">
                      <a16:colId xmlns:a16="http://schemas.microsoft.com/office/drawing/2014/main" val="20004"/>
                    </a:ext>
                  </a:extLst>
                </a:gridCol>
              </a:tblGrid>
              <a:tr h="5373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SL 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TITLE OF THE PAPER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TECHNOLOGY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JOURNAL 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YEAR</a:t>
                      </a:r>
                      <a:endParaRPr sz="1400" u="none" strike="noStrike" cap="none"/>
                    </a:p>
                  </a:txBody>
                  <a:tcPr marL="91450" marR="91450" marT="45725" marB="45725"/>
                </a:tc>
                <a:extLst>
                  <a:ext uri="{0D108BD9-81ED-4DB2-BD59-A6C34878D82A}">
                    <a16:rowId xmlns:a16="http://schemas.microsoft.com/office/drawing/2014/main" val="10000"/>
                  </a:ext>
                </a:extLst>
              </a:tr>
              <a:tr h="16657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4</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Intelligent Control of the Lift Model </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THE PROJECTION BASED SPEECH </a:t>
                      </a:r>
                    </a:p>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RECOGNITION ALGORITHM </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dirty="0"/>
                        <a:t>1st international conference on current research in engineering.</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dirty="0"/>
                        <a:t>2003</a:t>
                      </a:r>
                      <a:endParaRPr sz="1400" u="none" strike="noStrike" cap="none" dirty="0"/>
                    </a:p>
                  </a:txBody>
                  <a:tcPr marL="91450" marR="91450" marT="45725" marB="45725"/>
                </a:tc>
                <a:extLst>
                  <a:ext uri="{0D108BD9-81ED-4DB2-BD59-A6C34878D82A}">
                    <a16:rowId xmlns:a16="http://schemas.microsoft.com/office/drawing/2014/main" val="10001"/>
                  </a:ext>
                </a:extLst>
              </a:tr>
              <a:tr h="9134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5</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Automation based Elevator control System</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dirty="0"/>
                        <a:t>Programmable</a:t>
                      </a:r>
                    </a:p>
                    <a:p>
                      <a:pPr marL="0" marR="0" lvl="0" indent="0" algn="l" rtl="0">
                        <a:lnSpc>
                          <a:spcPct val="100000"/>
                        </a:lnSpc>
                        <a:spcBef>
                          <a:spcPts val="0"/>
                        </a:spcBef>
                        <a:spcAft>
                          <a:spcPts val="0"/>
                        </a:spcAft>
                        <a:buClr>
                          <a:srgbClr val="000000"/>
                        </a:buClr>
                        <a:buSzPts val="1400"/>
                        <a:buFont typeface="Arial"/>
                        <a:buNone/>
                      </a:pPr>
                      <a:r>
                        <a:rPr lang="en-US" dirty="0"/>
                        <a:t>Microcontroller systems</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dirty="0"/>
                        <a:t>international conference on applied and Theoretical Computing Communicating Technology</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dirty="0"/>
                        <a:t>2018</a:t>
                      </a:r>
                      <a:endParaRPr sz="1400" u="none" strike="noStrike" cap="none" dirty="0"/>
                    </a:p>
                  </a:txBody>
                  <a:tcPr marL="91450" marR="91450" marT="45725" marB="45725"/>
                </a:tc>
                <a:extLst>
                  <a:ext uri="{0D108BD9-81ED-4DB2-BD59-A6C34878D82A}">
                    <a16:rowId xmlns:a16="http://schemas.microsoft.com/office/drawing/2014/main" val="10002"/>
                  </a:ext>
                </a:extLst>
              </a:tr>
              <a:tr h="7731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6</a:t>
                      </a:r>
                      <a:endParaRPr dirty="0"/>
                    </a:p>
                    <a:p>
                      <a:pPr marL="0" marR="0" lvl="0" indent="0" algn="l" rtl="0">
                        <a:lnSpc>
                          <a:spcPct val="100000"/>
                        </a:lnSpc>
                        <a:spcBef>
                          <a:spcPts val="0"/>
                        </a:spcBef>
                        <a:spcAft>
                          <a:spcPts val="0"/>
                        </a:spcAft>
                        <a:buClr>
                          <a:srgbClr val="000000"/>
                        </a:buClr>
                        <a:buSzPts val="1400"/>
                        <a:buFont typeface="Arial"/>
                        <a:buNone/>
                      </a:pPr>
                      <a:endParaRPr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Smart Elevator control system Based on human Hand Gesture Recognition</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Hand Gesture</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Technology</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t>IEEE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2020</a:t>
                      </a:r>
                      <a:endParaRPr sz="14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54113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sp>
        <p:nvSpPr>
          <p:cNvPr id="107" name="Google Shape;107;p6"/>
          <p:cNvSpPr txBox="1"/>
          <p:nvPr/>
        </p:nvSpPr>
        <p:spPr>
          <a:xfrm>
            <a:off x="2345875" y="598950"/>
            <a:ext cx="2844900" cy="354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FFFFFF"/>
                </a:solidFill>
                <a:latin typeface="Roboto"/>
                <a:ea typeface="Roboto"/>
                <a:cs typeface="Roboto"/>
                <a:sym typeface="Roboto"/>
              </a:rPr>
              <a:t>2</a:t>
            </a:r>
            <a:r>
              <a:rPr lang="en-US" sz="1100" b="0" i="0" u="none" strike="noStrike" cap="none">
                <a:solidFill>
                  <a:srgbClr val="000000"/>
                </a:solidFill>
                <a:latin typeface="Arial"/>
                <a:ea typeface="Arial"/>
                <a:cs typeface="Arial"/>
                <a:sym typeface="Arial"/>
              </a:rPr>
              <a:t>20ECTE401-LIL-2</a:t>
            </a:r>
            <a:endParaRPr/>
          </a:p>
        </p:txBody>
      </p:sp>
      <p:sp>
        <p:nvSpPr>
          <p:cNvPr id="108" name="Google Shape;108;p6"/>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20ECTE401</a:t>
            </a:r>
            <a:endParaRPr sz="1400" b="0" i="0" u="none" strike="noStrike" cap="none">
              <a:solidFill>
                <a:schemeClr val="lt1"/>
              </a:solidFill>
              <a:latin typeface="Arial"/>
              <a:ea typeface="Arial"/>
              <a:cs typeface="Arial"/>
              <a:sym typeface="Arial"/>
            </a:endParaRPr>
          </a:p>
        </p:txBody>
      </p:sp>
      <p:sp>
        <p:nvSpPr>
          <p:cNvPr id="109" name="Google Shape;109;p6"/>
          <p:cNvSpPr txBox="1"/>
          <p:nvPr/>
        </p:nvSpPr>
        <p:spPr>
          <a:xfrm>
            <a:off x="685800" y="1123300"/>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3200" b="1" i="0" u="none" strike="noStrike" cap="none">
                <a:solidFill>
                  <a:srgbClr val="FF0000"/>
                </a:solidFill>
                <a:latin typeface="Times New Roman"/>
                <a:ea typeface="Times New Roman"/>
                <a:cs typeface="Times New Roman"/>
                <a:sym typeface="Times New Roman"/>
              </a:rPr>
              <a:t>JUSTIFICATION FOR SDG </a:t>
            </a:r>
            <a:r>
              <a:rPr lang="en-US" sz="3200" b="1">
                <a:solidFill>
                  <a:srgbClr val="FF0000"/>
                </a:solidFill>
                <a:latin typeface="Times New Roman"/>
                <a:ea typeface="Times New Roman"/>
                <a:cs typeface="Times New Roman"/>
                <a:sym typeface="Times New Roman"/>
              </a:rPr>
              <a:t>&amp; </a:t>
            </a:r>
            <a:r>
              <a:rPr lang="en-US" sz="3200" b="1" i="0" u="none" strike="noStrike" cap="none">
                <a:solidFill>
                  <a:srgbClr val="FF0000"/>
                </a:solidFill>
                <a:latin typeface="Times New Roman"/>
                <a:ea typeface="Times New Roman"/>
                <a:cs typeface="Times New Roman"/>
                <a:sym typeface="Times New Roman"/>
              </a:rPr>
              <a:t>SAP</a:t>
            </a:r>
            <a:endParaRPr sz="3200" b="1" i="0" u="none" strike="noStrike" cap="none">
              <a:solidFill>
                <a:srgbClr val="FF0000"/>
              </a:solidFill>
              <a:latin typeface="Times New Roman"/>
              <a:ea typeface="Times New Roman"/>
              <a:cs typeface="Times New Roman"/>
              <a:sym typeface="Times New Roman"/>
            </a:endParaRPr>
          </a:p>
        </p:txBody>
      </p:sp>
      <p:sp>
        <p:nvSpPr>
          <p:cNvPr id="110" name="Google Shape;110;p6"/>
          <p:cNvSpPr/>
          <p:nvPr/>
        </p:nvSpPr>
        <p:spPr>
          <a:xfrm>
            <a:off x="175098" y="2440268"/>
            <a:ext cx="8968902" cy="2400617"/>
          </a:xfrm>
          <a:prstGeom prst="rect">
            <a:avLst/>
          </a:prstGeom>
          <a:noFill/>
          <a:ln>
            <a:noFill/>
          </a:ln>
        </p:spPr>
        <p:txBody>
          <a:bodyPr spcFirstLastPara="1" wrap="square" lIns="91425" tIns="45700" rIns="91425" bIns="45700" anchor="t" anchorCtr="0">
            <a:spAutoFit/>
          </a:bodyPr>
          <a:lstStyle/>
          <a:p>
            <a:pPr marL="457200" marR="0" lvl="0" indent="0" algn="just" rtl="0">
              <a:lnSpc>
                <a:spcPct val="125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SDG Goal :   Industry, Innovation and      Infrastructure</a:t>
            </a:r>
            <a:endParaRPr sz="2400" dirty="0"/>
          </a:p>
          <a:p>
            <a:pPr marL="457200" marR="0" lvl="0" indent="0" algn="just" rtl="0">
              <a:lnSpc>
                <a:spcPct val="125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SAP Indicator: 9 Support domestic technology development, research and innovation in developing countries, including by ensuring a conducive policy environment for, inter alia, industrial diversification and value addition to commodities</a:t>
            </a:r>
            <a:r>
              <a:rPr lang="en-US" sz="2400" dirty="0"/>
              <a:t>.</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7"/>
          <p:cNvSpPr txBox="1"/>
          <p:nvPr/>
        </p:nvSpPr>
        <p:spPr>
          <a:xfrm>
            <a:off x="2345875" y="598950"/>
            <a:ext cx="2844900" cy="354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FFFFFF"/>
                </a:solidFill>
                <a:latin typeface="Roboto"/>
                <a:ea typeface="Roboto"/>
                <a:cs typeface="Roboto"/>
                <a:sym typeface="Roboto"/>
              </a:rPr>
              <a:t>2</a:t>
            </a:r>
            <a:r>
              <a:rPr lang="en-US" sz="1100" b="0" i="0" u="none" strike="noStrike" cap="none">
                <a:solidFill>
                  <a:srgbClr val="000000"/>
                </a:solidFill>
                <a:latin typeface="Arial"/>
                <a:ea typeface="Arial"/>
                <a:cs typeface="Arial"/>
                <a:sym typeface="Arial"/>
              </a:rPr>
              <a:t>20ECTE401-LIL-2</a:t>
            </a:r>
            <a:endParaRPr/>
          </a:p>
        </p:txBody>
      </p:sp>
      <p:sp>
        <p:nvSpPr>
          <p:cNvPr id="116" name="Google Shape;116;p7"/>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20ECTE401</a:t>
            </a:r>
            <a:endParaRPr sz="1400" b="0" i="0" u="none" strike="noStrike" cap="none">
              <a:solidFill>
                <a:schemeClr val="lt1"/>
              </a:solidFill>
              <a:latin typeface="Arial"/>
              <a:ea typeface="Arial"/>
              <a:cs typeface="Arial"/>
              <a:sym typeface="Arial"/>
            </a:endParaRPr>
          </a:p>
        </p:txBody>
      </p:sp>
      <p:sp>
        <p:nvSpPr>
          <p:cNvPr id="117" name="Google Shape;117;p7"/>
          <p:cNvSpPr txBox="1"/>
          <p:nvPr/>
        </p:nvSpPr>
        <p:spPr>
          <a:xfrm>
            <a:off x="460375" y="1205928"/>
            <a:ext cx="7853700" cy="85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1">
                <a:solidFill>
                  <a:srgbClr val="FF0000"/>
                </a:solidFill>
                <a:latin typeface="Times New Roman"/>
                <a:ea typeface="Times New Roman"/>
                <a:cs typeface="Times New Roman"/>
                <a:sym typeface="Times New Roman"/>
              </a:rPr>
              <a:t>BLOCK DIAGRAM OF AUTOMATED SENSORIED LIFT</a:t>
            </a:r>
            <a:r>
              <a:rPr lang="en-US" sz="2400" b="1">
                <a:solidFill>
                  <a:srgbClr val="FF0000"/>
                </a:solidFill>
                <a:latin typeface="Calibri"/>
                <a:ea typeface="Calibri"/>
                <a:cs typeface="Calibri"/>
                <a:sym typeface="Calibri"/>
              </a:rPr>
              <a:t> </a:t>
            </a:r>
            <a:r>
              <a:rPr lang="en-US" sz="1500" b="1">
                <a:solidFill>
                  <a:srgbClr val="FF0000"/>
                </a:solidFill>
                <a:latin typeface="Roboto"/>
                <a:ea typeface="Roboto"/>
                <a:cs typeface="Roboto"/>
                <a:sym typeface="Roboto"/>
              </a:rPr>
              <a:t> </a:t>
            </a:r>
            <a:endParaRPr sz="2400" b="1" i="0" u="none" strike="noStrike" cap="none">
              <a:solidFill>
                <a:srgbClr val="FF0000"/>
              </a:solidFill>
              <a:latin typeface="Calibri"/>
              <a:ea typeface="Calibri"/>
              <a:cs typeface="Calibri"/>
              <a:sym typeface="Calibri"/>
            </a:endParaRPr>
          </a:p>
        </p:txBody>
      </p:sp>
      <p:sp>
        <p:nvSpPr>
          <p:cNvPr id="118" name="Google Shape;118;p7" descr="https://www.researchgate.net/profile/Athanasios-Kakarountas/publication/220091765/figure/fig1/AS:668917752139787@1536493828808/Encryption-and-decryption-processes-of-AES-Algorithm.p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9" name="Google Shape;119;p7" descr="https://www.researchgate.net/profile/Athanasios-Kakarountas/publication/220091765/figure/fig1/AS:668917752139787@1536493828808/Encryption-and-decryption-processes-of-AES-Algorithm.p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0" name="Google Shape;120;p7"/>
          <p:cNvSpPr/>
          <p:nvPr/>
        </p:nvSpPr>
        <p:spPr>
          <a:xfrm>
            <a:off x="612775" y="2770425"/>
            <a:ext cx="1659600" cy="1360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3020775" y="2906475"/>
            <a:ext cx="2367600" cy="104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3440150" y="4893075"/>
            <a:ext cx="1659600" cy="1129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6490600" y="2865675"/>
            <a:ext cx="1659600" cy="208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2313225" y="3287475"/>
            <a:ext cx="707700" cy="40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3967850" y="3981525"/>
            <a:ext cx="604200" cy="8844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5429250" y="3382725"/>
            <a:ext cx="1034100" cy="35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txBox="1"/>
          <p:nvPr/>
        </p:nvSpPr>
        <p:spPr>
          <a:xfrm>
            <a:off x="884475" y="3096975"/>
            <a:ext cx="11703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PRESSURE SENSOR</a:t>
            </a:r>
            <a:endParaRPr dirty="0"/>
          </a:p>
        </p:txBody>
      </p:sp>
      <p:sp>
        <p:nvSpPr>
          <p:cNvPr id="128" name="Google Shape;128;p7"/>
          <p:cNvSpPr txBox="1"/>
          <p:nvPr/>
        </p:nvSpPr>
        <p:spPr>
          <a:xfrm>
            <a:off x="3660325" y="5206100"/>
            <a:ext cx="12927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ELEVATOR BUTTON</a:t>
            </a:r>
            <a:endParaRPr dirty="0"/>
          </a:p>
        </p:txBody>
      </p:sp>
      <p:sp>
        <p:nvSpPr>
          <p:cNvPr id="129" name="Google Shape;129;p7"/>
          <p:cNvSpPr txBox="1"/>
          <p:nvPr/>
        </p:nvSpPr>
        <p:spPr>
          <a:xfrm>
            <a:off x="3252100" y="3124200"/>
            <a:ext cx="1938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CONTROL AND PROCESSING UNIT OF ELEVATOR</a:t>
            </a:r>
            <a:endParaRPr dirty="0"/>
          </a:p>
        </p:txBody>
      </p:sp>
      <p:sp>
        <p:nvSpPr>
          <p:cNvPr id="130" name="Google Shape;130;p7"/>
          <p:cNvSpPr txBox="1"/>
          <p:nvPr/>
        </p:nvSpPr>
        <p:spPr>
          <a:xfrm>
            <a:off x="6626675" y="3110600"/>
            <a:ext cx="13608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ARRIVAL OF ELEVATOR TO THE DESIRED FLOOR</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8"/>
          <p:cNvSpPr txBox="1"/>
          <p:nvPr/>
        </p:nvSpPr>
        <p:spPr>
          <a:xfrm>
            <a:off x="2345875" y="598950"/>
            <a:ext cx="2844900" cy="354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FFFFFF"/>
                </a:solidFill>
                <a:latin typeface="Roboto"/>
                <a:ea typeface="Roboto"/>
                <a:cs typeface="Roboto"/>
                <a:sym typeface="Roboto"/>
              </a:rPr>
              <a:t>2</a:t>
            </a:r>
            <a:r>
              <a:rPr lang="en-US" sz="1100" b="0" i="0" u="none" strike="noStrike" cap="none">
                <a:solidFill>
                  <a:srgbClr val="000000"/>
                </a:solidFill>
                <a:latin typeface="Arial"/>
                <a:ea typeface="Arial"/>
                <a:cs typeface="Arial"/>
                <a:sym typeface="Arial"/>
              </a:rPr>
              <a:t>20ECTE401-LIL-2</a:t>
            </a:r>
            <a:endParaRPr/>
          </a:p>
        </p:txBody>
      </p:sp>
      <p:sp>
        <p:nvSpPr>
          <p:cNvPr id="136" name="Google Shape;136;p8"/>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EC8811</a:t>
            </a:r>
            <a:endParaRPr sz="1400" b="0" i="0" u="none" strike="noStrike" cap="none">
              <a:solidFill>
                <a:schemeClr val="lt1"/>
              </a:solidFill>
              <a:latin typeface="Arial"/>
              <a:ea typeface="Arial"/>
              <a:cs typeface="Arial"/>
              <a:sym typeface="Arial"/>
            </a:endParaRPr>
          </a:p>
        </p:txBody>
      </p:sp>
      <p:sp>
        <p:nvSpPr>
          <p:cNvPr id="137" name="Google Shape;137;p8" descr="https://www.researchgate.net/profile/Athanasios-Kakarountas/publication/220091765/figure/fig1/AS:668917752139787@1536493828808/Encryption-and-decryption-processes-of-AES-Algorithm.p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8" name="Google Shape;138;p8" descr="https://www.researchgate.net/profile/Athanasios-Kakarountas/publication/220091765/figure/fig1/AS:668917752139787@1536493828808/Encryption-and-decryption-processes-of-AES-Algorithm.p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9" name="Google Shape;139;p8"/>
          <p:cNvSpPr txBox="1"/>
          <p:nvPr/>
        </p:nvSpPr>
        <p:spPr>
          <a:xfrm>
            <a:off x="612775" y="1196288"/>
            <a:ext cx="77016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a:solidFill>
                  <a:srgbClr val="FF0000"/>
                </a:solidFill>
                <a:latin typeface="Times New Roman"/>
                <a:ea typeface="Times New Roman"/>
                <a:cs typeface="Times New Roman"/>
                <a:sym typeface="Times New Roman"/>
              </a:rPr>
              <a:t>COMPONENT OF THIS PROJECT</a:t>
            </a:r>
            <a:endParaRPr sz="2700">
              <a:solidFill>
                <a:srgbClr val="FF0000"/>
              </a:solidFill>
              <a:latin typeface="Times New Roman"/>
              <a:ea typeface="Times New Roman"/>
              <a:cs typeface="Times New Roman"/>
              <a:sym typeface="Times New Roman"/>
            </a:endParaRPr>
          </a:p>
        </p:txBody>
      </p:sp>
      <p:sp>
        <p:nvSpPr>
          <p:cNvPr id="141" name="Google Shape;141;p8"/>
          <p:cNvSpPr txBox="1"/>
          <p:nvPr/>
        </p:nvSpPr>
        <p:spPr>
          <a:xfrm>
            <a:off x="298525" y="5261512"/>
            <a:ext cx="346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PRESSURE SENSOR</a:t>
            </a:r>
            <a:endParaRPr dirty="0"/>
          </a:p>
        </p:txBody>
      </p:sp>
      <p:sp>
        <p:nvSpPr>
          <p:cNvPr id="143" name="Google Shape;143;p8"/>
          <p:cNvSpPr txBox="1"/>
          <p:nvPr/>
        </p:nvSpPr>
        <p:spPr>
          <a:xfrm>
            <a:off x="5374825" y="5328550"/>
            <a:ext cx="243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ARDUINO UNO</a:t>
            </a:r>
            <a:endParaRPr dirty="0"/>
          </a:p>
        </p:txBody>
      </p:sp>
      <p:pic>
        <p:nvPicPr>
          <p:cNvPr id="1026" name="Picture 2" descr="Factory Price Industrial Electrical Floor Pressure Sensor Mat - Buy Pressure  Sensor Mat,Floor Pressure Sensor Mat,Floor Pressure Sensor Product on  Alibaba.com">
            <a:extLst>
              <a:ext uri="{FF2B5EF4-FFF2-40B4-BE49-F238E27FC236}">
                <a16:creationId xmlns:a16="http://schemas.microsoft.com/office/drawing/2014/main" id="{60AA07DA-260E-0593-B1F0-BBA2FD6878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936"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Arduino Uno - Wikipedia">
            <a:extLst>
              <a:ext uri="{FF2B5EF4-FFF2-40B4-BE49-F238E27FC236}">
                <a16:creationId xmlns:a16="http://schemas.microsoft.com/office/drawing/2014/main" id="{23CB6F2C-55B3-18E3-60CE-E3AA9A67C0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357436"/>
            <a:ext cx="2861187" cy="2700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930</Words>
  <Application>Microsoft Office PowerPoint</Application>
  <PresentationFormat>On-screen Show (4:3)</PresentationFormat>
  <Paragraphs>152</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Roboto</vt:lpstr>
      <vt:lpstr>Calibri</vt:lpstr>
      <vt:lpstr>Times New Roman</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dc:creator>
  <cp:lastModifiedBy>Jaiganesh P JG</cp:lastModifiedBy>
  <cp:revision>10</cp:revision>
  <dcterms:modified xsi:type="dcterms:W3CDTF">2022-07-06T13:39:59Z</dcterms:modified>
</cp:coreProperties>
</file>