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146847056" r:id="rId9"/>
    <p:sldId id="265" r:id="rId10"/>
    <p:sldId id="2146847057"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Simple Keylogger with </a:t>
            </a:r>
            <a:r>
              <a:rPr lang="en-US" b="1" dirty="0" err="1">
                <a:solidFill>
                  <a:schemeClr val="accent1"/>
                </a:solidFill>
                <a:latin typeface="Arial" panose="020B0604020202020204" pitchFamily="34" charset="0"/>
                <a:cs typeface="Arial" panose="020B0604020202020204" pitchFamily="34" charset="0"/>
              </a:rPr>
              <a:t>Tkinter</a:t>
            </a:r>
            <a:r>
              <a:rPr lang="en-US" b="1" dirty="0">
                <a:solidFill>
                  <a:schemeClr val="accent1"/>
                </a:solidFill>
                <a:latin typeface="Arial" panose="020B0604020202020204" pitchFamily="34" charset="0"/>
                <a:cs typeface="Arial" panose="020B0604020202020204" pitchFamily="34" charset="0"/>
              </a:rPr>
              <a:t> GUI</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86589" y="4586365"/>
            <a:ext cx="1011112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Jayanthi E-Anna </a:t>
            </a:r>
            <a:r>
              <a:rPr lang="en-US" sz="2000" b="1" dirty="0">
                <a:solidFill>
                  <a:schemeClr val="accent1">
                    <a:lumMod val="75000"/>
                  </a:schemeClr>
                </a:solidFill>
                <a:latin typeface="Arial"/>
                <a:cs typeface="Arial"/>
              </a:rPr>
              <a:t>University Regional Campus ,Madurai-Computer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F7418A09-19EA-CD3D-0138-4E3AEF95D190}"/>
              </a:ext>
            </a:extLst>
          </p:cNvPr>
          <p:cNvSpPr txBox="1"/>
          <p:nvPr/>
        </p:nvSpPr>
        <p:spPr>
          <a:xfrm>
            <a:off x="535670" y="1702191"/>
            <a:ext cx="11029616" cy="36317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keylogger application could benefit from enhancements such as incorporating advanced encryption methods for improved security.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Additionally, integration with cloud storage services would enable seamless data backup and accessibility.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Exploring machine learning techniques could enhance anomaly detection capabilities, while integrating with emerging technologies like edge computing would enable real-time processing of keyboard events, further enhancing the application's efficiency and scalability.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latin typeface="Calibri" panose="020F0502020204030204" pitchFamily="34" charset="0"/>
                <a:cs typeface="Calibri" panose="020F0502020204030204" pitchFamily="34" charset="0"/>
              </a:rPr>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1" name="TextBox 10">
            <a:extLst>
              <a:ext uri="{FF2B5EF4-FFF2-40B4-BE49-F238E27FC236}">
                <a16:creationId xmlns:a16="http://schemas.microsoft.com/office/drawing/2014/main" id="{46D326F3-C4F2-A9A2-DFCD-35DC7AF3291C}"/>
              </a:ext>
            </a:extLst>
          </p:cNvPr>
          <p:cNvSpPr txBox="1"/>
          <p:nvPr/>
        </p:nvSpPr>
        <p:spPr>
          <a:xfrm>
            <a:off x="764345" y="1448973"/>
            <a:ext cx="10663310" cy="507831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proposed system aims to develop a user-friendly keylogger application with a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GUI for monitoring keyboard activity on a computer. The solution will consist of the following components:</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Collection: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Capture keyboard events, including key presses, holds, and releases, using the </a:t>
            </a:r>
            <a:r>
              <a:rPr lang="en-US" dirty="0" err="1">
                <a:latin typeface="Calibri" panose="020F0502020204030204" pitchFamily="34" charset="0"/>
                <a:cs typeface="Calibri" panose="020F0502020204030204" pitchFamily="34" charset="0"/>
              </a:rPr>
              <a:t>pynput</a:t>
            </a:r>
            <a:r>
              <a:rPr lang="en-US" dirty="0">
                <a:latin typeface="Calibri" panose="020F0502020204030204" pitchFamily="34" charset="0"/>
                <a:cs typeface="Calibri" panose="020F0502020204030204" pitchFamily="34" charset="0"/>
              </a:rPr>
              <a:t> library.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Store the recorded keyboard events in memory for further processing.</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Preprocessing:</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Perform basic data preprocessing to ensure consistency and validity of recorded keyboard events.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Handle any potential errors or exceptions during the recording process.</a:t>
            </a:r>
          </a:p>
          <a:p>
            <a:endParaRPr lang="en-US" dirty="0">
              <a:latin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cs typeface="Calibri" panose="020F0502020204030204" pitchFamily="34" charset="0"/>
              </a:rPr>
              <a:t>Machine Learning Algorithm:</a:t>
            </a:r>
          </a:p>
          <a:p>
            <a:pPr algn="l"/>
            <a:endParaRPr lang="en-US" b="0" i="0" dirty="0">
              <a:solidFill>
                <a:srgbClr val="0D0D0D"/>
              </a:solidFill>
              <a:effectLst/>
              <a:latin typeface="Calibri" panose="020F0502020204030204" pitchFamily="34" charset="0"/>
              <a:cs typeface="Calibri" panose="020F0502020204030204" pitchFamily="34" charset="0"/>
            </a:endParaRPr>
          </a:p>
          <a:p>
            <a:pPr algn="l">
              <a:buFont typeface="+mj-lt"/>
              <a:buAutoNum type="arabicPeriod"/>
            </a:pPr>
            <a:r>
              <a:rPr lang="en-US" b="0" i="0" dirty="0">
                <a:solidFill>
                  <a:srgbClr val="0D0D0D"/>
                </a:solidFill>
                <a:effectLst/>
                <a:latin typeface="Calibri" panose="020F0502020204030204" pitchFamily="34" charset="0"/>
                <a:cs typeface="Calibri" panose="020F0502020204030204" pitchFamily="34" charset="0"/>
              </a:rPr>
              <a:t>No machine learning algorithm is required for this application as it primarily focuses on capturing and logging keyboard events rather than predictive analysis</a:t>
            </a:r>
            <a:r>
              <a:rPr lang="en-US" b="0" i="0" dirty="0">
                <a:solidFill>
                  <a:srgbClr val="0D0D0D"/>
                </a:solidFill>
                <a:effectLst/>
                <a:latin typeface="Söhne"/>
              </a:rPr>
              <a:t>.</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F6C504D1-7F35-D2DD-C541-3E52EC2708AC}"/>
              </a:ext>
            </a:extLst>
          </p:cNvPr>
          <p:cNvSpPr txBox="1"/>
          <p:nvPr/>
        </p:nvSpPr>
        <p:spPr>
          <a:xfrm>
            <a:off x="441671" y="1378634"/>
            <a:ext cx="11169137" cy="480131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Deployment:</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Develop a user-friendly GUI using the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library to facilitate easy interaction with the keylogger application.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Implement functionalities to start and stop the keylogger process with corresponding buttons in the GUI.</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Deploy the application on various platforms, ensuring compatibility and ease of installation.</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Evaluation: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Assess the application's performance based on its ability to accurately capture and log keyboard events.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Monitor system resources utilization to ensure efficient operation without significant impact on performance.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Incorporate feedback from users to improve usability and address any issues or bugs encountered during usage.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Result:</a:t>
            </a:r>
          </a:p>
          <a:p>
            <a:r>
              <a:rPr lang="en-US" dirty="0">
                <a:latin typeface="Calibri" panose="020F0502020204030204" pitchFamily="34" charset="0"/>
                <a:cs typeface="Calibri" panose="020F0502020204030204" pitchFamily="34" charset="0"/>
              </a:rPr>
              <a:t>The developed keylogger application successfully captures and logs keyboard events, providing users with a convenient tool for monitoring keyboard activity on their computer. The user-friendly GUI enhances accessibility, while robust error handling ensures reliable operation. Ongoing evaluation and feedback will drive continuous improvement and optimization of the application for better performance and user satisfaction.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43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65C2F923-CF59-1059-BC09-0E4D14474573}"/>
              </a:ext>
            </a:extLst>
          </p:cNvPr>
          <p:cNvSpPr txBox="1"/>
          <p:nvPr/>
        </p:nvSpPr>
        <p:spPr>
          <a:xfrm>
            <a:off x="464234" y="1308295"/>
            <a:ext cx="11254154" cy="4524315"/>
          </a:xfrm>
          <a:prstGeom prst="rect">
            <a:avLst/>
          </a:prstGeom>
          <a:noFill/>
        </p:spPr>
        <p:txBody>
          <a:bodyPr wrap="square" rtlCol="0">
            <a:spAutoFit/>
          </a:bodyPr>
          <a:lstStyle/>
          <a:p>
            <a:pPr algn="l"/>
            <a:r>
              <a:rPr lang="en-US" b="0" i="0" dirty="0">
                <a:solidFill>
                  <a:srgbClr val="0D0D0D"/>
                </a:solidFill>
                <a:effectLst/>
                <a:latin typeface="Calibri" panose="020F0502020204030204" pitchFamily="34" charset="0"/>
                <a:cs typeface="Calibri" panose="020F0502020204030204" pitchFamily="34" charset="0"/>
              </a:rPr>
              <a:t>The development and implementation of the keylogger application involve a systematic approach to ensure its functionality, reliability, and usability. The following outlines the overall strategy and methodology for creating the keylogger system:</a:t>
            </a:r>
          </a:p>
          <a:p>
            <a:pPr algn="l"/>
            <a:endParaRPr lang="en-US" b="0" i="0" dirty="0">
              <a:solidFill>
                <a:srgbClr val="0D0D0D"/>
              </a:solidFill>
              <a:effectLst/>
              <a:latin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cs typeface="Calibri" panose="020F0502020204030204" pitchFamily="34" charset="0"/>
              </a:rPr>
              <a:t>System Requirements:</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Functionality: </a:t>
            </a:r>
            <a:r>
              <a:rPr lang="en-US" b="0" i="0" dirty="0">
                <a:solidFill>
                  <a:srgbClr val="0D0D0D"/>
                </a:solidFill>
                <a:effectLst/>
                <a:latin typeface="Calibri" panose="020F0502020204030204" pitchFamily="34" charset="0"/>
                <a:cs typeface="Calibri" panose="020F0502020204030204" pitchFamily="34" charset="0"/>
              </a:rPr>
              <a:t>The keylogger should accurately capture and log keyboard events, including key presses, holds, and releases.</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User Interface: </a:t>
            </a:r>
            <a:r>
              <a:rPr lang="en-US" b="0" i="0" dirty="0">
                <a:solidFill>
                  <a:srgbClr val="0D0D0D"/>
                </a:solidFill>
                <a:effectLst/>
                <a:latin typeface="Calibri" panose="020F0502020204030204" pitchFamily="34" charset="0"/>
                <a:cs typeface="Calibri" panose="020F0502020204030204" pitchFamily="34" charset="0"/>
              </a:rPr>
              <a:t>A user-friendly GUI should be developed using the </a:t>
            </a:r>
            <a:r>
              <a:rPr lang="en-US" b="0" i="0" dirty="0" err="1">
                <a:solidFill>
                  <a:srgbClr val="0D0D0D"/>
                </a:solidFill>
                <a:effectLst/>
                <a:latin typeface="Calibri" panose="020F0502020204030204" pitchFamily="34" charset="0"/>
                <a:cs typeface="Calibri" panose="020F0502020204030204" pitchFamily="34" charset="0"/>
              </a:rPr>
              <a:t>Tkinter</a:t>
            </a:r>
            <a:r>
              <a:rPr lang="en-US" b="0" i="0" dirty="0">
                <a:solidFill>
                  <a:srgbClr val="0D0D0D"/>
                </a:solidFill>
                <a:effectLst/>
                <a:latin typeface="Calibri" panose="020F0502020204030204" pitchFamily="34" charset="0"/>
                <a:cs typeface="Calibri" panose="020F0502020204030204" pitchFamily="34" charset="0"/>
              </a:rPr>
              <a:t> library to facilitate easy interaction with the keylogger application.</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Reliability: </a:t>
            </a:r>
            <a:r>
              <a:rPr lang="en-US" b="0" i="0" dirty="0">
                <a:solidFill>
                  <a:srgbClr val="0D0D0D"/>
                </a:solidFill>
                <a:effectLst/>
                <a:latin typeface="Calibri" panose="020F0502020204030204" pitchFamily="34" charset="0"/>
                <a:cs typeface="Calibri" panose="020F0502020204030204" pitchFamily="34" charset="0"/>
              </a:rPr>
              <a:t>The application should handle potential errors and exceptions gracefully, ensuring uninterrupted operation.</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Compatibility: </a:t>
            </a:r>
            <a:r>
              <a:rPr lang="en-US" b="0" i="0" dirty="0">
                <a:solidFill>
                  <a:srgbClr val="0D0D0D"/>
                </a:solidFill>
                <a:effectLst/>
                <a:latin typeface="Calibri" panose="020F0502020204030204" pitchFamily="34" charset="0"/>
                <a:cs typeface="Calibri" panose="020F0502020204030204" pitchFamily="34" charset="0"/>
              </a:rPr>
              <a:t>The keylogger should be compatible with various operating systems, including Windows, macOS, and Linux.</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Security: </a:t>
            </a:r>
            <a:r>
              <a:rPr lang="en-US" b="0" i="0" dirty="0">
                <a:solidFill>
                  <a:srgbClr val="0D0D0D"/>
                </a:solidFill>
                <a:effectLst/>
                <a:latin typeface="Calibri" panose="020F0502020204030204" pitchFamily="34" charset="0"/>
                <a:cs typeface="Calibri" panose="020F0502020204030204" pitchFamily="34" charset="0"/>
              </a:rPr>
              <a:t>Measures should be implemented to ensure that the keylogger operates securely and does not compromise user privacy.</a:t>
            </a:r>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65C2F923-CF59-1059-BC09-0E4D14474573}"/>
              </a:ext>
            </a:extLst>
          </p:cNvPr>
          <p:cNvSpPr txBox="1"/>
          <p:nvPr/>
        </p:nvSpPr>
        <p:spPr>
          <a:xfrm>
            <a:off x="468923" y="1659987"/>
            <a:ext cx="11254154" cy="3139321"/>
          </a:xfrm>
          <a:prstGeom prst="rect">
            <a:avLst/>
          </a:prstGeom>
          <a:noFill/>
        </p:spPr>
        <p:txBody>
          <a:bodyPr wrap="square" rtlCol="0">
            <a:spAutoFit/>
          </a:bodyPr>
          <a:lstStyle/>
          <a:p>
            <a:pPr algn="l"/>
            <a:r>
              <a:rPr lang="en-US" b="1" i="0" dirty="0">
                <a:solidFill>
                  <a:srgbClr val="0D0D0D"/>
                </a:solidFill>
                <a:effectLst/>
                <a:latin typeface="Calibri" panose="020F0502020204030204" pitchFamily="34" charset="0"/>
                <a:cs typeface="Calibri" panose="020F0502020204030204" pitchFamily="34" charset="0"/>
              </a:rPr>
              <a:t>Libraries Required to Build the Model:</a:t>
            </a:r>
          </a:p>
          <a:p>
            <a:pPr algn="l"/>
            <a:endParaRPr lang="en-US" b="1" i="0" dirty="0">
              <a:solidFill>
                <a:srgbClr val="0D0D0D"/>
              </a:solidFill>
              <a:effectLst/>
              <a:latin typeface="Calibri" panose="020F0502020204030204" pitchFamily="34" charset="0"/>
              <a:cs typeface="Calibri" panose="020F0502020204030204" pitchFamily="34" charset="0"/>
            </a:endParaRP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Tkinter</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used for creating the graphical user interface (GUI) of the keylogger application.</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pynput</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utilized for capturing keyboard events in real-time, including key presses, holds, and releases.</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json</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employed for serializing and deserializing data to store the recorded keyboard events in JSON format.</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tkinter.messagebox</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used for displaying message boxes to provide feedback or alerts to the user within the GUI.</a:t>
            </a:r>
          </a:p>
          <a:p>
            <a:pPr algn="l"/>
            <a:r>
              <a:rPr lang="en-US" b="0" i="0" dirty="0">
                <a:solidFill>
                  <a:srgbClr val="0D0D0D"/>
                </a:solidFill>
                <a:effectLst/>
                <a:latin typeface="Calibri" panose="020F0502020204030204" pitchFamily="34" charset="0"/>
                <a:cs typeface="Calibri" panose="020F0502020204030204" pitchFamily="34" charset="0"/>
              </a:rPr>
              <a:t>These libraries provide the necessary functionalities for building the keylogger application and implementing its features effectively. By leveraging these libraries, the development process can be streamlined, and the keylogger can be developed with enhanced efficiency and reliability.</a:t>
            </a:r>
          </a:p>
        </p:txBody>
      </p:sp>
    </p:spTree>
    <p:extLst>
      <p:ext uri="{BB962C8B-B14F-4D97-AF65-F5344CB8AC3E}">
        <p14:creationId xmlns:p14="http://schemas.microsoft.com/office/powerpoint/2010/main" val="414338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1332"/>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TextBox 2">
            <a:extLst>
              <a:ext uri="{FF2B5EF4-FFF2-40B4-BE49-F238E27FC236}">
                <a16:creationId xmlns:a16="http://schemas.microsoft.com/office/drawing/2014/main" id="{671299E0-3969-F27A-17C6-767724131E8A}"/>
              </a:ext>
            </a:extLst>
          </p:cNvPr>
          <p:cNvSpPr txBox="1"/>
          <p:nvPr/>
        </p:nvSpPr>
        <p:spPr>
          <a:xfrm>
            <a:off x="581192" y="1119910"/>
            <a:ext cx="11029616" cy="501675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The keylogger application successfully captures and logs keyboard events with precision and reliability. Here are the key outcomes: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1. Accuracy</a:t>
            </a:r>
            <a:r>
              <a:rPr lang="en-US" sz="1600" dirty="0">
                <a:latin typeface="Calibri" panose="020F0502020204030204" pitchFamily="34" charset="0"/>
                <a:cs typeface="Calibri" panose="020F0502020204030204" pitchFamily="34" charset="0"/>
              </a:rPr>
              <a:t>: The application accurately records keyboard events, including key presses, holds, and releases, without missing any input, providing a comprehensive overview of the user's keyboard activity.</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2. User Interface: </a:t>
            </a:r>
            <a:r>
              <a:rPr lang="en-US" sz="1600" dirty="0">
                <a:latin typeface="Calibri" panose="020F0502020204030204" pitchFamily="34" charset="0"/>
                <a:cs typeface="Calibri" panose="020F0502020204030204" pitchFamily="34" charset="0"/>
              </a:rPr>
              <a:t>The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 GUI offers a user-friendly interface, enabling users to start and stop the keylogging process effortlessly. This enhances usability and accessibility for users of all levels.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3. Error Handling</a:t>
            </a:r>
            <a:r>
              <a:rPr lang="en-US" sz="1600" dirty="0">
                <a:latin typeface="Calibri" panose="020F0502020204030204" pitchFamily="34" charset="0"/>
                <a:cs typeface="Calibri" panose="020F0502020204030204" pitchFamily="34" charset="0"/>
              </a:rPr>
              <a:t>: Robust error handling mechanisms are integrated into the application to handle potential errors or exceptions during keylogging, ensuring uninterrupted operation and enhancing reliability.</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4. Compatibility: </a:t>
            </a:r>
            <a:r>
              <a:rPr lang="en-US" sz="1600" dirty="0">
                <a:latin typeface="Calibri" panose="020F0502020204030204" pitchFamily="34" charset="0"/>
                <a:cs typeface="Calibri" panose="020F0502020204030204" pitchFamily="34" charset="0"/>
              </a:rPr>
              <a:t>The keylogger is compatible with various operating systems like Windows, macOS, and Linux, ensuring users can deploy it on their preferred platform without encountering compatibility issues.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5. Security: </a:t>
            </a:r>
            <a:r>
              <a:rPr lang="en-US" sz="1600" dirty="0">
                <a:latin typeface="Calibri" panose="020F0502020204030204" pitchFamily="34" charset="0"/>
                <a:cs typeface="Calibri" panose="020F0502020204030204" pitchFamily="34" charset="0"/>
              </a:rPr>
              <a:t>Stringent measures are in place to guarantee the keylogger operates securely, safeguarding user privacy and adhering to best practices for data security.</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summary, the keylogger application fulfills its requirements, providing a reliable tool for monitoring keyboard activity. Its accurate logging, user-friendly interface, robust error handling, compatibility, and security measures make it an effective solution for various monitoring and analysis needs.</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6" name="TextBox 15">
            <a:extLst>
              <a:ext uri="{FF2B5EF4-FFF2-40B4-BE49-F238E27FC236}">
                <a16:creationId xmlns:a16="http://schemas.microsoft.com/office/drawing/2014/main" id="{E01CCC73-2A66-43AE-C3C8-D056B7C85C94}"/>
              </a:ext>
            </a:extLst>
          </p:cNvPr>
          <p:cNvSpPr txBox="1"/>
          <p:nvPr/>
        </p:nvSpPr>
        <p:spPr>
          <a:xfrm>
            <a:off x="883920" y="1767006"/>
            <a:ext cx="10424160" cy="3323987"/>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developed keylogger application successfully captures keyboard events with a user-friendly </a:t>
            </a:r>
            <a:r>
              <a:rPr lang="en-US" sz="2000" dirty="0" err="1"/>
              <a:t>Tkinter</a:t>
            </a:r>
            <a:r>
              <a:rPr lang="en-US" sz="2000" dirty="0"/>
              <a:t> GUI. </a:t>
            </a:r>
          </a:p>
          <a:p>
            <a:pPr marL="342900" indent="-342900">
              <a:buFont typeface="Arial" panose="020B0604020202020204" pitchFamily="34" charset="0"/>
              <a:buChar char="•"/>
            </a:pPr>
            <a:r>
              <a:rPr lang="en-US" sz="2000" dirty="0"/>
              <a:t>Challenges primarily revolved around error handling and platform compatibility.</a:t>
            </a:r>
          </a:p>
          <a:p>
            <a:pPr marL="342900" indent="-342900">
              <a:buFont typeface="Arial" panose="020B0604020202020204" pitchFamily="34" charset="0"/>
              <a:buChar char="•"/>
            </a:pPr>
            <a:r>
              <a:rPr lang="en-US" sz="2000" dirty="0"/>
              <a:t> Potential improvements include enhancing security measures and expanding features. </a:t>
            </a:r>
          </a:p>
          <a:p>
            <a:pPr marL="342900" indent="-342900">
              <a:buFont typeface="Arial" panose="020B0604020202020204" pitchFamily="34" charset="0"/>
              <a:buChar char="•"/>
            </a:pPr>
            <a:r>
              <a:rPr lang="en-US" sz="2000" dirty="0"/>
              <a:t>Overall, the keylogger serves its purpose efficiently, providing users with a reliable tool for monitoring keyboard activity.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1049</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Simple Keylogger with Tkinter GUI</vt:lpstr>
      <vt:lpstr>OUTLINE</vt:lpstr>
      <vt:lpstr>Problem Statement</vt:lpstr>
      <vt:lpstr>Proposed Solution</vt:lpstr>
      <vt:lpstr>Proposed Solution</vt:lpstr>
      <vt:lpstr>System  Approach</vt:lpstr>
      <vt:lpstr>System  Approach</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Ashwini Kheersagar</cp:lastModifiedBy>
  <cp:revision>26</cp:revision>
  <dcterms:created xsi:type="dcterms:W3CDTF">2021-05-26T16:50:10Z</dcterms:created>
  <dcterms:modified xsi:type="dcterms:W3CDTF">2024-04-03T16:52:02Z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