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Montserrat-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Montserrat-italic.fntdata"/><Relationship Id="rId21" Type="http://schemas.openxmlformats.org/officeDocument/2006/relationships/slide" Target="slides/slide16.xml"/><Relationship Id="rId43" Type="http://schemas.openxmlformats.org/officeDocument/2006/relationships/font" Target="fonts/Montserra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089b1363d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089b1363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89b1363d_0_8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089b1363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089b1363d_0_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089b136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089b1363d_0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089b1363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089b1363d_0_1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089b1363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089b1363d_0_1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089b1363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089b1363d_0_1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089b1363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089b1363d_0_1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089b1363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089b1363d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089b136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0fb93a27a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0fb93a2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0fb93a27a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0fb93a2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0fb93a27a_0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0fb93a2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0fb93a27a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0fb93a2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0fb93a27a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0fb93a2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0fb93a27a_0_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0fb93a2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0fb93a27a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0fb93a27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0fb93a27a_0_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0fb93a27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0fb93a27a_0_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0fb93a2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0fb93a27a_0_8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0fb93a27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089b1363d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089b136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089b1363d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089b136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c1fb45352_5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c1fb45352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089b1363d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089b1363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ba9108cf7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ba9108c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089b1363d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089b136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089b1363d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089b136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0fb93a27a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0fb93a2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089b1363d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089b136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089b1363d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089b1363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089b1363d_0_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089b1363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1472750" y="2397825"/>
            <a:ext cx="6446100" cy="25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5200"/>
              <a:buFont typeface="Arial"/>
              <a:buNone/>
            </a:pPr>
            <a:r>
              <a:rPr b="1" lang="en-GB" sz="3044" u="sng">
                <a:solidFill>
                  <a:schemeClr val="lt1"/>
                </a:solidFill>
                <a:latin typeface="Montserrat"/>
                <a:ea typeface="Montserrat"/>
                <a:cs typeface="Montserrat"/>
                <a:sym typeface="Montserrat"/>
              </a:rPr>
              <a:t>Team Members</a:t>
            </a:r>
            <a:endParaRPr b="1" sz="3044" u="sng">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3600">
                <a:solidFill>
                  <a:schemeClr val="lt1"/>
                </a:solidFill>
                <a:latin typeface="Montserrat"/>
                <a:ea typeface="Montserrat"/>
                <a:cs typeface="Montserrat"/>
                <a:sym typeface="Montserrat"/>
              </a:rPr>
              <a:t>1)Pranil Satish Thorat</a:t>
            </a:r>
            <a:endParaRPr b="1" sz="3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3600">
                <a:solidFill>
                  <a:schemeClr val="lt1"/>
                </a:solidFill>
                <a:latin typeface="Montserrat"/>
                <a:ea typeface="Montserrat"/>
                <a:cs typeface="Montserrat"/>
                <a:sym typeface="Montserrat"/>
              </a:rPr>
              <a:t>2)Saransh Srivastava</a:t>
            </a:r>
            <a:endParaRPr b="1" sz="3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3600">
                <a:solidFill>
                  <a:schemeClr val="lt1"/>
                </a:solidFill>
                <a:latin typeface="Montserrat"/>
                <a:ea typeface="Montserrat"/>
                <a:cs typeface="Montserrat"/>
                <a:sym typeface="Montserrat"/>
              </a:rPr>
              <a:t>3)Jai Harish S</a:t>
            </a:r>
            <a:endParaRPr b="1" sz="3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56" name="Google Shape;56;p13"/>
          <p:cNvSpPr txBox="1"/>
          <p:nvPr/>
        </p:nvSpPr>
        <p:spPr>
          <a:xfrm>
            <a:off x="1520900" y="592050"/>
            <a:ext cx="63498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5200"/>
              <a:buFont typeface="Arial"/>
              <a:buNone/>
            </a:pPr>
            <a:r>
              <a:rPr b="1" lang="en-GB" sz="4200">
                <a:solidFill>
                  <a:schemeClr val="dk1"/>
                </a:solidFill>
                <a:latin typeface="Montserrat"/>
                <a:ea typeface="Montserrat"/>
                <a:cs typeface="Montserrat"/>
                <a:sym typeface="Montserrat"/>
              </a:rPr>
              <a:t>Capstone Project-1</a:t>
            </a:r>
            <a:endParaRPr b="1" sz="4200">
              <a:solidFill>
                <a:schemeClr val="dk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3600">
                <a:solidFill>
                  <a:schemeClr val="lt1"/>
                </a:solidFill>
                <a:latin typeface="Montserrat"/>
                <a:ea typeface="Montserrat"/>
                <a:cs typeface="Montserrat"/>
                <a:sym typeface="Montserrat"/>
              </a:rPr>
              <a:t>Air Booking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2"/>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1547050" y="518050"/>
            <a:ext cx="7596950" cy="4669851"/>
          </a:xfrm>
          <a:prstGeom prst="rect">
            <a:avLst/>
          </a:prstGeom>
          <a:noFill/>
          <a:ln>
            <a:noFill/>
          </a:ln>
        </p:spPr>
      </p:pic>
      <p:sp>
        <p:nvSpPr>
          <p:cNvPr id="129" name="Google Shape;129;p22"/>
          <p:cNvSpPr txBox="1"/>
          <p:nvPr/>
        </p:nvSpPr>
        <p:spPr>
          <a:xfrm>
            <a:off x="37400" y="101118"/>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
        <p:nvSpPr>
          <p:cNvPr id="130" name="Google Shape;130;p22"/>
          <p:cNvSpPr txBox="1"/>
          <p:nvPr/>
        </p:nvSpPr>
        <p:spPr>
          <a:xfrm>
            <a:off x="0" y="1702718"/>
            <a:ext cx="1363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GB" sz="1600">
                <a:latin typeface="Times New Roman"/>
                <a:ea typeface="Times New Roman"/>
                <a:cs typeface="Times New Roman"/>
                <a:sym typeface="Times New Roman"/>
              </a:rPr>
              <a:t>Relationship between all features</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3"/>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7" name="Google Shape;137;p23"/>
          <p:cNvPicPr preferRelativeResize="0"/>
          <p:nvPr/>
        </p:nvPicPr>
        <p:blipFill>
          <a:blip r:embed="rId3">
            <a:alphaModFix/>
          </a:blip>
          <a:stretch>
            <a:fillRect/>
          </a:stretch>
        </p:blipFill>
        <p:spPr>
          <a:xfrm>
            <a:off x="0" y="414450"/>
            <a:ext cx="9143999" cy="4507025"/>
          </a:xfrm>
          <a:prstGeom prst="rect">
            <a:avLst/>
          </a:prstGeom>
          <a:noFill/>
          <a:ln>
            <a:noFill/>
          </a:ln>
        </p:spPr>
      </p:pic>
      <p:sp>
        <p:nvSpPr>
          <p:cNvPr id="138" name="Google Shape;138;p23"/>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4"/>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5" name="Google Shape;145;p24"/>
          <p:cNvPicPr preferRelativeResize="0"/>
          <p:nvPr/>
        </p:nvPicPr>
        <p:blipFill>
          <a:blip r:embed="rId3">
            <a:alphaModFix/>
          </a:blip>
          <a:stretch>
            <a:fillRect/>
          </a:stretch>
        </p:blipFill>
        <p:spPr>
          <a:xfrm>
            <a:off x="0" y="436650"/>
            <a:ext cx="9143999" cy="4632849"/>
          </a:xfrm>
          <a:prstGeom prst="rect">
            <a:avLst/>
          </a:prstGeom>
          <a:noFill/>
          <a:ln>
            <a:noFill/>
          </a:ln>
        </p:spPr>
      </p:pic>
      <p:sp>
        <p:nvSpPr>
          <p:cNvPr id="146" name="Google Shape;146;p24"/>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5"/>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3" name="Google Shape;153;p25"/>
          <p:cNvPicPr preferRelativeResize="0"/>
          <p:nvPr/>
        </p:nvPicPr>
        <p:blipFill>
          <a:blip r:embed="rId3">
            <a:alphaModFix/>
          </a:blip>
          <a:stretch>
            <a:fillRect/>
          </a:stretch>
        </p:blipFill>
        <p:spPr>
          <a:xfrm>
            <a:off x="0" y="503250"/>
            <a:ext cx="9144000" cy="4640250"/>
          </a:xfrm>
          <a:prstGeom prst="rect">
            <a:avLst/>
          </a:prstGeom>
          <a:noFill/>
          <a:ln>
            <a:noFill/>
          </a:ln>
        </p:spPr>
      </p:pic>
      <p:sp>
        <p:nvSpPr>
          <p:cNvPr id="154" name="Google Shape;154;p25"/>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6"/>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1" name="Google Shape;161;p26"/>
          <p:cNvPicPr preferRelativeResize="0"/>
          <p:nvPr/>
        </p:nvPicPr>
        <p:blipFill>
          <a:blip r:embed="rId3">
            <a:alphaModFix/>
          </a:blip>
          <a:stretch>
            <a:fillRect/>
          </a:stretch>
        </p:blipFill>
        <p:spPr>
          <a:xfrm>
            <a:off x="0" y="525450"/>
            <a:ext cx="9144000" cy="4618050"/>
          </a:xfrm>
          <a:prstGeom prst="rect">
            <a:avLst/>
          </a:prstGeom>
          <a:noFill/>
          <a:ln>
            <a:noFill/>
          </a:ln>
        </p:spPr>
      </p:pic>
      <p:sp>
        <p:nvSpPr>
          <p:cNvPr id="162" name="Google Shape;162;p26"/>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7"/>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9" name="Google Shape;169;p27"/>
          <p:cNvPicPr preferRelativeResize="0"/>
          <p:nvPr/>
        </p:nvPicPr>
        <p:blipFill>
          <a:blip r:embed="rId3">
            <a:alphaModFix/>
          </a:blip>
          <a:stretch>
            <a:fillRect/>
          </a:stretch>
        </p:blipFill>
        <p:spPr>
          <a:xfrm>
            <a:off x="0" y="555050"/>
            <a:ext cx="9143998" cy="4588450"/>
          </a:xfrm>
          <a:prstGeom prst="rect">
            <a:avLst/>
          </a:prstGeom>
          <a:noFill/>
          <a:ln>
            <a:noFill/>
          </a:ln>
        </p:spPr>
      </p:pic>
      <p:sp>
        <p:nvSpPr>
          <p:cNvPr id="170" name="Google Shape;170;p27"/>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8"/>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7" name="Google Shape;177;p28"/>
          <p:cNvPicPr preferRelativeResize="0"/>
          <p:nvPr/>
        </p:nvPicPr>
        <p:blipFill>
          <a:blip r:embed="rId3">
            <a:alphaModFix/>
          </a:blip>
          <a:stretch>
            <a:fillRect/>
          </a:stretch>
        </p:blipFill>
        <p:spPr>
          <a:xfrm>
            <a:off x="0" y="451450"/>
            <a:ext cx="9143999" cy="4692050"/>
          </a:xfrm>
          <a:prstGeom prst="rect">
            <a:avLst/>
          </a:prstGeom>
          <a:noFill/>
          <a:ln>
            <a:noFill/>
          </a:ln>
        </p:spPr>
      </p:pic>
      <p:sp>
        <p:nvSpPr>
          <p:cNvPr id="178" name="Google Shape;178;p28"/>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9"/>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5" name="Google Shape;185;p29"/>
          <p:cNvPicPr preferRelativeResize="0"/>
          <p:nvPr/>
        </p:nvPicPr>
        <p:blipFill>
          <a:blip r:embed="rId3">
            <a:alphaModFix/>
          </a:blip>
          <a:stretch>
            <a:fillRect/>
          </a:stretch>
        </p:blipFill>
        <p:spPr>
          <a:xfrm>
            <a:off x="0" y="436650"/>
            <a:ext cx="9143998" cy="4706850"/>
          </a:xfrm>
          <a:prstGeom prst="rect">
            <a:avLst/>
          </a:prstGeom>
          <a:noFill/>
          <a:ln>
            <a:noFill/>
          </a:ln>
        </p:spPr>
      </p:pic>
      <p:sp>
        <p:nvSpPr>
          <p:cNvPr id="186" name="Google Shape;186;p29"/>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30"/>
          <p:cNvSpPr txBox="1"/>
          <p:nvPr/>
        </p:nvSpPr>
        <p:spPr>
          <a:xfrm>
            <a:off x="311700" y="1109150"/>
            <a:ext cx="84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3" name="Google Shape;193;p30"/>
          <p:cNvPicPr preferRelativeResize="0"/>
          <p:nvPr/>
        </p:nvPicPr>
        <p:blipFill>
          <a:blip r:embed="rId3">
            <a:alphaModFix/>
          </a:blip>
          <a:stretch>
            <a:fillRect/>
          </a:stretch>
        </p:blipFill>
        <p:spPr>
          <a:xfrm>
            <a:off x="0" y="451450"/>
            <a:ext cx="9143999" cy="4692050"/>
          </a:xfrm>
          <a:prstGeom prst="rect">
            <a:avLst/>
          </a:prstGeom>
          <a:noFill/>
          <a:ln>
            <a:noFill/>
          </a:ln>
        </p:spPr>
      </p:pic>
      <p:sp>
        <p:nvSpPr>
          <p:cNvPr id="194" name="Google Shape;194;p30"/>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1"/>
          <p:cNvSpPr txBox="1"/>
          <p:nvPr/>
        </p:nvSpPr>
        <p:spPr>
          <a:xfrm>
            <a:off x="311700" y="1109150"/>
            <a:ext cx="84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1" name="Google Shape;201;p31"/>
          <p:cNvPicPr preferRelativeResize="0"/>
          <p:nvPr/>
        </p:nvPicPr>
        <p:blipFill>
          <a:blip r:embed="rId3">
            <a:alphaModFix/>
          </a:blip>
          <a:stretch>
            <a:fillRect/>
          </a:stretch>
        </p:blipFill>
        <p:spPr>
          <a:xfrm>
            <a:off x="0" y="503250"/>
            <a:ext cx="9143999" cy="4640251"/>
          </a:xfrm>
          <a:prstGeom prst="rect">
            <a:avLst/>
          </a:prstGeom>
          <a:noFill/>
          <a:ln>
            <a:noFill/>
          </a:ln>
        </p:spPr>
      </p:pic>
      <p:sp>
        <p:nvSpPr>
          <p:cNvPr id="202" name="Google Shape;202;p31"/>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65650" y="450975"/>
            <a:ext cx="704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Overview of Air booking Analysis:</a:t>
            </a:r>
            <a:endParaRPr b="1" sz="3000">
              <a:solidFill>
                <a:schemeClr val="lt1"/>
              </a:solidFill>
              <a:latin typeface="Montserrat"/>
              <a:ea typeface="Montserrat"/>
              <a:cs typeface="Montserrat"/>
              <a:sym typeface="Montserrat"/>
            </a:endParaRPr>
          </a:p>
        </p:txBody>
      </p:sp>
      <p:sp>
        <p:nvSpPr>
          <p:cNvPr id="62" name="Google Shape;62;p14"/>
          <p:cNvSpPr txBox="1"/>
          <p:nvPr/>
        </p:nvSpPr>
        <p:spPr>
          <a:xfrm>
            <a:off x="1531050" y="1316325"/>
            <a:ext cx="60819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Introduction</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Abstract</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Problem Statement</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Steps Involved</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Exploratory Data Analysis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Statistical Tests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Conclusion</a:t>
            </a:r>
            <a:endParaRPr sz="2800">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08" name="Google Shape;208;p32"/>
          <p:cNvPicPr preferRelativeResize="0"/>
          <p:nvPr/>
        </p:nvPicPr>
        <p:blipFill>
          <a:blip r:embed="rId3">
            <a:alphaModFix/>
          </a:blip>
          <a:stretch>
            <a:fillRect/>
          </a:stretch>
        </p:blipFill>
        <p:spPr>
          <a:xfrm>
            <a:off x="540250" y="466250"/>
            <a:ext cx="8603749" cy="4677250"/>
          </a:xfrm>
          <a:prstGeom prst="rect">
            <a:avLst/>
          </a:prstGeom>
          <a:noFill/>
          <a:ln>
            <a:noFill/>
          </a:ln>
        </p:spPr>
      </p:pic>
      <p:sp>
        <p:nvSpPr>
          <p:cNvPr id="209" name="Google Shape;209;p32"/>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15" name="Google Shape;215;p33"/>
          <p:cNvPicPr preferRelativeResize="0"/>
          <p:nvPr/>
        </p:nvPicPr>
        <p:blipFill>
          <a:blip r:embed="rId3">
            <a:alphaModFix/>
          </a:blip>
          <a:stretch>
            <a:fillRect/>
          </a:stretch>
        </p:blipFill>
        <p:spPr>
          <a:xfrm>
            <a:off x="0" y="658675"/>
            <a:ext cx="9143999" cy="4484826"/>
          </a:xfrm>
          <a:prstGeom prst="rect">
            <a:avLst/>
          </a:prstGeom>
          <a:noFill/>
          <a:ln>
            <a:noFill/>
          </a:ln>
        </p:spPr>
      </p:pic>
      <p:sp>
        <p:nvSpPr>
          <p:cNvPr id="216" name="Google Shape;216;p33"/>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22" name="Google Shape;222;p34"/>
          <p:cNvPicPr preferRelativeResize="0"/>
          <p:nvPr/>
        </p:nvPicPr>
        <p:blipFill>
          <a:blip r:embed="rId3">
            <a:alphaModFix/>
          </a:blip>
          <a:stretch>
            <a:fillRect/>
          </a:stretch>
        </p:blipFill>
        <p:spPr>
          <a:xfrm>
            <a:off x="418700" y="651275"/>
            <a:ext cx="8725299" cy="4492226"/>
          </a:xfrm>
          <a:prstGeom prst="rect">
            <a:avLst/>
          </a:prstGeom>
          <a:noFill/>
          <a:ln>
            <a:noFill/>
          </a:ln>
        </p:spPr>
      </p:pic>
      <p:sp>
        <p:nvSpPr>
          <p:cNvPr id="223" name="Google Shape;223;p34"/>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29" name="Google Shape;229;p35"/>
          <p:cNvPicPr preferRelativeResize="0"/>
          <p:nvPr/>
        </p:nvPicPr>
        <p:blipFill>
          <a:blip r:embed="rId3">
            <a:alphaModFix/>
          </a:blip>
          <a:stretch>
            <a:fillRect/>
          </a:stretch>
        </p:blipFill>
        <p:spPr>
          <a:xfrm>
            <a:off x="81400" y="466250"/>
            <a:ext cx="9062600" cy="4677250"/>
          </a:xfrm>
          <a:prstGeom prst="rect">
            <a:avLst/>
          </a:prstGeom>
          <a:noFill/>
          <a:ln>
            <a:noFill/>
          </a:ln>
        </p:spPr>
      </p:pic>
      <p:sp>
        <p:nvSpPr>
          <p:cNvPr id="230" name="Google Shape;230;p35"/>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36" name="Google Shape;236;p36"/>
          <p:cNvPicPr preferRelativeResize="0"/>
          <p:nvPr/>
        </p:nvPicPr>
        <p:blipFill>
          <a:blip r:embed="rId3">
            <a:alphaModFix/>
          </a:blip>
          <a:stretch>
            <a:fillRect/>
          </a:stretch>
        </p:blipFill>
        <p:spPr>
          <a:xfrm>
            <a:off x="152400" y="503250"/>
            <a:ext cx="8991601" cy="4640251"/>
          </a:xfrm>
          <a:prstGeom prst="rect">
            <a:avLst/>
          </a:prstGeom>
          <a:noFill/>
          <a:ln>
            <a:noFill/>
          </a:ln>
        </p:spPr>
      </p:pic>
      <p:sp>
        <p:nvSpPr>
          <p:cNvPr id="237" name="Google Shape;237;p36"/>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43" name="Google Shape;243;p37"/>
          <p:cNvPicPr preferRelativeResize="0"/>
          <p:nvPr/>
        </p:nvPicPr>
        <p:blipFill>
          <a:blip r:embed="rId3">
            <a:alphaModFix/>
          </a:blip>
          <a:stretch>
            <a:fillRect/>
          </a:stretch>
        </p:blipFill>
        <p:spPr>
          <a:xfrm>
            <a:off x="0" y="470625"/>
            <a:ext cx="9143999" cy="4672875"/>
          </a:xfrm>
          <a:prstGeom prst="rect">
            <a:avLst/>
          </a:prstGeom>
          <a:noFill/>
          <a:ln>
            <a:noFill/>
          </a:ln>
        </p:spPr>
      </p:pic>
      <p:sp>
        <p:nvSpPr>
          <p:cNvPr id="244" name="Google Shape;244;p37"/>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50" name="Google Shape;250;p38"/>
          <p:cNvPicPr preferRelativeResize="0"/>
          <p:nvPr/>
        </p:nvPicPr>
        <p:blipFill>
          <a:blip r:embed="rId3">
            <a:alphaModFix/>
          </a:blip>
          <a:stretch>
            <a:fillRect/>
          </a:stretch>
        </p:blipFill>
        <p:spPr>
          <a:xfrm>
            <a:off x="0" y="451450"/>
            <a:ext cx="9144000" cy="4692049"/>
          </a:xfrm>
          <a:prstGeom prst="rect">
            <a:avLst/>
          </a:prstGeom>
          <a:noFill/>
          <a:ln>
            <a:noFill/>
          </a:ln>
        </p:spPr>
      </p:pic>
      <p:sp>
        <p:nvSpPr>
          <p:cNvPr id="251" name="Google Shape;251;p38"/>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57" name="Google Shape;257;p39"/>
          <p:cNvPicPr preferRelativeResize="0"/>
          <p:nvPr/>
        </p:nvPicPr>
        <p:blipFill>
          <a:blip r:embed="rId3">
            <a:alphaModFix/>
          </a:blip>
          <a:stretch>
            <a:fillRect/>
          </a:stretch>
        </p:blipFill>
        <p:spPr>
          <a:xfrm>
            <a:off x="152400" y="458850"/>
            <a:ext cx="8991600" cy="4684650"/>
          </a:xfrm>
          <a:prstGeom prst="rect">
            <a:avLst/>
          </a:prstGeom>
          <a:noFill/>
          <a:ln>
            <a:noFill/>
          </a:ln>
        </p:spPr>
      </p:pic>
      <p:sp>
        <p:nvSpPr>
          <p:cNvPr id="258" name="Google Shape;258;p39"/>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64" name="Google Shape;264;p40"/>
          <p:cNvPicPr preferRelativeResize="0"/>
          <p:nvPr/>
        </p:nvPicPr>
        <p:blipFill>
          <a:blip r:embed="rId3">
            <a:alphaModFix/>
          </a:blip>
          <a:stretch>
            <a:fillRect/>
          </a:stretch>
        </p:blipFill>
        <p:spPr>
          <a:xfrm>
            <a:off x="0" y="466250"/>
            <a:ext cx="9144001" cy="4677250"/>
          </a:xfrm>
          <a:prstGeom prst="rect">
            <a:avLst/>
          </a:prstGeom>
          <a:noFill/>
          <a:ln>
            <a:noFill/>
          </a:ln>
        </p:spPr>
      </p:pic>
      <p:sp>
        <p:nvSpPr>
          <p:cNvPr id="265" name="Google Shape;265;p40"/>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41"/>
          <p:cNvSpPr txBox="1"/>
          <p:nvPr/>
        </p:nvSpPr>
        <p:spPr>
          <a:xfrm>
            <a:off x="426600" y="365650"/>
            <a:ext cx="548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Statistical Tests</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272" name="Google Shape;272;p41"/>
          <p:cNvSpPr txBox="1"/>
          <p:nvPr/>
        </p:nvSpPr>
        <p:spPr>
          <a:xfrm>
            <a:off x="311700" y="1088325"/>
            <a:ext cx="7751700" cy="41097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A statistical test is a tool that allows you to make quantitative conclusions about a process or set of activities</a:t>
            </a:r>
            <a:endParaRPr sz="1800">
              <a:highlight>
                <a:srgbClr val="FFFFFF"/>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Our goal is to do a statistical test to see if the prices of rooms in different neighbourhoods are similar or not. </a:t>
            </a:r>
            <a:endParaRPr sz="1800">
              <a:highlight>
                <a:srgbClr val="FFFFFF"/>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To do so, we built a group of neighbourhoods and took the mean of the prices, then chose two neighbourhood groups with prices that are closer to each other, then we used Hypothesis Testing to get what we wanted. When the prices of rooms in neighbouring groups are equal, the Null Hypothesis is accepted, and when they are not, the Alternate Hypothesis is accepted</a:t>
            </a:r>
            <a:r>
              <a:rPr lang="en-GB" sz="1800">
                <a:solidFill>
                  <a:schemeClr val="accent2"/>
                </a:solidFill>
                <a:latin typeface="Times New Roman"/>
                <a:ea typeface="Times New Roman"/>
                <a:cs typeface="Times New Roman"/>
                <a:sym typeface="Times New Roman"/>
              </a:rPr>
              <a:t>.</a:t>
            </a:r>
            <a:endParaRPr sz="18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pic>
        <p:nvPicPr>
          <p:cNvPr id="273" name="Google Shape;273;p41"/>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subTitle"/>
          </p:nvPr>
        </p:nvSpPr>
        <p:spPr>
          <a:xfrm>
            <a:off x="311700" y="2787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5"/>
          <p:cNvSpPr txBox="1"/>
          <p:nvPr/>
        </p:nvSpPr>
        <p:spPr>
          <a:xfrm>
            <a:off x="0" y="36750"/>
            <a:ext cx="9144000" cy="51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lt1"/>
                </a:solidFill>
                <a:highlight>
                  <a:schemeClr val="dk2"/>
                </a:highlight>
                <a:latin typeface="Montserrat"/>
                <a:ea typeface="Montserrat"/>
                <a:cs typeface="Montserrat"/>
                <a:sym typeface="Montserrat"/>
              </a:rPr>
              <a:t>Introduction:	</a:t>
            </a:r>
            <a:endParaRPr b="1" sz="3000">
              <a:solidFill>
                <a:schemeClr val="lt1"/>
              </a:solidFill>
              <a:highlight>
                <a:schemeClr val="dk2"/>
              </a:highlight>
              <a:latin typeface="Montserrat"/>
              <a:ea typeface="Montserrat"/>
              <a:cs typeface="Montserrat"/>
              <a:sym typeface="Montserrat"/>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Airbnb is an online marketplace for lodging, principally homestays for vacation rentals, and tourism activities based in the United States. Airbnb does not own any of the houses advertised; instead, it makes money from commissions on each booking.</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Airbnb is a database of accommodation bookings. This data is only available for New York City from 2011 to 2019. </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We can grasp all of the features by exploring the data. The objective is to look into the data and then evaluate it with all of the necessary information.</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We have extracted crucial insights from the data through data exploration and data analysis.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Airbnb is an abbreviated version of AirBedandBreakfast.com company's original name.</a:t>
            </a:r>
            <a:endParaRPr b="1" sz="1900">
              <a:solidFill>
                <a:schemeClr val="lt1"/>
              </a:solidFill>
              <a:latin typeface="Montserrat"/>
              <a:ea typeface="Montserrat"/>
              <a:cs typeface="Montserrat"/>
              <a:sym typeface="Montserrat"/>
            </a:endParaRPr>
          </a:p>
        </p:txBody>
      </p:sp>
      <p:cxnSp>
        <p:nvCxnSpPr>
          <p:cNvPr id="70" name="Google Shape;70;p15"/>
          <p:cNvCxnSpPr/>
          <p:nvPr/>
        </p:nvCxnSpPr>
        <p:spPr>
          <a:xfrm flipH="1" rot="10800000">
            <a:off x="310300" y="488975"/>
            <a:ext cx="2510700" cy="28200"/>
          </a:xfrm>
          <a:prstGeom prst="straightConnector1">
            <a:avLst/>
          </a:prstGeom>
          <a:noFill/>
          <a:ln cap="flat" cmpd="sng" w="9525">
            <a:solidFill>
              <a:schemeClr val="dk2"/>
            </a:solidFill>
            <a:prstDash val="solid"/>
            <a:round/>
            <a:headEnd len="med" w="med" type="none"/>
            <a:tailEnd len="med" w="med" type="none"/>
          </a:ln>
        </p:spPr>
      </p:cxnSp>
      <p:pic>
        <p:nvPicPr>
          <p:cNvPr id="71" name="Google Shape;71;p15"/>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42"/>
          <p:cNvSpPr txBox="1"/>
          <p:nvPr/>
        </p:nvSpPr>
        <p:spPr>
          <a:xfrm>
            <a:off x="0" y="83300"/>
            <a:ext cx="9144000" cy="5071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accent2"/>
              </a:buClr>
              <a:buSzPts val="1800"/>
              <a:buFont typeface="Times New Roman"/>
              <a:buChar char="●"/>
            </a:pPr>
            <a:r>
              <a:rPr b="1" lang="en-GB" sz="1800">
                <a:solidFill>
                  <a:schemeClr val="accent2"/>
                </a:solidFill>
                <a:latin typeface="Times New Roman"/>
                <a:ea typeface="Times New Roman"/>
                <a:cs typeface="Times New Roman"/>
                <a:sym typeface="Times New Roman"/>
              </a:rPr>
              <a:t>Result of the Hypothesis were:</a:t>
            </a:r>
            <a:endParaRPr b="1" sz="1800">
              <a:solidFill>
                <a:schemeClr val="accent2"/>
              </a:solidFill>
              <a:latin typeface="Times New Roman"/>
              <a:ea typeface="Times New Roman"/>
              <a:cs typeface="Times New Roman"/>
              <a:sym typeface="Times New Roman"/>
            </a:endParaRPr>
          </a:p>
          <a:p>
            <a:pPr indent="-342900" lvl="1" marL="914400" rtl="0" algn="just">
              <a:lnSpc>
                <a:spcPct val="129545"/>
              </a:lnSpc>
              <a:spcBef>
                <a:spcPts val="0"/>
              </a:spcBef>
              <a:spcAft>
                <a:spcPts val="0"/>
              </a:spcAft>
              <a:buSzPts val="1800"/>
              <a:buChar char="○"/>
            </a:pPr>
            <a:r>
              <a:rPr lang="en-GB" sz="1800">
                <a:highlight>
                  <a:srgbClr val="FFFFFE"/>
                </a:highlight>
              </a:rPr>
              <a:t>·</a:t>
            </a:r>
            <a:r>
              <a:rPr lang="en-GB" sz="1800">
                <a:highlight>
                  <a:srgbClr val="FFFFFE"/>
                </a:highlight>
                <a:latin typeface="Times New Roman"/>
                <a:ea typeface="Times New Roman"/>
                <a:cs typeface="Times New Roman"/>
                <a:sym typeface="Times New Roman"/>
              </a:rPr>
              <a:t>         price of rooms in Bronx and Queens are not equal</a:t>
            </a:r>
            <a:endParaRPr sz="1800">
              <a:highlight>
                <a:srgbClr val="FFFFFE"/>
              </a:highlight>
              <a:latin typeface="Times New Roman"/>
              <a:ea typeface="Times New Roman"/>
              <a:cs typeface="Times New Roman"/>
              <a:sym typeface="Times New Roman"/>
            </a:endParaRPr>
          </a:p>
          <a:p>
            <a:pPr indent="-342900" lvl="1" marL="914400" rtl="0" algn="just">
              <a:lnSpc>
                <a:spcPct val="129545"/>
              </a:lnSpc>
              <a:spcBef>
                <a:spcPts val="0"/>
              </a:spcBef>
              <a:spcAft>
                <a:spcPts val="0"/>
              </a:spcAft>
              <a:buSzPts val="1800"/>
              <a:buChar char="○"/>
            </a:pPr>
            <a:r>
              <a:rPr lang="en-GB" sz="1800">
                <a:highlight>
                  <a:srgbClr val="FFFFFE"/>
                </a:highlight>
              </a:rPr>
              <a:t>·</a:t>
            </a:r>
            <a:r>
              <a:rPr lang="en-GB" sz="1800">
                <a:highlight>
                  <a:srgbClr val="FFFFFE"/>
                </a:highlight>
                <a:latin typeface="Times New Roman"/>
                <a:ea typeface="Times New Roman"/>
                <a:cs typeface="Times New Roman"/>
                <a:sym typeface="Times New Roman"/>
              </a:rPr>
              <a:t>         price of rooms in Brooklyn and Staten Island are not equal</a:t>
            </a:r>
            <a:endParaRPr sz="1800">
              <a:highlight>
                <a:srgbClr val="FFFFFE"/>
              </a:highlight>
              <a:latin typeface="Times New Roman"/>
              <a:ea typeface="Times New Roman"/>
              <a:cs typeface="Times New Roman"/>
              <a:sym typeface="Times New Roman"/>
            </a:endParaRPr>
          </a:p>
          <a:p>
            <a:pPr indent="-342900" lvl="1" marL="914400" rtl="0" algn="just">
              <a:lnSpc>
                <a:spcPct val="129545"/>
              </a:lnSpc>
              <a:spcBef>
                <a:spcPts val="0"/>
              </a:spcBef>
              <a:spcAft>
                <a:spcPts val="0"/>
              </a:spcAft>
              <a:buSzPts val="1800"/>
              <a:buChar char="○"/>
            </a:pPr>
            <a:r>
              <a:rPr lang="en-GB" sz="1800">
                <a:highlight>
                  <a:srgbClr val="FFFFFE"/>
                </a:highlight>
              </a:rPr>
              <a:t>·</a:t>
            </a:r>
            <a:r>
              <a:rPr lang="en-GB" sz="1800">
                <a:highlight>
                  <a:srgbClr val="FFFFFE"/>
                </a:highlight>
                <a:latin typeface="Times New Roman"/>
                <a:ea typeface="Times New Roman"/>
                <a:cs typeface="Times New Roman"/>
                <a:sym typeface="Times New Roman"/>
              </a:rPr>
              <a:t>         price of rooms in Queens and Staten island are equal.</a:t>
            </a:r>
            <a:endParaRPr sz="1800">
              <a:highlight>
                <a:srgbClr val="FFFFFE"/>
              </a:highlight>
              <a:latin typeface="Times New Roman"/>
              <a:ea typeface="Times New Roman"/>
              <a:cs typeface="Times New Roman"/>
              <a:sym typeface="Times New Roman"/>
            </a:endParaRPr>
          </a:p>
          <a:p>
            <a:pPr indent="-342900" lvl="1" marL="914400" rtl="0" algn="just">
              <a:lnSpc>
                <a:spcPct val="129545"/>
              </a:lnSpc>
              <a:spcBef>
                <a:spcPts val="0"/>
              </a:spcBef>
              <a:spcAft>
                <a:spcPts val="0"/>
              </a:spcAft>
              <a:buSzPts val="1800"/>
              <a:buChar char="○"/>
            </a:pPr>
            <a:r>
              <a:rPr lang="en-GB" sz="1800">
                <a:highlight>
                  <a:srgbClr val="FFFFFE"/>
                </a:highlight>
              </a:rPr>
              <a:t>·</a:t>
            </a:r>
            <a:r>
              <a:rPr lang="en-GB" sz="1800">
                <a:highlight>
                  <a:srgbClr val="FFFFFE"/>
                </a:highlight>
                <a:latin typeface="Times New Roman"/>
                <a:ea typeface="Times New Roman"/>
                <a:cs typeface="Times New Roman"/>
                <a:sym typeface="Times New Roman"/>
              </a:rPr>
              <a:t>         price of rooms in Manhattan are not equal to any other.</a:t>
            </a:r>
            <a:endParaRPr sz="1800">
              <a:solidFill>
                <a:schemeClr val="accent2"/>
              </a:solidFill>
              <a:latin typeface="Times New Roman"/>
              <a:ea typeface="Times New Roman"/>
              <a:cs typeface="Times New Roman"/>
              <a:sym typeface="Times New Roman"/>
            </a:endParaRPr>
          </a:p>
          <a:p>
            <a:pPr indent="-342900" lvl="0" marL="457200" rtl="0" algn="just">
              <a:lnSpc>
                <a:spcPct val="129545"/>
              </a:lnSpc>
              <a:spcBef>
                <a:spcPts val="0"/>
              </a:spcBef>
              <a:spcAft>
                <a:spcPts val="0"/>
              </a:spcAft>
              <a:buClr>
                <a:schemeClr val="accent2"/>
              </a:buClr>
              <a:buSzPts val="1800"/>
              <a:buFont typeface="Times New Roman"/>
              <a:buChar char="●"/>
            </a:pPr>
            <a:r>
              <a:rPr lang="en-GB" sz="1800">
                <a:solidFill>
                  <a:schemeClr val="accent2"/>
                </a:solidFill>
                <a:latin typeface="Times New Roman"/>
                <a:ea typeface="Times New Roman"/>
                <a:cs typeface="Times New Roman"/>
                <a:sym typeface="Times New Roman"/>
              </a:rPr>
              <a:t>Another Statistical test we have done to find out whether the room type are similar to neighbourhood groups so to find out we have used Chi Square test.</a:t>
            </a:r>
            <a:endParaRPr sz="1800">
              <a:solidFill>
                <a:schemeClr val="accent2"/>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accent2"/>
              </a:buClr>
              <a:buSzPts val="1800"/>
              <a:buChar char="○"/>
            </a:pPr>
            <a:r>
              <a:rPr lang="en-GB" sz="1800">
                <a:solidFill>
                  <a:schemeClr val="accent2"/>
                </a:solidFill>
                <a:highlight>
                  <a:srgbClr val="FFFFFF"/>
                </a:highlight>
              </a:rPr>
              <a:t>·</a:t>
            </a:r>
            <a:r>
              <a:rPr lang="en-GB" sz="1800">
                <a:solidFill>
                  <a:schemeClr val="accent2"/>
                </a:solidFill>
                <a:highlight>
                  <a:srgbClr val="FFFFFF"/>
                </a:highlight>
                <a:latin typeface="Times New Roman"/>
                <a:ea typeface="Times New Roman"/>
                <a:cs typeface="Times New Roman"/>
                <a:sym typeface="Times New Roman"/>
              </a:rPr>
              <a:t>         </a:t>
            </a:r>
            <a:r>
              <a:rPr lang="en-GB" sz="1800">
                <a:solidFill>
                  <a:schemeClr val="accent2"/>
                </a:solidFill>
                <a:highlight>
                  <a:srgbClr val="FFFFFF"/>
                </a:highlight>
                <a:latin typeface="Roboto"/>
                <a:ea typeface="Roboto"/>
                <a:cs typeface="Roboto"/>
                <a:sym typeface="Roboto"/>
              </a:rPr>
              <a:t>HO: Not Related (no association)</a:t>
            </a:r>
            <a:endParaRPr sz="1800">
              <a:solidFill>
                <a:schemeClr val="accent2"/>
              </a:solidFill>
              <a:highlight>
                <a:srgbClr val="FFFFFF"/>
              </a:highlight>
              <a:latin typeface="Roboto"/>
              <a:ea typeface="Roboto"/>
              <a:cs typeface="Roboto"/>
              <a:sym typeface="Roboto"/>
            </a:endParaRPr>
          </a:p>
          <a:p>
            <a:pPr indent="-342900" lvl="2" marL="1371600" rtl="0" algn="just">
              <a:lnSpc>
                <a:spcPct val="115000"/>
              </a:lnSpc>
              <a:spcBef>
                <a:spcPts val="0"/>
              </a:spcBef>
              <a:spcAft>
                <a:spcPts val="0"/>
              </a:spcAft>
              <a:buClr>
                <a:schemeClr val="accent2"/>
              </a:buClr>
              <a:buSzPts val="1800"/>
              <a:buChar char="■"/>
            </a:pPr>
            <a:r>
              <a:rPr lang="en-GB" sz="1800">
                <a:solidFill>
                  <a:schemeClr val="accent2"/>
                </a:solidFill>
                <a:highlight>
                  <a:srgbClr val="FFFFFF"/>
                </a:highlight>
                <a:latin typeface="Courier New"/>
                <a:ea typeface="Courier New"/>
                <a:cs typeface="Courier New"/>
                <a:sym typeface="Courier New"/>
              </a:rPr>
              <a:t>o</a:t>
            </a:r>
            <a:r>
              <a:rPr lang="en-GB" sz="1800">
                <a:solidFill>
                  <a:schemeClr val="accent2"/>
                </a:solidFill>
                <a:highlight>
                  <a:srgbClr val="FFFFFF"/>
                </a:highlight>
                <a:latin typeface="Times New Roman"/>
                <a:ea typeface="Times New Roman"/>
                <a:cs typeface="Times New Roman"/>
                <a:sym typeface="Times New Roman"/>
              </a:rPr>
              <a:t>	</a:t>
            </a:r>
            <a:r>
              <a:rPr lang="en-GB" sz="1800">
                <a:solidFill>
                  <a:schemeClr val="accent2"/>
                </a:solidFill>
                <a:highlight>
                  <a:srgbClr val="FFFFFF"/>
                </a:highlight>
                <a:latin typeface="Roboto"/>
                <a:ea typeface="Roboto"/>
                <a:cs typeface="Roboto"/>
                <a:sym typeface="Roboto"/>
              </a:rPr>
              <a:t>alpha &gt; 0.05</a:t>
            </a:r>
            <a:endParaRPr sz="1800">
              <a:solidFill>
                <a:schemeClr val="accent2"/>
              </a:solidFill>
              <a:highlight>
                <a:srgbClr val="FFFFFF"/>
              </a:highlight>
              <a:latin typeface="Roboto"/>
              <a:ea typeface="Roboto"/>
              <a:cs typeface="Roboto"/>
              <a:sym typeface="Roboto"/>
            </a:endParaRPr>
          </a:p>
          <a:p>
            <a:pPr indent="-342900" lvl="1" marL="914400" rtl="0" algn="just">
              <a:lnSpc>
                <a:spcPct val="115000"/>
              </a:lnSpc>
              <a:spcBef>
                <a:spcPts val="0"/>
              </a:spcBef>
              <a:spcAft>
                <a:spcPts val="0"/>
              </a:spcAft>
              <a:buClr>
                <a:schemeClr val="accent2"/>
              </a:buClr>
              <a:buSzPts val="1800"/>
              <a:buChar char="○"/>
            </a:pPr>
            <a:r>
              <a:rPr lang="en-GB" sz="1800">
                <a:solidFill>
                  <a:schemeClr val="accent2"/>
                </a:solidFill>
                <a:highlight>
                  <a:srgbClr val="FFFFFF"/>
                </a:highlight>
              </a:rPr>
              <a:t>·</a:t>
            </a:r>
            <a:r>
              <a:rPr lang="en-GB" sz="1800">
                <a:solidFill>
                  <a:schemeClr val="accent2"/>
                </a:solidFill>
                <a:highlight>
                  <a:srgbClr val="FFFFFF"/>
                </a:highlight>
                <a:latin typeface="Times New Roman"/>
                <a:ea typeface="Times New Roman"/>
                <a:cs typeface="Times New Roman"/>
                <a:sym typeface="Times New Roman"/>
              </a:rPr>
              <a:t>         </a:t>
            </a:r>
            <a:r>
              <a:rPr lang="en-GB" sz="1800">
                <a:solidFill>
                  <a:schemeClr val="accent2"/>
                </a:solidFill>
                <a:highlight>
                  <a:srgbClr val="FFFFFF"/>
                </a:highlight>
                <a:latin typeface="Roboto"/>
                <a:ea typeface="Roboto"/>
                <a:cs typeface="Roboto"/>
                <a:sym typeface="Roboto"/>
              </a:rPr>
              <a:t>HA: Related (association)</a:t>
            </a:r>
            <a:endParaRPr sz="1800">
              <a:solidFill>
                <a:schemeClr val="accent2"/>
              </a:solidFill>
              <a:highlight>
                <a:srgbClr val="FFFFFF"/>
              </a:highlight>
              <a:latin typeface="Roboto"/>
              <a:ea typeface="Roboto"/>
              <a:cs typeface="Roboto"/>
              <a:sym typeface="Roboto"/>
            </a:endParaRPr>
          </a:p>
          <a:p>
            <a:pPr indent="-342900" lvl="2" marL="1371600" rtl="0" algn="just">
              <a:lnSpc>
                <a:spcPct val="115000"/>
              </a:lnSpc>
              <a:spcBef>
                <a:spcPts val="0"/>
              </a:spcBef>
              <a:spcAft>
                <a:spcPts val="0"/>
              </a:spcAft>
              <a:buClr>
                <a:schemeClr val="accent2"/>
              </a:buClr>
              <a:buSzPts val="1800"/>
              <a:buChar char="■"/>
            </a:pPr>
            <a:r>
              <a:rPr lang="en-GB" sz="1800">
                <a:solidFill>
                  <a:schemeClr val="accent2"/>
                </a:solidFill>
                <a:highlight>
                  <a:srgbClr val="FFFFFF"/>
                </a:highlight>
                <a:latin typeface="Courier New"/>
                <a:ea typeface="Courier New"/>
                <a:cs typeface="Courier New"/>
                <a:sym typeface="Courier New"/>
              </a:rPr>
              <a:t>o</a:t>
            </a:r>
            <a:r>
              <a:rPr lang="en-GB" sz="1800">
                <a:solidFill>
                  <a:schemeClr val="accent2"/>
                </a:solidFill>
                <a:highlight>
                  <a:srgbClr val="FFFFFF"/>
                </a:highlight>
                <a:latin typeface="Times New Roman"/>
                <a:ea typeface="Times New Roman"/>
                <a:cs typeface="Times New Roman"/>
                <a:sym typeface="Times New Roman"/>
              </a:rPr>
              <a:t>	</a:t>
            </a:r>
            <a:r>
              <a:rPr lang="en-GB" sz="1800">
                <a:solidFill>
                  <a:schemeClr val="accent2"/>
                </a:solidFill>
                <a:highlight>
                  <a:srgbClr val="FFFFFF"/>
                </a:highlight>
                <a:latin typeface="Roboto"/>
                <a:ea typeface="Roboto"/>
                <a:cs typeface="Roboto"/>
                <a:sym typeface="Roboto"/>
              </a:rPr>
              <a:t>alpha &lt; 0.05</a:t>
            </a:r>
            <a:endParaRPr sz="1800">
              <a:solidFill>
                <a:schemeClr val="accent2"/>
              </a:solidFill>
              <a:highlight>
                <a:srgbClr val="FFFFFF"/>
              </a:highlight>
              <a:latin typeface="Roboto"/>
              <a:ea typeface="Roboto"/>
              <a:cs typeface="Roboto"/>
              <a:sym typeface="Roboto"/>
            </a:endParaRPr>
          </a:p>
          <a:p>
            <a:pPr indent="-342900" lvl="0" marL="457200" rtl="0" algn="just">
              <a:lnSpc>
                <a:spcPct val="115000"/>
              </a:lnSpc>
              <a:spcBef>
                <a:spcPts val="0"/>
              </a:spcBef>
              <a:spcAft>
                <a:spcPts val="0"/>
              </a:spcAft>
              <a:buClr>
                <a:schemeClr val="accent2"/>
              </a:buClr>
              <a:buSzPts val="1800"/>
              <a:buFont typeface="Times New Roman"/>
              <a:buChar char="●"/>
            </a:pPr>
            <a:r>
              <a:rPr b="1" i="1" lang="en-GB" sz="1800">
                <a:solidFill>
                  <a:schemeClr val="accent2"/>
                </a:solidFill>
                <a:highlight>
                  <a:srgbClr val="FFFFFE"/>
                </a:highlight>
                <a:latin typeface="Times New Roman"/>
                <a:ea typeface="Times New Roman"/>
                <a:cs typeface="Times New Roman"/>
                <a:sym typeface="Times New Roman"/>
              </a:rPr>
              <a:t>Chi-square = ∑(fe−fo)2fe</a:t>
            </a:r>
            <a:endParaRPr b="1" i="1" sz="1800">
              <a:solidFill>
                <a:schemeClr val="accent2"/>
              </a:solidFill>
              <a:highlight>
                <a:srgbClr val="FFFFFE"/>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accent2"/>
              </a:buClr>
              <a:buSzPts val="1800"/>
              <a:buFont typeface="Times New Roman"/>
              <a:buChar char="●"/>
            </a:pPr>
            <a:r>
              <a:rPr lang="en-GB" sz="1800">
                <a:solidFill>
                  <a:schemeClr val="accent2"/>
                </a:solidFill>
                <a:highlight>
                  <a:srgbClr val="FFFFFE"/>
                </a:highlight>
                <a:latin typeface="Times New Roman"/>
                <a:ea typeface="Times New Roman"/>
                <a:cs typeface="Times New Roman"/>
                <a:sym typeface="Times New Roman"/>
              </a:rPr>
              <a:t>Our goal was to find out the value of alpha and alpha value was less than 0.05 </a:t>
            </a:r>
            <a:r>
              <a:rPr b="1" lang="en-GB" sz="1800">
                <a:solidFill>
                  <a:schemeClr val="accent2"/>
                </a:solidFill>
                <a:highlight>
                  <a:srgbClr val="FFFFFE"/>
                </a:highlight>
                <a:latin typeface="Times New Roman"/>
                <a:ea typeface="Times New Roman"/>
                <a:cs typeface="Times New Roman"/>
                <a:sym typeface="Times New Roman"/>
              </a:rPr>
              <a:t>so we can say neighbourhood groups and room types are related.</a:t>
            </a:r>
            <a:endParaRPr b="1" sz="1800">
              <a:solidFill>
                <a:schemeClr val="accent2"/>
              </a:solidFill>
              <a:highlight>
                <a:srgbClr val="FFFFFE"/>
              </a:highlight>
              <a:latin typeface="Times New Roman"/>
              <a:ea typeface="Times New Roman"/>
              <a:cs typeface="Times New Roman"/>
              <a:sym typeface="Times New Roman"/>
            </a:endParaRPr>
          </a:p>
          <a:p>
            <a:pPr indent="-228600" lvl="0" marL="914400" rtl="0" algn="just">
              <a:lnSpc>
                <a:spcPct val="129545"/>
              </a:lnSpc>
              <a:spcBef>
                <a:spcPts val="0"/>
              </a:spcBef>
              <a:spcAft>
                <a:spcPts val="0"/>
              </a:spcAft>
              <a:buNone/>
            </a:pPr>
            <a:r>
              <a:t/>
            </a:r>
            <a:endParaRPr sz="1200">
              <a:solidFill>
                <a:schemeClr val="accent2"/>
              </a:solidFill>
              <a:latin typeface="Times New Roman"/>
              <a:ea typeface="Times New Roman"/>
              <a:cs typeface="Times New Roman"/>
              <a:sym typeface="Times New Roman"/>
            </a:endParaRPr>
          </a:p>
        </p:txBody>
      </p:sp>
      <p:pic>
        <p:nvPicPr>
          <p:cNvPr id="280" name="Google Shape;280;p42"/>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nvSpPr>
        <p:spPr>
          <a:xfrm>
            <a:off x="189775" y="84425"/>
            <a:ext cx="364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Conclusion</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286" name="Google Shape;286;p43"/>
          <p:cNvSpPr txBox="1"/>
          <p:nvPr/>
        </p:nvSpPr>
        <p:spPr>
          <a:xfrm>
            <a:off x="189775" y="628125"/>
            <a:ext cx="8576400" cy="46176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Exploratory data analysis was used to aid. Customers can use the data to study and comprehend additional information.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sz="1800">
                <a:solidFill>
                  <a:schemeClr val="accent2"/>
                </a:solidFill>
                <a:highlight>
                  <a:srgbClr val="FFFFFF"/>
                </a:highlight>
                <a:latin typeface="Times New Roman"/>
                <a:ea typeface="Times New Roman"/>
                <a:cs typeface="Times New Roman"/>
                <a:sym typeface="Times New Roman"/>
              </a:rPr>
              <a:t>EDA assigns a host name based on the number of reviews and the amount of reviews every month to identify the best and most customer-friendly hosts.It also shows the host who has availability of 365 days.</a:t>
            </a:r>
            <a:endParaRPr sz="1800">
              <a:solidFill>
                <a:schemeClr val="accent2"/>
              </a:solidFill>
              <a:highlight>
                <a:srgbClr val="FFFFFF"/>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accent2"/>
              </a:buClr>
              <a:buSzPts val="1800"/>
              <a:buFont typeface="Times New Roman"/>
              <a:buChar char="●"/>
            </a:pPr>
            <a:r>
              <a:rPr lang="en-GB" sz="1800">
                <a:latin typeface="Times New Roman"/>
                <a:ea typeface="Times New Roman"/>
                <a:cs typeface="Times New Roman"/>
                <a:sym typeface="Times New Roman"/>
              </a:rPr>
              <a:t>Customers can select the busiest host and learn why they are so busy. EDA provides each host with their own renting space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It also provided useful information about Staten Island for his upcoming trip by analysing the number of reviews and luxury lodging options.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With the help of these EDA, a greater amount of valuable information is provided to customers and make better decisions.</a:t>
            </a:r>
            <a:endParaRPr sz="1800">
              <a:latin typeface="Times New Roman"/>
              <a:ea typeface="Times New Roman"/>
              <a:cs typeface="Times New Roman"/>
              <a:sym typeface="Times New Roman"/>
            </a:endParaRPr>
          </a:p>
        </p:txBody>
      </p:sp>
      <p:pic>
        <p:nvPicPr>
          <p:cNvPr id="287" name="Google Shape;287;p43"/>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nvSpPr>
        <p:spPr>
          <a:xfrm>
            <a:off x="2661582" y="1984413"/>
            <a:ext cx="364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200">
                <a:solidFill>
                  <a:schemeClr val="dk1"/>
                </a:solidFill>
                <a:latin typeface="Montserrat"/>
                <a:ea typeface="Montserrat"/>
                <a:cs typeface="Montserrat"/>
                <a:sym typeface="Montserrat"/>
              </a:rPr>
              <a:t>Thank you</a:t>
            </a:r>
            <a:endParaRPr b="1" sz="42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6"/>
          <p:cNvSpPr txBox="1"/>
          <p:nvPr/>
        </p:nvSpPr>
        <p:spPr>
          <a:xfrm>
            <a:off x="0" y="0"/>
            <a:ext cx="364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Abstract</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78" name="Google Shape;78;p16"/>
          <p:cNvSpPr txBox="1"/>
          <p:nvPr/>
        </p:nvSpPr>
        <p:spPr>
          <a:xfrm>
            <a:off x="124200" y="646500"/>
            <a:ext cx="8895600" cy="4332900"/>
          </a:xfrm>
          <a:prstGeom prst="rect">
            <a:avLst/>
          </a:prstGeom>
          <a:noFill/>
          <a:ln>
            <a:noFill/>
          </a:ln>
        </p:spPr>
        <p:txBody>
          <a:bodyPr anchorCtr="0" anchor="t" bIns="91425" lIns="91425" spcFirstLastPara="1" rIns="91425" wrap="square" tIns="91425">
            <a:spAutoFit/>
          </a:bodyPr>
          <a:lstStyle/>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We have extensive experience with Airbnb Booking Analysis.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We intend to concentrate solely on New York City. </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The investigation is mostly focused on the boroughs of Brooklyn, Manhattan, Queens, Staten Island, and the Bronx. </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This data includes information about the host, lodging prices, and reviews, among other things.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With the use of exploratory data analysis, data wrangling, visualization, and other tools, we can extract a lot of information from the analysis.</a:t>
            </a:r>
            <a:endParaRPr sz="19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9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300">
              <a:latin typeface="Times New Roman"/>
              <a:ea typeface="Times New Roman"/>
              <a:cs typeface="Times New Roman"/>
              <a:sym typeface="Times New Roman"/>
            </a:endParaRPr>
          </a:p>
        </p:txBody>
      </p:sp>
      <p:pic>
        <p:nvPicPr>
          <p:cNvPr id="79" name="Google Shape;79;p16"/>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7"/>
          <p:cNvSpPr txBox="1"/>
          <p:nvPr/>
        </p:nvSpPr>
        <p:spPr>
          <a:xfrm>
            <a:off x="0" y="0"/>
            <a:ext cx="4863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Problem Statement</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86" name="Google Shape;86;p17"/>
          <p:cNvSpPr txBox="1"/>
          <p:nvPr/>
        </p:nvSpPr>
        <p:spPr>
          <a:xfrm>
            <a:off x="158100" y="566850"/>
            <a:ext cx="8827800" cy="46176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accent2"/>
              </a:buClr>
              <a:buSzPts val="1800"/>
              <a:buFont typeface="Times New Roman"/>
              <a:buChar char="●"/>
            </a:pPr>
            <a:r>
              <a:rPr lang="en-GB" sz="1800">
                <a:solidFill>
                  <a:schemeClr val="accent2"/>
                </a:solidFill>
                <a:latin typeface="Times New Roman"/>
                <a:ea typeface="Times New Roman"/>
                <a:cs typeface="Times New Roman"/>
                <a:sym typeface="Times New Roman"/>
              </a:rPr>
              <a:t>The customer can book a room through the</a:t>
            </a:r>
            <a:r>
              <a:rPr lang="en-GB" sz="1800">
                <a:latin typeface="Times New Roman"/>
                <a:ea typeface="Times New Roman"/>
                <a:cs typeface="Times New Roman"/>
                <a:sym typeface="Times New Roman"/>
              </a:rPr>
              <a:t> AirBedandBreakfast.com</a:t>
            </a:r>
            <a:r>
              <a:rPr lang="en-GB" sz="1800">
                <a:solidFill>
                  <a:schemeClr val="accent2"/>
                </a:solidFill>
                <a:latin typeface="Times New Roman"/>
                <a:ea typeface="Times New Roman"/>
                <a:cs typeface="Times New Roman"/>
                <a:sym typeface="Times New Roman"/>
              </a:rPr>
              <a:t> (airbnb website). To explore more, the customer is moving to the Queens, Bronx, Staten Island, Brooklyn, and Manhattan neighborhoods.</a:t>
            </a:r>
            <a:endParaRPr sz="1800">
              <a:solidFill>
                <a:schemeClr val="accent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accent2"/>
              </a:buClr>
              <a:buSzPts val="1800"/>
              <a:buFont typeface="Times New Roman"/>
              <a:buChar char="●"/>
            </a:pPr>
            <a:r>
              <a:rPr lang="en-GB" sz="1800">
                <a:solidFill>
                  <a:schemeClr val="accent2"/>
                </a:solidFill>
                <a:latin typeface="Times New Roman"/>
                <a:ea typeface="Times New Roman"/>
                <a:cs typeface="Times New Roman"/>
                <a:sym typeface="Times New Roman"/>
              </a:rPr>
              <a:t>The customer requires assistance in identifying a number of bookings in each borough country and guiding that customer in selecting the best place to live at an affordable cost, analyzing the room's price so that the customer can afford it, and selecting the appropriate room type based on their needs. </a:t>
            </a:r>
            <a:endParaRPr sz="1800">
              <a:solidFill>
                <a:schemeClr val="accent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accent2"/>
              </a:buClr>
              <a:buSzPts val="1800"/>
              <a:buFont typeface="Times New Roman"/>
              <a:buChar char="●"/>
            </a:pPr>
            <a:r>
              <a:rPr lang="en-GB" sz="1800">
                <a:solidFill>
                  <a:schemeClr val="accent2"/>
                </a:solidFill>
                <a:latin typeface="Times New Roman"/>
                <a:ea typeface="Times New Roman"/>
                <a:cs typeface="Times New Roman"/>
                <a:sym typeface="Times New Roman"/>
              </a:rPr>
              <a:t>The quantity of reviews, the number of reviews per month, and the availability of the rooms will all meet these criteria.</a:t>
            </a:r>
            <a:endParaRPr sz="1800">
              <a:solidFill>
                <a:schemeClr val="accent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accent2"/>
              </a:buClr>
              <a:buSzPts val="1800"/>
              <a:buFont typeface="Times New Roman"/>
              <a:buChar char="●"/>
            </a:pPr>
            <a:r>
              <a:rPr lang="en-GB" sz="1800">
                <a:solidFill>
                  <a:schemeClr val="accent2"/>
                </a:solidFill>
                <a:highlight>
                  <a:srgbClr val="FFFFFF"/>
                </a:highlight>
                <a:latin typeface="Times New Roman"/>
                <a:ea typeface="Times New Roman"/>
                <a:cs typeface="Times New Roman"/>
                <a:sym typeface="Times New Roman"/>
              </a:rPr>
              <a:t>All of these insights will be obtained through EDA and a thorough comprehension of the data.</a:t>
            </a:r>
            <a:endParaRPr sz="1200">
              <a:solidFill>
                <a:schemeClr val="accent2"/>
              </a:solidFill>
              <a:latin typeface="Times New Roman"/>
              <a:ea typeface="Times New Roman"/>
              <a:cs typeface="Times New Roman"/>
              <a:sym typeface="Times New Roman"/>
            </a:endParaRPr>
          </a:p>
        </p:txBody>
      </p:sp>
      <p:pic>
        <p:nvPicPr>
          <p:cNvPr id="87" name="Google Shape;87;p17"/>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8"/>
          <p:cNvSpPr txBox="1"/>
          <p:nvPr/>
        </p:nvSpPr>
        <p:spPr>
          <a:xfrm>
            <a:off x="426600" y="365650"/>
            <a:ext cx="364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Steps Involved:</a:t>
            </a:r>
            <a:endParaRPr b="1" sz="3000">
              <a:latin typeface="Montserrat"/>
              <a:ea typeface="Montserrat"/>
              <a:cs typeface="Montserrat"/>
              <a:sym typeface="Montserrat"/>
            </a:endParaRPr>
          </a:p>
        </p:txBody>
      </p:sp>
      <p:sp>
        <p:nvSpPr>
          <p:cNvPr id="94" name="Google Shape;94;p18"/>
          <p:cNvSpPr txBox="1"/>
          <p:nvPr/>
        </p:nvSpPr>
        <p:spPr>
          <a:xfrm>
            <a:off x="1133175" y="1124850"/>
            <a:ext cx="8415000" cy="40791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Data Wrangling</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Performed Univariate and Bivariate Analysis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Checked correlation between each features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Treatment of Null values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Treatment of Outliers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Explored Visualization</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Transformation</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Statistical Test </a:t>
            </a:r>
            <a:endParaRPr sz="2200">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9"/>
          <p:cNvSpPr txBox="1"/>
          <p:nvPr/>
        </p:nvSpPr>
        <p:spPr>
          <a:xfrm>
            <a:off x="0" y="0"/>
            <a:ext cx="5899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Exploratory Data Analysis</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102" name="Google Shape;102;p19"/>
          <p:cNvSpPr txBox="1"/>
          <p:nvPr/>
        </p:nvSpPr>
        <p:spPr>
          <a:xfrm>
            <a:off x="153775" y="570300"/>
            <a:ext cx="8520600" cy="42021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Using the pandas package, The data is loaded. Operations performed such as casting the columns into their appropriate data types, to better comprehend the data.</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 Statistical data, univariate analysis, and the accuracy of data in each column were all investigated.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Understanding the relationship of all numerical and categorical columns. In addition, we performed Bivariate Analysis on both numerical and categorical data.</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P</a:t>
            </a:r>
            <a:r>
              <a:rPr lang="en-GB" sz="1800">
                <a:highlight>
                  <a:srgbClr val="FFFFFF"/>
                </a:highlight>
                <a:latin typeface="Times New Roman"/>
                <a:ea typeface="Times New Roman"/>
                <a:cs typeface="Times New Roman"/>
                <a:sym typeface="Times New Roman"/>
              </a:rPr>
              <a:t>erformed </a:t>
            </a:r>
            <a:r>
              <a:rPr lang="en-GB" sz="1800">
                <a:latin typeface="Times New Roman"/>
                <a:ea typeface="Times New Roman"/>
                <a:cs typeface="Times New Roman"/>
                <a:sym typeface="Times New Roman"/>
              </a:rPr>
              <a:t>Univariate analysis for numerical columns to grasp distribution and information and see if it follows a Gaussian distribution.</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Used a variety of plots to gain a better understanding of the data and presented it in an attractive way .</a:t>
            </a:r>
            <a:endParaRPr sz="1800">
              <a:latin typeface="Times New Roman"/>
              <a:ea typeface="Times New Roman"/>
              <a:cs typeface="Times New Roman"/>
              <a:sym typeface="Times New Roman"/>
            </a:endParaRPr>
          </a:p>
        </p:txBody>
      </p:sp>
      <p:pic>
        <p:nvPicPr>
          <p:cNvPr id="103" name="Google Shape;103;p19"/>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subTitle"/>
          </p:nvPr>
        </p:nvSpPr>
        <p:spPr>
          <a:xfrm rot="-4402741">
            <a:off x="311782" y="2834141"/>
            <a:ext cx="8520505" cy="792736"/>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0"/>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0" name="Google Shape;110;p20"/>
          <p:cNvPicPr preferRelativeResize="0"/>
          <p:nvPr/>
        </p:nvPicPr>
        <p:blipFill>
          <a:blip r:embed="rId3">
            <a:alphaModFix/>
          </a:blip>
          <a:stretch>
            <a:fillRect/>
          </a:stretch>
        </p:blipFill>
        <p:spPr>
          <a:xfrm>
            <a:off x="1735024" y="0"/>
            <a:ext cx="6849799" cy="5143499"/>
          </a:xfrm>
          <a:prstGeom prst="rect">
            <a:avLst/>
          </a:prstGeom>
          <a:noFill/>
          <a:ln>
            <a:noFill/>
          </a:ln>
        </p:spPr>
      </p:pic>
      <p:sp>
        <p:nvSpPr>
          <p:cNvPr id="111" name="Google Shape;111;p20"/>
          <p:cNvSpPr txBox="1"/>
          <p:nvPr/>
        </p:nvSpPr>
        <p:spPr>
          <a:xfrm>
            <a:off x="200200" y="1909943"/>
            <a:ext cx="13632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GB" sz="1800" u="none" cap="none" strike="noStrike">
                <a:solidFill>
                  <a:srgbClr val="000000"/>
                </a:solidFill>
                <a:latin typeface="Times New Roman"/>
                <a:ea typeface="Times New Roman"/>
                <a:cs typeface="Times New Roman"/>
                <a:sym typeface="Times New Roman"/>
              </a:rPr>
              <a:t>Checking the count of null values</a:t>
            </a:r>
            <a:endParaRPr sz="1800">
              <a:latin typeface="Times New Roman"/>
              <a:ea typeface="Times New Roman"/>
              <a:cs typeface="Times New Roman"/>
              <a:sym typeface="Times New Roman"/>
            </a:endParaRPr>
          </a:p>
        </p:txBody>
      </p:sp>
      <p:sp>
        <p:nvSpPr>
          <p:cNvPr id="112" name="Google Shape;112;p20"/>
          <p:cNvSpPr txBox="1"/>
          <p:nvPr/>
        </p:nvSpPr>
        <p:spPr>
          <a:xfrm>
            <a:off x="66975" y="1381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1"/>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9" name="Google Shape;119;p21"/>
          <p:cNvPicPr preferRelativeResize="0"/>
          <p:nvPr/>
        </p:nvPicPr>
        <p:blipFill>
          <a:blip r:embed="rId3">
            <a:alphaModFix/>
          </a:blip>
          <a:stretch>
            <a:fillRect/>
          </a:stretch>
        </p:blipFill>
        <p:spPr>
          <a:xfrm>
            <a:off x="1457950" y="503250"/>
            <a:ext cx="7496050" cy="4402124"/>
          </a:xfrm>
          <a:prstGeom prst="rect">
            <a:avLst/>
          </a:prstGeom>
          <a:noFill/>
          <a:ln>
            <a:noFill/>
          </a:ln>
        </p:spPr>
      </p:pic>
      <p:sp>
        <p:nvSpPr>
          <p:cNvPr id="120" name="Google Shape;120;p21"/>
          <p:cNvSpPr txBox="1"/>
          <p:nvPr/>
        </p:nvSpPr>
        <p:spPr>
          <a:xfrm>
            <a:off x="522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
        <p:nvSpPr>
          <p:cNvPr id="121" name="Google Shape;121;p21"/>
          <p:cNvSpPr txBox="1"/>
          <p:nvPr/>
        </p:nvSpPr>
        <p:spPr>
          <a:xfrm>
            <a:off x="0" y="1702718"/>
            <a:ext cx="13632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GB" sz="1600">
                <a:latin typeface="Times New Roman"/>
                <a:ea typeface="Times New Roman"/>
                <a:cs typeface="Times New Roman"/>
                <a:sym typeface="Times New Roman"/>
              </a:rPr>
              <a:t>Relationship </a:t>
            </a:r>
            <a:r>
              <a:rPr lang="en-GB" sz="1600">
                <a:latin typeface="Times New Roman"/>
                <a:ea typeface="Times New Roman"/>
                <a:cs typeface="Times New Roman"/>
                <a:sym typeface="Times New Roman"/>
              </a:rPr>
              <a:t>between</a:t>
            </a:r>
            <a:r>
              <a:rPr lang="en-GB" sz="1600">
                <a:latin typeface="Times New Roman"/>
                <a:ea typeface="Times New Roman"/>
                <a:cs typeface="Times New Roman"/>
                <a:sym typeface="Times New Roman"/>
              </a:rPr>
              <a:t> Neighborhood country vs price</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