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0"/>
  </p:notesMasterIdLst>
  <p:sldIdLst>
    <p:sldId id="256" r:id="rId2"/>
    <p:sldId id="259" r:id="rId3"/>
    <p:sldId id="262" r:id="rId4"/>
    <p:sldId id="260" r:id="rId5"/>
    <p:sldId id="261" r:id="rId6"/>
    <p:sldId id="299" r:id="rId7"/>
    <p:sldId id="271" r:id="rId8"/>
    <p:sldId id="295" r:id="rId9"/>
    <p:sldId id="327" r:id="rId10"/>
    <p:sldId id="333" r:id="rId11"/>
    <p:sldId id="334" r:id="rId12"/>
    <p:sldId id="335" r:id="rId13"/>
    <p:sldId id="336" r:id="rId14"/>
    <p:sldId id="337" r:id="rId15"/>
    <p:sldId id="297" r:id="rId16"/>
    <p:sldId id="341" r:id="rId17"/>
    <p:sldId id="340" r:id="rId18"/>
    <p:sldId id="300" r:id="rId19"/>
    <p:sldId id="342" r:id="rId20"/>
    <p:sldId id="302" r:id="rId21"/>
    <p:sldId id="304" r:id="rId22"/>
    <p:sldId id="343" r:id="rId23"/>
    <p:sldId id="344" r:id="rId24"/>
    <p:sldId id="345" r:id="rId25"/>
    <p:sldId id="346" r:id="rId26"/>
    <p:sldId id="347" r:id="rId27"/>
    <p:sldId id="275" r:id="rId28"/>
    <p:sldId id="349" r:id="rId29"/>
  </p:sldIdLst>
  <p:sldSz cx="9144000" cy="5143500" type="screen16x9"/>
  <p:notesSz cx="6858000" cy="9144000"/>
  <p:embeddedFontLst>
    <p:embeddedFont>
      <p:font typeface="Montserrat"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37">
          <p15:clr>
            <a:srgbClr val="A4A3A4"/>
          </p15:clr>
        </p15:guide>
        <p15:guide id="2" pos="295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is" initials="h"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5" d="100"/>
          <a:sy n="115" d="100"/>
        </p:scale>
        <p:origin x="282" y="102"/>
      </p:cViewPr>
      <p:guideLst>
        <p:guide orient="horz" pos="1637"/>
        <p:guide pos="295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extLst>
      <p:ext uri="{BB962C8B-B14F-4D97-AF65-F5344CB8AC3E}">
        <p14:creationId xmlns:p14="http://schemas.microsoft.com/office/powerpoint/2010/main" val="383243838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624641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315061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96739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196494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812344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337765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709825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284988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9410120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704862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fba9108c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fba9108c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3982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91578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12862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29089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56776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369557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502587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95873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60068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panose="020B0604020202020204"/>
              <a:buChar char="●"/>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pic>
        <p:nvPicPr>
          <p:cNvPr id="9" name="Google Shape;9;p1"/>
          <p:cNvPicPr preferRelativeResize="0"/>
          <p:nvPr/>
        </p:nvPicPr>
        <p:blipFill rotWithShape="1">
          <a:blip r:embed="rId12"/>
          <a:srcRect/>
          <a:stretch>
            <a:fill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81915" y="1798955"/>
            <a:ext cx="8512810" cy="204851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a:solidFill>
                  <a:srgbClr val="CC0000"/>
                </a:solidFill>
                <a:latin typeface="Montserrat" panose="00000500000000000000"/>
                <a:ea typeface="Montserrat" panose="00000500000000000000"/>
                <a:cs typeface="Montserrat" panose="00000500000000000000"/>
                <a:sym typeface="Montserrat" panose="00000500000000000000"/>
              </a:rPr>
              <a:t>           Capstone Project</a:t>
            </a:r>
            <a:r>
              <a:rPr lang="en-US" altLang="en-GB" sz="4200" b="1">
                <a:solidFill>
                  <a:srgbClr val="CC0000"/>
                </a:solidFill>
                <a:latin typeface="Montserrat" panose="00000500000000000000"/>
                <a:ea typeface="Montserrat" panose="00000500000000000000"/>
                <a:cs typeface="Montserrat" panose="00000500000000000000"/>
                <a:sym typeface="Montserrat" panose="00000500000000000000"/>
              </a:rPr>
              <a:t>-2</a:t>
            </a:r>
            <a:endParaRPr sz="4200" b="1">
              <a:solidFill>
                <a:srgbClr val="CC0000"/>
              </a:solidFill>
              <a:latin typeface="Montserrat" panose="00000500000000000000"/>
              <a:ea typeface="Montserrat" panose="00000500000000000000"/>
              <a:cs typeface="Montserrat" panose="00000500000000000000"/>
              <a:sym typeface="Montserrat" panose="00000500000000000000"/>
            </a:endParaRPr>
          </a:p>
          <a:p>
            <a:pPr marL="0" lvl="0" indent="0" algn="ctr" rtl="0">
              <a:lnSpc>
                <a:spcPct val="100000"/>
              </a:lnSpc>
              <a:spcBef>
                <a:spcPts val="0"/>
              </a:spcBef>
              <a:spcAft>
                <a:spcPts val="0"/>
              </a:spcAft>
              <a:buSzPts val="5200"/>
              <a:buNone/>
            </a:pPr>
            <a:r>
              <a:rPr lang="en-GB" sz="3600" b="1">
                <a:solidFill>
                  <a:schemeClr val="lt1"/>
                </a:solidFill>
                <a:latin typeface="Montserrat" panose="00000500000000000000"/>
                <a:ea typeface="Montserrat" panose="00000500000000000000"/>
                <a:cs typeface="Montserrat" panose="00000500000000000000"/>
                <a:sym typeface="Montserrat" panose="00000500000000000000"/>
              </a:rPr>
              <a:t>Bike Sharing Demand Prediction</a:t>
            </a:r>
          </a:p>
          <a:p>
            <a:pPr marL="0" lvl="0" indent="0" algn="ctr" rtl="0">
              <a:spcBef>
                <a:spcPts val="0"/>
              </a:spcBef>
              <a:spcAft>
                <a:spcPts val="0"/>
              </a:spcAft>
              <a:buSzPts val="5200"/>
              <a:buNone/>
            </a:pP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spcBef>
                <a:spcPts val="0"/>
              </a:spcBef>
              <a:spcAft>
                <a:spcPts val="0"/>
              </a:spcAft>
              <a:buSzPts val="5200"/>
              <a:buNone/>
            </a:pPr>
            <a:r>
              <a:rPr sz="2400" b="1" u="sng">
                <a:solidFill>
                  <a:schemeClr val="lt1"/>
                </a:solidFill>
                <a:latin typeface="Montserrat" panose="00000500000000000000"/>
                <a:ea typeface="Montserrat" panose="00000500000000000000"/>
                <a:cs typeface="Montserrat" panose="00000500000000000000"/>
                <a:sym typeface="Montserrat" panose="00000500000000000000"/>
              </a:rPr>
              <a:t>TEAM MEMBERS</a:t>
            </a:r>
            <a:br>
              <a:rPr sz="2400" b="1" u="sng">
                <a:solidFill>
                  <a:schemeClr val="lt1"/>
                </a:solidFill>
                <a:latin typeface="Montserrat" panose="00000500000000000000"/>
                <a:ea typeface="Montserrat" panose="00000500000000000000"/>
                <a:cs typeface="Montserrat" panose="00000500000000000000"/>
                <a:sym typeface="Montserrat" panose="00000500000000000000"/>
              </a:rPr>
            </a:br>
            <a:r>
              <a:rPr sz="2400" b="1" u="sng">
                <a:solidFill>
                  <a:schemeClr val="lt1"/>
                </a:solidFill>
                <a:latin typeface="Montserrat" panose="00000500000000000000"/>
                <a:ea typeface="Montserrat" panose="00000500000000000000"/>
                <a:cs typeface="Montserrat" panose="00000500000000000000"/>
                <a:sym typeface="Montserrat" panose="00000500000000000000"/>
              </a:rPr>
              <a:t/>
            </a:r>
            <a:br>
              <a:rPr sz="2400" b="1" u="sng">
                <a:solidFill>
                  <a:schemeClr val="lt1"/>
                </a:solidFill>
                <a:latin typeface="Montserrat" panose="00000500000000000000"/>
                <a:ea typeface="Montserrat" panose="00000500000000000000"/>
                <a:cs typeface="Montserrat" panose="00000500000000000000"/>
                <a:sym typeface="Montserrat" panose="00000500000000000000"/>
              </a:rPr>
            </a:br>
            <a:r>
              <a:rPr lang="en-US" sz="2400" b="1">
                <a:solidFill>
                  <a:schemeClr val="lt1"/>
                </a:solidFill>
                <a:latin typeface="Montserrat" panose="00000500000000000000"/>
                <a:ea typeface="Montserrat" panose="00000500000000000000"/>
                <a:cs typeface="Montserrat" panose="00000500000000000000"/>
                <a:sym typeface="Montserrat" panose="00000500000000000000"/>
              </a:rPr>
              <a:t>Saransh Srivastava,</a:t>
            </a:r>
            <a:br>
              <a:rPr lang="en-US" sz="2400" b="1">
                <a:solidFill>
                  <a:schemeClr val="lt1"/>
                </a:solidFill>
                <a:latin typeface="Montserrat" panose="00000500000000000000"/>
                <a:ea typeface="Montserrat" panose="00000500000000000000"/>
                <a:cs typeface="Montserrat" panose="00000500000000000000"/>
                <a:sym typeface="Montserrat" panose="00000500000000000000"/>
              </a:rPr>
            </a:br>
            <a:r>
              <a:rPr lang="en-US" sz="2400" b="1">
                <a:solidFill>
                  <a:schemeClr val="lt1"/>
                </a:solidFill>
                <a:latin typeface="Montserrat" panose="00000500000000000000"/>
                <a:ea typeface="Montserrat" panose="00000500000000000000"/>
                <a:cs typeface="Montserrat" panose="00000500000000000000"/>
                <a:sym typeface="Montserrat" panose="00000500000000000000"/>
              </a:rPr>
              <a:t>Jai Harish S,</a:t>
            </a:r>
            <a:br>
              <a:rPr lang="en-US" sz="2400" b="1">
                <a:solidFill>
                  <a:schemeClr val="lt1"/>
                </a:solidFill>
                <a:latin typeface="Montserrat" panose="00000500000000000000"/>
                <a:ea typeface="Montserrat" panose="00000500000000000000"/>
                <a:cs typeface="Montserrat" panose="00000500000000000000"/>
                <a:sym typeface="Montserrat" panose="00000500000000000000"/>
              </a:rPr>
            </a:br>
            <a:r>
              <a:rPr lang="en-US" sz="2400" b="1">
                <a:solidFill>
                  <a:schemeClr val="lt1"/>
                </a:solidFill>
                <a:latin typeface="Montserrat" panose="00000500000000000000"/>
                <a:ea typeface="Montserrat" panose="00000500000000000000"/>
                <a:cs typeface="Montserrat" panose="00000500000000000000"/>
                <a:sym typeface="Montserrat" panose="00000500000000000000"/>
              </a:rPr>
              <a:t>Pranil Thorat,</a:t>
            </a:r>
            <a:br>
              <a:rPr lang="en-US" sz="2400" b="1">
                <a:solidFill>
                  <a:schemeClr val="lt1"/>
                </a:solidFill>
                <a:latin typeface="Montserrat" panose="00000500000000000000"/>
                <a:ea typeface="Montserrat" panose="00000500000000000000"/>
                <a:cs typeface="Montserrat" panose="00000500000000000000"/>
                <a:sym typeface="Montserrat" panose="00000500000000000000"/>
              </a:rPr>
            </a:br>
            <a:r>
              <a:rPr lang="en-US" sz="2400" b="1">
                <a:solidFill>
                  <a:schemeClr val="lt1"/>
                </a:solidFill>
                <a:latin typeface="Montserrat" panose="00000500000000000000"/>
                <a:ea typeface="Montserrat" panose="00000500000000000000"/>
                <a:cs typeface="Montserrat" panose="00000500000000000000"/>
                <a:sym typeface="Montserrat" panose="00000500000000000000"/>
              </a:rPr>
              <a:t>Harish Patil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73025" y="439420"/>
            <a:ext cx="8512810" cy="523875"/>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US" sz="3600" b="1" u="sng" baseline="-25000" dirty="0">
                <a:solidFill>
                  <a:schemeClr val="lt1"/>
                </a:solidFill>
                <a:latin typeface="Montserrat" panose="00000500000000000000"/>
                <a:ea typeface="Montserrat" panose="00000500000000000000"/>
                <a:cs typeface="Montserrat" panose="00000500000000000000"/>
                <a:sym typeface="Montserrat" panose="00000500000000000000"/>
              </a:rPr>
              <a:t> Distribution of our Dependent Variable</a:t>
            </a:r>
          </a:p>
        </p:txBody>
      </p:sp>
      <p:pic>
        <p:nvPicPr>
          <p:cNvPr id="123" name="Picture 122"/>
          <p:cNvPicPr/>
          <p:nvPr/>
        </p:nvPicPr>
        <p:blipFill>
          <a:blip r:embed="rId3"/>
          <a:stretch>
            <a:fillRect/>
          </a:stretch>
        </p:blipFill>
        <p:spPr>
          <a:xfrm>
            <a:off x="290195" y="1576705"/>
            <a:ext cx="3386455" cy="2762250"/>
          </a:xfrm>
          <a:prstGeom prst="rect">
            <a:avLst/>
          </a:prstGeom>
          <a:noFill/>
          <a:ln w="9525">
            <a:noFill/>
          </a:ln>
        </p:spPr>
      </p:pic>
      <p:pic>
        <p:nvPicPr>
          <p:cNvPr id="124" name="Picture 123"/>
          <p:cNvPicPr/>
          <p:nvPr/>
        </p:nvPicPr>
        <p:blipFill>
          <a:blip r:embed="rId4"/>
          <a:stretch>
            <a:fillRect/>
          </a:stretch>
        </p:blipFill>
        <p:spPr>
          <a:xfrm>
            <a:off x="4853940" y="1576705"/>
            <a:ext cx="3389630" cy="2658745"/>
          </a:xfrm>
          <a:prstGeom prst="rect">
            <a:avLst/>
          </a:prstGeom>
          <a:noFill/>
          <a:ln w="9525">
            <a:noFill/>
          </a:ln>
        </p:spPr>
      </p:pic>
      <p:sp>
        <p:nvSpPr>
          <p:cNvPr id="3" name="Text Box 2"/>
          <p:cNvSpPr txBox="1"/>
          <p:nvPr/>
        </p:nvSpPr>
        <p:spPr>
          <a:xfrm>
            <a:off x="487680" y="4498975"/>
            <a:ext cx="7978775" cy="521970"/>
          </a:xfrm>
          <a:prstGeom prst="rect">
            <a:avLst/>
          </a:prstGeom>
          <a:noFill/>
        </p:spPr>
        <p:txBody>
          <a:bodyPr wrap="square" rtlCol="0">
            <a:spAutoFit/>
          </a:bodyPr>
          <a:lstStyle/>
          <a:p>
            <a:r>
              <a:rPr lang="en-US" b="1"/>
              <a:t>As it was right skewed, so we have taken square root of dependent variable to visualize it in a better way...</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73025" y="439420"/>
            <a:ext cx="8512810" cy="523875"/>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US" sz="3600" b="1" u="sng" baseline="-25000" dirty="0">
                <a:solidFill>
                  <a:schemeClr val="lt1"/>
                </a:solidFill>
                <a:latin typeface="Montserrat" panose="00000500000000000000"/>
                <a:ea typeface="Montserrat" panose="00000500000000000000"/>
                <a:cs typeface="Montserrat" panose="00000500000000000000"/>
                <a:sym typeface="Montserrat" panose="00000500000000000000"/>
              </a:rPr>
              <a:t>Distribution of independent variables:</a:t>
            </a:r>
          </a:p>
        </p:txBody>
      </p:sp>
      <p:pic>
        <p:nvPicPr>
          <p:cNvPr id="126" name="Picture 125"/>
          <p:cNvPicPr/>
          <p:nvPr/>
        </p:nvPicPr>
        <p:blipFill>
          <a:blip r:embed="rId3"/>
          <a:stretch>
            <a:fillRect/>
          </a:stretch>
        </p:blipFill>
        <p:spPr>
          <a:xfrm>
            <a:off x="224155" y="1048385"/>
            <a:ext cx="2590800" cy="1684655"/>
          </a:xfrm>
          <a:prstGeom prst="rect">
            <a:avLst/>
          </a:prstGeom>
          <a:noFill/>
          <a:ln w="9525">
            <a:noFill/>
          </a:ln>
        </p:spPr>
      </p:pic>
      <p:pic>
        <p:nvPicPr>
          <p:cNvPr id="127" name="Picture 126"/>
          <p:cNvPicPr/>
          <p:nvPr/>
        </p:nvPicPr>
        <p:blipFill>
          <a:blip r:embed="rId4"/>
          <a:stretch>
            <a:fillRect/>
          </a:stretch>
        </p:blipFill>
        <p:spPr>
          <a:xfrm>
            <a:off x="2814320" y="981710"/>
            <a:ext cx="2595245" cy="1905000"/>
          </a:xfrm>
          <a:prstGeom prst="rect">
            <a:avLst/>
          </a:prstGeom>
          <a:noFill/>
          <a:ln w="9525">
            <a:noFill/>
          </a:ln>
        </p:spPr>
      </p:pic>
      <p:pic>
        <p:nvPicPr>
          <p:cNvPr id="128" name="Picture 127"/>
          <p:cNvPicPr/>
          <p:nvPr/>
        </p:nvPicPr>
        <p:blipFill>
          <a:blip r:embed="rId5"/>
          <a:stretch>
            <a:fillRect/>
          </a:stretch>
        </p:blipFill>
        <p:spPr>
          <a:xfrm>
            <a:off x="95885" y="2856230"/>
            <a:ext cx="2417445" cy="2220595"/>
          </a:xfrm>
          <a:prstGeom prst="rect">
            <a:avLst/>
          </a:prstGeom>
          <a:noFill/>
          <a:ln w="9525">
            <a:noFill/>
          </a:ln>
        </p:spPr>
      </p:pic>
      <p:pic>
        <p:nvPicPr>
          <p:cNvPr id="129" name="Picture 128"/>
          <p:cNvPicPr/>
          <p:nvPr/>
        </p:nvPicPr>
        <p:blipFill>
          <a:blip r:embed="rId6"/>
          <a:stretch>
            <a:fillRect/>
          </a:stretch>
        </p:blipFill>
        <p:spPr>
          <a:xfrm>
            <a:off x="2868930" y="2956560"/>
            <a:ext cx="2768600" cy="2020570"/>
          </a:xfrm>
          <a:prstGeom prst="rect">
            <a:avLst/>
          </a:prstGeom>
          <a:noFill/>
          <a:ln w="9525">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73025" y="439420"/>
            <a:ext cx="8512810" cy="523875"/>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US" sz="3600" b="1" u="sng" baseline="-25000" dirty="0">
                <a:solidFill>
                  <a:schemeClr val="lt1"/>
                </a:solidFill>
                <a:latin typeface="Montserrat" panose="00000500000000000000"/>
                <a:ea typeface="Montserrat" panose="00000500000000000000"/>
                <a:cs typeface="Montserrat" panose="00000500000000000000"/>
                <a:sym typeface="Montserrat" panose="00000500000000000000"/>
              </a:rPr>
              <a:t>Distribution of independent variables</a:t>
            </a:r>
          </a:p>
        </p:txBody>
      </p:sp>
      <p:pic>
        <p:nvPicPr>
          <p:cNvPr id="130" name="Picture 129"/>
          <p:cNvPicPr/>
          <p:nvPr/>
        </p:nvPicPr>
        <p:blipFill>
          <a:blip r:embed="rId3"/>
          <a:stretch>
            <a:fillRect/>
          </a:stretch>
        </p:blipFill>
        <p:spPr>
          <a:xfrm>
            <a:off x="73025" y="963295"/>
            <a:ext cx="3694430" cy="2105660"/>
          </a:xfrm>
          <a:prstGeom prst="rect">
            <a:avLst/>
          </a:prstGeom>
          <a:noFill/>
          <a:ln w="9525">
            <a:noFill/>
          </a:ln>
        </p:spPr>
      </p:pic>
      <p:pic>
        <p:nvPicPr>
          <p:cNvPr id="131" name="Picture 130"/>
          <p:cNvPicPr/>
          <p:nvPr/>
        </p:nvPicPr>
        <p:blipFill>
          <a:blip r:embed="rId4"/>
          <a:stretch>
            <a:fillRect/>
          </a:stretch>
        </p:blipFill>
        <p:spPr>
          <a:xfrm>
            <a:off x="3961765" y="1005205"/>
            <a:ext cx="3481070" cy="1981835"/>
          </a:xfrm>
          <a:prstGeom prst="rect">
            <a:avLst/>
          </a:prstGeom>
          <a:noFill/>
          <a:ln w="9525">
            <a:noFill/>
          </a:ln>
        </p:spPr>
      </p:pic>
      <p:pic>
        <p:nvPicPr>
          <p:cNvPr id="132" name="Picture 131"/>
          <p:cNvPicPr/>
          <p:nvPr/>
        </p:nvPicPr>
        <p:blipFill>
          <a:blip r:embed="rId5"/>
          <a:stretch>
            <a:fillRect/>
          </a:stretch>
        </p:blipFill>
        <p:spPr>
          <a:xfrm>
            <a:off x="223001" y="3277869"/>
            <a:ext cx="2686454" cy="1701454"/>
          </a:xfrm>
          <a:prstGeom prst="rect">
            <a:avLst/>
          </a:prstGeom>
          <a:noFill/>
          <a:ln w="9525">
            <a:noFill/>
          </a:ln>
        </p:spPr>
      </p:pic>
      <p:pic>
        <p:nvPicPr>
          <p:cNvPr id="133" name="Picture 132"/>
          <p:cNvPicPr/>
          <p:nvPr/>
        </p:nvPicPr>
        <p:blipFill>
          <a:blip r:embed="rId6"/>
          <a:stretch>
            <a:fillRect/>
          </a:stretch>
        </p:blipFill>
        <p:spPr>
          <a:xfrm>
            <a:off x="3291841" y="3277869"/>
            <a:ext cx="2801388" cy="1776269"/>
          </a:xfrm>
          <a:prstGeom prst="rect">
            <a:avLst/>
          </a:prstGeom>
          <a:noFill/>
          <a:ln w="9525">
            <a:noFill/>
          </a:ln>
        </p:spPr>
      </p:pic>
      <p:pic>
        <p:nvPicPr>
          <p:cNvPr id="134" name="Picture 133"/>
          <p:cNvPicPr/>
          <p:nvPr/>
        </p:nvPicPr>
        <p:blipFill>
          <a:blip r:embed="rId7"/>
          <a:stretch>
            <a:fillRect/>
          </a:stretch>
        </p:blipFill>
        <p:spPr>
          <a:xfrm>
            <a:off x="6475615" y="3277869"/>
            <a:ext cx="2535381" cy="1701454"/>
          </a:xfrm>
          <a:prstGeom prst="rect">
            <a:avLst/>
          </a:prstGeom>
          <a:noFill/>
          <a:ln w="9525">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73025" y="439420"/>
            <a:ext cx="8512810" cy="523875"/>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US" sz="3600" b="1" u="sng" baseline="-25000" dirty="0">
                <a:solidFill>
                  <a:schemeClr val="lt1"/>
                </a:solidFill>
                <a:latin typeface="Montserrat" panose="00000500000000000000"/>
                <a:ea typeface="Montserrat" panose="00000500000000000000"/>
                <a:cs typeface="Montserrat" panose="00000500000000000000"/>
                <a:sym typeface="Montserrat" panose="00000500000000000000"/>
              </a:rPr>
              <a:t>Skewed Data</a:t>
            </a:r>
          </a:p>
        </p:txBody>
      </p:sp>
      <p:sp>
        <p:nvSpPr>
          <p:cNvPr id="2" name="Text Box 1"/>
          <p:cNvSpPr txBox="1"/>
          <p:nvPr/>
        </p:nvSpPr>
        <p:spPr>
          <a:xfrm>
            <a:off x="312420" y="1016000"/>
            <a:ext cx="3281045" cy="3138170"/>
          </a:xfrm>
          <a:prstGeom prst="rect">
            <a:avLst/>
          </a:prstGeom>
          <a:noFill/>
        </p:spPr>
        <p:txBody>
          <a:bodyPr wrap="square" rtlCol="0">
            <a:spAutoFit/>
          </a:bodyPr>
          <a:lstStyle/>
          <a:p>
            <a:pPr marL="285750" indent="-285750" algn="l">
              <a:buFont typeface="Arial" panose="020B0604020202020204" pitchFamily="34" charset="0"/>
              <a:buChar char="•"/>
            </a:pPr>
            <a:endParaRPr lang="en-US" sz="1800"/>
          </a:p>
          <a:p>
            <a:pPr marL="0" indent="0" algn="l">
              <a:buFont typeface="Arial" panose="020B0604020202020204" pitchFamily="34" charset="0"/>
              <a:buNone/>
            </a:pPr>
            <a:r>
              <a:rPr lang="en-US" sz="1800" b="1"/>
              <a:t>Right Skewed Data:</a:t>
            </a:r>
          </a:p>
          <a:p>
            <a:pPr marL="285750" indent="-285750" algn="l">
              <a:buFont typeface="Arial" panose="020B0604020202020204" pitchFamily="34" charset="0"/>
              <a:buChar char="•"/>
            </a:pPr>
            <a:r>
              <a:rPr lang="en-US" sz="1800"/>
              <a:t>Wind speed (m/s)</a:t>
            </a:r>
          </a:p>
          <a:p>
            <a:pPr marL="285750" indent="-285750" algn="l">
              <a:buFont typeface="Arial" panose="020B0604020202020204" pitchFamily="34" charset="0"/>
              <a:buChar char="•"/>
            </a:pPr>
            <a:r>
              <a:rPr lang="en-US" sz="1800"/>
              <a:t>Solar Radiation (MJ/m2)</a:t>
            </a:r>
          </a:p>
          <a:p>
            <a:pPr marL="285750" indent="-285750" algn="l">
              <a:buFont typeface="Arial" panose="020B0604020202020204" pitchFamily="34" charset="0"/>
              <a:buChar char="•"/>
            </a:pPr>
            <a:r>
              <a:rPr lang="en-US" sz="1800"/>
              <a:t>Rainfall(mm)</a:t>
            </a:r>
          </a:p>
          <a:p>
            <a:pPr marL="285750" indent="-285750" algn="l">
              <a:buFont typeface="Arial" panose="020B0604020202020204" pitchFamily="34" charset="0"/>
              <a:buChar char="•"/>
            </a:pPr>
            <a:r>
              <a:rPr lang="en-US" sz="1800"/>
              <a:t>Snowfall (cm)</a:t>
            </a:r>
          </a:p>
          <a:p>
            <a:pPr marL="0" indent="0" algn="l">
              <a:buFont typeface="Arial" panose="020B0604020202020204" pitchFamily="34" charset="0"/>
              <a:buNone/>
            </a:pPr>
            <a:r>
              <a:rPr lang="en-US" sz="1800" b="1"/>
              <a:t>Left Skewed Data:</a:t>
            </a:r>
          </a:p>
          <a:p>
            <a:pPr marL="285750" indent="-285750" algn="l">
              <a:buFont typeface="Arial" panose="020B0604020202020204" pitchFamily="34" charset="0"/>
              <a:buChar char="•"/>
            </a:pPr>
            <a:r>
              <a:rPr lang="en-US" sz="1800"/>
              <a:t>Visibility (10m)</a:t>
            </a:r>
          </a:p>
          <a:p>
            <a:pPr marL="285750" indent="-285750" algn="l">
              <a:buFont typeface="Arial" panose="020B0604020202020204" pitchFamily="34" charset="0"/>
              <a:buChar char="•"/>
            </a:pPr>
            <a:r>
              <a:rPr lang="en-US" sz="1800"/>
              <a:t>Dew point temperature(°C)</a:t>
            </a:r>
          </a:p>
          <a:p>
            <a:pPr marL="0" indent="0" algn="l">
              <a:buFont typeface="Arial" panose="020B0604020202020204" pitchFamily="34" charset="0"/>
              <a:buNone/>
            </a:pPr>
            <a:endParaRPr lang="en-US" sz="1800"/>
          </a:p>
          <a:p>
            <a:pPr marL="0" indent="0" algn="l">
              <a:buFont typeface="Arial" panose="020B0604020202020204" pitchFamily="34" charset="0"/>
              <a:buNone/>
            </a:pPr>
            <a:endParaRPr lang="en-US" sz="1800"/>
          </a:p>
        </p:txBody>
      </p:sp>
      <p:sp>
        <p:nvSpPr>
          <p:cNvPr id="3" name="Text Box 2"/>
          <p:cNvSpPr txBox="1"/>
          <p:nvPr/>
        </p:nvSpPr>
        <p:spPr>
          <a:xfrm>
            <a:off x="312420" y="3914775"/>
            <a:ext cx="4369435" cy="953135"/>
          </a:xfrm>
          <a:prstGeom prst="rect">
            <a:avLst/>
          </a:prstGeom>
          <a:noFill/>
        </p:spPr>
        <p:txBody>
          <a:bodyPr wrap="square" rtlCol="0">
            <a:spAutoFit/>
          </a:bodyPr>
          <a:lstStyle/>
          <a:p>
            <a:r>
              <a:rPr lang="en-US" b="1">
                <a:sym typeface="+mn-ea"/>
              </a:rPr>
              <a:t>Temperature, Hour and Humidity they are already </a:t>
            </a:r>
          </a:p>
          <a:p>
            <a:r>
              <a:rPr lang="en-US" b="1">
                <a:sym typeface="+mn-ea"/>
              </a:rPr>
              <a:t>or almost in Normal Form, So we are not </a:t>
            </a:r>
          </a:p>
          <a:p>
            <a:r>
              <a:rPr lang="en-US" b="1">
                <a:sym typeface="+mn-ea"/>
              </a:rPr>
              <a:t>considering </a:t>
            </a:r>
            <a:r>
              <a:rPr lang="en-US" b="1"/>
              <a:t>them as skewed.</a:t>
            </a:r>
          </a:p>
          <a:p>
            <a:endParaRPr lang="en-US" b="1"/>
          </a:p>
        </p:txBody>
      </p:sp>
      <p:graphicFrame>
        <p:nvGraphicFramePr>
          <p:cNvPr id="9" name="Table 8"/>
          <p:cNvGraphicFramePr/>
          <p:nvPr/>
        </p:nvGraphicFramePr>
        <p:xfrm>
          <a:off x="5337175" y="690245"/>
          <a:ext cx="3108960" cy="3997960"/>
        </p:xfrm>
        <a:graphic>
          <a:graphicData uri="http://schemas.openxmlformats.org/drawingml/2006/table">
            <a:tbl>
              <a:tblPr firstRow="1" bandRow="1">
                <a:tableStyleId>{5C22544A-7EE6-4342-B048-85BDC9FD1C3A}</a:tableStyleId>
              </a:tblPr>
              <a:tblGrid>
                <a:gridCol w="1717040">
                  <a:extLst>
                    <a:ext uri="{9D8B030D-6E8A-4147-A177-3AD203B41FA5}">
                      <a16:colId xmlns:a16="http://schemas.microsoft.com/office/drawing/2014/main" xmlns="" val="20000"/>
                    </a:ext>
                  </a:extLst>
                </a:gridCol>
                <a:gridCol w="1391920">
                  <a:extLst>
                    <a:ext uri="{9D8B030D-6E8A-4147-A177-3AD203B41FA5}">
                      <a16:colId xmlns:a16="http://schemas.microsoft.com/office/drawing/2014/main" xmlns="" val="20001"/>
                    </a:ext>
                  </a:extLst>
                </a:gridCol>
              </a:tblGrid>
              <a:tr h="518160">
                <a:tc>
                  <a:txBody>
                    <a:bodyPr/>
                    <a:lstStyle/>
                    <a:p>
                      <a:pPr>
                        <a:buNone/>
                      </a:pPr>
                      <a:r>
                        <a:rPr lang="en-US"/>
                        <a:t>Independent Variables</a:t>
                      </a:r>
                    </a:p>
                  </a:txBody>
                  <a:tcPr/>
                </a:tc>
                <a:tc>
                  <a:txBody>
                    <a:bodyPr/>
                    <a:lstStyle/>
                    <a:p>
                      <a:pPr>
                        <a:buNone/>
                      </a:pPr>
                      <a:r>
                        <a:rPr lang="en-US"/>
                        <a:t>Skewness</a:t>
                      </a:r>
                    </a:p>
                  </a:txBody>
                  <a:tcPr/>
                </a:tc>
                <a:extLst>
                  <a:ext uri="{0D108BD9-81ED-4DB2-BD59-A6C34878D82A}">
                    <a16:rowId xmlns:a16="http://schemas.microsoft.com/office/drawing/2014/main" xmlns="" val="10000"/>
                  </a:ext>
                </a:extLst>
              </a:tr>
              <a:tr h="304800">
                <a:tc>
                  <a:txBody>
                    <a:bodyPr/>
                    <a:lstStyle/>
                    <a:p>
                      <a:pPr>
                        <a:buNone/>
                      </a:pPr>
                      <a:r>
                        <a:rPr lang="en-US" sz="1400">
                          <a:sym typeface="+mn-ea"/>
                        </a:rPr>
                        <a:t>Visibility (10m)             </a:t>
                      </a:r>
                      <a:endParaRPr lang="en-US"/>
                    </a:p>
                  </a:txBody>
                  <a:tcPr/>
                </a:tc>
                <a:tc>
                  <a:txBody>
                    <a:bodyPr/>
                    <a:lstStyle/>
                    <a:p>
                      <a:pPr>
                        <a:buNone/>
                      </a:pPr>
                      <a:r>
                        <a:rPr lang="en-US" sz="1400">
                          <a:sym typeface="+mn-ea"/>
                        </a:rPr>
                        <a:t>-0.701786</a:t>
                      </a:r>
                      <a:endParaRPr lang="en-US"/>
                    </a:p>
                  </a:txBody>
                  <a:tcPr/>
                </a:tc>
                <a:extLst>
                  <a:ext uri="{0D108BD9-81ED-4DB2-BD59-A6C34878D82A}">
                    <a16:rowId xmlns:a16="http://schemas.microsoft.com/office/drawing/2014/main" xmlns="" val="10001"/>
                  </a:ext>
                </a:extLst>
              </a:tr>
              <a:tr h="518160">
                <a:tc>
                  <a:txBody>
                    <a:bodyPr/>
                    <a:lstStyle/>
                    <a:p>
                      <a:pPr>
                        <a:buNone/>
                      </a:pPr>
                      <a:r>
                        <a:rPr lang="en-US" sz="1400">
                          <a:sym typeface="+mn-ea"/>
                        </a:rPr>
                        <a:t>Dew point temperature(°C)</a:t>
                      </a:r>
                      <a:endParaRPr lang="en-US"/>
                    </a:p>
                  </a:txBody>
                  <a:tcPr/>
                </a:tc>
                <a:tc>
                  <a:txBody>
                    <a:bodyPr/>
                    <a:lstStyle/>
                    <a:p>
                      <a:pPr>
                        <a:buNone/>
                      </a:pPr>
                      <a:r>
                        <a:rPr lang="en-US" sz="1400">
                          <a:sym typeface="+mn-ea"/>
                        </a:rPr>
                        <a:t>-0.367298</a:t>
                      </a:r>
                      <a:endParaRPr lang="en-US"/>
                    </a:p>
                  </a:txBody>
                  <a:tcPr/>
                </a:tc>
                <a:extLst>
                  <a:ext uri="{0D108BD9-81ED-4DB2-BD59-A6C34878D82A}">
                    <a16:rowId xmlns:a16="http://schemas.microsoft.com/office/drawing/2014/main" xmlns="" val="10002"/>
                  </a:ext>
                </a:extLst>
              </a:tr>
              <a:tr h="304800">
                <a:tc>
                  <a:txBody>
                    <a:bodyPr/>
                    <a:lstStyle/>
                    <a:p>
                      <a:pPr>
                        <a:buNone/>
                      </a:pPr>
                      <a:r>
                        <a:rPr lang="en-US" sz="1400">
                          <a:sym typeface="+mn-ea"/>
                        </a:rPr>
                        <a:t>Temperature(°C)              </a:t>
                      </a:r>
                      <a:endParaRPr lang="en-US"/>
                    </a:p>
                  </a:txBody>
                  <a:tcPr/>
                </a:tc>
                <a:tc>
                  <a:txBody>
                    <a:bodyPr/>
                    <a:lstStyle/>
                    <a:p>
                      <a:pPr>
                        <a:buNone/>
                      </a:pPr>
                      <a:r>
                        <a:rPr lang="en-US" sz="1400">
                          <a:sym typeface="+mn-ea"/>
                        </a:rPr>
                        <a:t>-0.198326</a:t>
                      </a:r>
                      <a:endParaRPr lang="en-US"/>
                    </a:p>
                  </a:txBody>
                  <a:tcPr/>
                </a:tc>
                <a:extLst>
                  <a:ext uri="{0D108BD9-81ED-4DB2-BD59-A6C34878D82A}">
                    <a16:rowId xmlns:a16="http://schemas.microsoft.com/office/drawing/2014/main" xmlns="" val="10003"/>
                  </a:ext>
                </a:extLst>
              </a:tr>
              <a:tr h="304800">
                <a:tc>
                  <a:txBody>
                    <a:bodyPr/>
                    <a:lstStyle/>
                    <a:p>
                      <a:pPr>
                        <a:buNone/>
                      </a:pPr>
                      <a:r>
                        <a:rPr lang="en-US"/>
                        <a:t>Month</a:t>
                      </a:r>
                    </a:p>
                  </a:txBody>
                  <a:tcPr/>
                </a:tc>
                <a:tc>
                  <a:txBody>
                    <a:bodyPr/>
                    <a:lstStyle/>
                    <a:p>
                      <a:pPr>
                        <a:buNone/>
                      </a:pPr>
                      <a:r>
                        <a:rPr lang="en-US"/>
                        <a:t>-0.010458</a:t>
                      </a:r>
                    </a:p>
                  </a:txBody>
                  <a:tcPr/>
                </a:tc>
                <a:extLst>
                  <a:ext uri="{0D108BD9-81ED-4DB2-BD59-A6C34878D82A}">
                    <a16:rowId xmlns:a16="http://schemas.microsoft.com/office/drawing/2014/main" xmlns="" val="10004"/>
                  </a:ext>
                </a:extLst>
              </a:tr>
              <a:tr h="304800">
                <a:tc>
                  <a:txBody>
                    <a:bodyPr/>
                    <a:lstStyle/>
                    <a:p>
                      <a:pPr>
                        <a:buNone/>
                      </a:pPr>
                      <a:r>
                        <a:rPr lang="en-US" sz="1400">
                          <a:sym typeface="+mn-ea"/>
                        </a:rPr>
                        <a:t>Hour </a:t>
                      </a:r>
                      <a:endParaRPr lang="en-US"/>
                    </a:p>
                  </a:txBody>
                  <a:tcPr/>
                </a:tc>
                <a:tc>
                  <a:txBody>
                    <a:bodyPr/>
                    <a:lstStyle/>
                    <a:p>
                      <a:pPr>
                        <a:buNone/>
                      </a:pPr>
                      <a:r>
                        <a:rPr lang="en-US" sz="1400">
                          <a:sym typeface="+mn-ea"/>
                        </a:rPr>
                        <a:t>0.000000</a:t>
                      </a:r>
                      <a:endParaRPr lang="en-US"/>
                    </a:p>
                  </a:txBody>
                  <a:tcPr/>
                </a:tc>
                <a:extLst>
                  <a:ext uri="{0D108BD9-81ED-4DB2-BD59-A6C34878D82A}">
                    <a16:rowId xmlns:a16="http://schemas.microsoft.com/office/drawing/2014/main" xmlns="" val="10005"/>
                  </a:ext>
                </a:extLst>
              </a:tr>
              <a:tr h="304800">
                <a:tc>
                  <a:txBody>
                    <a:bodyPr/>
                    <a:lstStyle/>
                    <a:p>
                      <a:pPr>
                        <a:buNone/>
                      </a:pPr>
                      <a:r>
                        <a:rPr lang="en-US" sz="1400">
                          <a:sym typeface="+mn-ea"/>
                        </a:rPr>
                        <a:t>Humidity(%)</a:t>
                      </a:r>
                      <a:endParaRPr lang="en-US"/>
                    </a:p>
                  </a:txBody>
                  <a:tcPr/>
                </a:tc>
                <a:tc>
                  <a:txBody>
                    <a:bodyPr/>
                    <a:lstStyle/>
                    <a:p>
                      <a:pPr>
                        <a:buNone/>
                      </a:pPr>
                      <a:r>
                        <a:rPr lang="en-US" sz="1400">
                          <a:sym typeface="+mn-ea"/>
                        </a:rPr>
                        <a:t>0.059579</a:t>
                      </a:r>
                      <a:endParaRPr lang="en-US"/>
                    </a:p>
                  </a:txBody>
                  <a:tcPr/>
                </a:tc>
                <a:extLst>
                  <a:ext uri="{0D108BD9-81ED-4DB2-BD59-A6C34878D82A}">
                    <a16:rowId xmlns:a16="http://schemas.microsoft.com/office/drawing/2014/main" xmlns="" val="10006"/>
                  </a:ext>
                </a:extLst>
              </a:tr>
              <a:tr h="309880">
                <a:tc>
                  <a:txBody>
                    <a:bodyPr/>
                    <a:lstStyle/>
                    <a:p>
                      <a:pPr>
                        <a:buNone/>
                      </a:pPr>
                      <a:r>
                        <a:rPr lang="en-US" sz="1400">
                          <a:sym typeface="+mn-ea"/>
                        </a:rPr>
                        <a:t>Wind speed (m/s)</a:t>
                      </a:r>
                      <a:endParaRPr lang="en-US"/>
                    </a:p>
                  </a:txBody>
                  <a:tcPr/>
                </a:tc>
                <a:tc>
                  <a:txBody>
                    <a:bodyPr/>
                    <a:lstStyle/>
                    <a:p>
                      <a:pPr>
                        <a:buNone/>
                      </a:pPr>
                      <a:r>
                        <a:rPr lang="en-US" sz="1400">
                          <a:sym typeface="+mn-ea"/>
                        </a:rPr>
                        <a:t>0.890955</a:t>
                      </a:r>
                      <a:endParaRPr lang="en-US"/>
                    </a:p>
                  </a:txBody>
                  <a:tcPr/>
                </a:tc>
                <a:extLst>
                  <a:ext uri="{0D108BD9-81ED-4DB2-BD59-A6C34878D82A}">
                    <a16:rowId xmlns:a16="http://schemas.microsoft.com/office/drawing/2014/main" xmlns="" val="10007"/>
                  </a:ext>
                </a:extLst>
              </a:tr>
              <a:tr h="304800">
                <a:tc>
                  <a:txBody>
                    <a:bodyPr/>
                    <a:lstStyle/>
                    <a:p>
                      <a:pPr>
                        <a:buNone/>
                      </a:pPr>
                      <a:r>
                        <a:rPr lang="en-US" sz="1400">
                          <a:sym typeface="+mn-ea"/>
                        </a:rPr>
                        <a:t>Solar Radiation (MJ/m2)</a:t>
                      </a:r>
                      <a:endParaRPr lang="en-US"/>
                    </a:p>
                  </a:txBody>
                  <a:tcPr/>
                </a:tc>
                <a:tc>
                  <a:txBody>
                    <a:bodyPr/>
                    <a:lstStyle/>
                    <a:p>
                      <a:pPr>
                        <a:buNone/>
                      </a:pPr>
                      <a:r>
                        <a:rPr lang="en-US" sz="1400">
                          <a:sym typeface="+mn-ea"/>
                        </a:rPr>
                        <a:t> 1.504040</a:t>
                      </a:r>
                      <a:endParaRPr lang="en-US"/>
                    </a:p>
                  </a:txBody>
                  <a:tcPr/>
                </a:tc>
                <a:extLst>
                  <a:ext uri="{0D108BD9-81ED-4DB2-BD59-A6C34878D82A}">
                    <a16:rowId xmlns:a16="http://schemas.microsoft.com/office/drawing/2014/main" xmlns="" val="10008"/>
                  </a:ext>
                </a:extLst>
              </a:tr>
              <a:tr h="304800">
                <a:tc>
                  <a:txBody>
                    <a:bodyPr/>
                    <a:lstStyle/>
                    <a:p>
                      <a:pPr>
                        <a:buNone/>
                      </a:pPr>
                      <a:r>
                        <a:rPr lang="en-US" sz="1400">
                          <a:sym typeface="+mn-ea"/>
                        </a:rPr>
                        <a:t>Snowfall (cm)</a:t>
                      </a:r>
                      <a:endParaRPr lang="en-US"/>
                    </a:p>
                  </a:txBody>
                  <a:tcPr/>
                </a:tc>
                <a:tc>
                  <a:txBody>
                    <a:bodyPr/>
                    <a:lstStyle/>
                    <a:p>
                      <a:pPr>
                        <a:buNone/>
                      </a:pPr>
                      <a:r>
                        <a:rPr lang="en-US" sz="1400">
                          <a:sym typeface="+mn-ea"/>
                        </a:rPr>
                        <a:t>8.440801</a:t>
                      </a:r>
                      <a:endParaRPr lang="en-US"/>
                    </a:p>
                  </a:txBody>
                  <a:tcPr/>
                </a:tc>
                <a:extLst>
                  <a:ext uri="{0D108BD9-81ED-4DB2-BD59-A6C34878D82A}">
                    <a16:rowId xmlns:a16="http://schemas.microsoft.com/office/drawing/2014/main" xmlns="" val="10009"/>
                  </a:ext>
                </a:extLst>
              </a:tr>
              <a:tr h="304800">
                <a:tc>
                  <a:txBody>
                    <a:bodyPr/>
                    <a:lstStyle/>
                    <a:p>
                      <a:pPr>
                        <a:buNone/>
                      </a:pPr>
                      <a:r>
                        <a:rPr lang="en-US" sz="1400">
                          <a:sym typeface="+mn-ea"/>
                        </a:rPr>
                        <a:t>Rainfall(mm)</a:t>
                      </a:r>
                      <a:endParaRPr lang="en-US"/>
                    </a:p>
                  </a:txBody>
                  <a:tcPr/>
                </a:tc>
                <a:tc>
                  <a:txBody>
                    <a:bodyPr/>
                    <a:lstStyle/>
                    <a:p>
                      <a:pPr>
                        <a:buNone/>
                      </a:pPr>
                      <a:r>
                        <a:rPr lang="en-US" sz="1400">
                          <a:sym typeface="+mn-ea"/>
                        </a:rPr>
                        <a:t>14.533232</a:t>
                      </a:r>
                      <a:endParaRPr lang="en-US"/>
                    </a:p>
                  </a:txBody>
                  <a:tcPr/>
                </a:tc>
                <a:extLst>
                  <a:ext uri="{0D108BD9-81ED-4DB2-BD59-A6C34878D82A}">
                    <a16:rowId xmlns:a16="http://schemas.microsoft.com/office/drawing/2014/main" xmlns="" val="10010"/>
                  </a:ext>
                </a:extLst>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73025" y="439420"/>
            <a:ext cx="8512810" cy="523875"/>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US" sz="3600" b="1" u="sng" baseline="-25000" dirty="0">
                <a:solidFill>
                  <a:schemeClr val="lt1"/>
                </a:solidFill>
                <a:latin typeface="Montserrat" panose="00000500000000000000"/>
                <a:ea typeface="Montserrat" panose="00000500000000000000"/>
                <a:cs typeface="Montserrat" panose="00000500000000000000"/>
                <a:sym typeface="Montserrat" panose="00000500000000000000"/>
              </a:rPr>
              <a:t>Visualizing the relationship b/w dependent &amp; independent variable after transformation</a:t>
            </a:r>
          </a:p>
        </p:txBody>
      </p:sp>
      <p:sp>
        <p:nvSpPr>
          <p:cNvPr id="3" name="Text Box 2"/>
          <p:cNvSpPr txBox="1"/>
          <p:nvPr/>
        </p:nvSpPr>
        <p:spPr>
          <a:xfrm>
            <a:off x="447040" y="7732395"/>
            <a:ext cx="2149475" cy="6123940"/>
          </a:xfrm>
          <a:prstGeom prst="rect">
            <a:avLst/>
          </a:prstGeom>
          <a:noFill/>
        </p:spPr>
        <p:txBody>
          <a:bodyPr wrap="square" rtlCol="0" anchor="t">
            <a:spAutoFit/>
          </a:bodyPr>
          <a:lstStyle/>
          <a:p>
            <a:r>
              <a:rPr lang="en-US"/>
              <a:t>Year                         -2.978262</a:t>
            </a:r>
          </a:p>
          <a:p>
            <a:r>
              <a:rPr lang="en-US"/>
              <a:t>Visibility (10m)             -0.701786</a:t>
            </a:r>
          </a:p>
          <a:p>
            <a:r>
              <a:rPr lang="en-US"/>
              <a:t>Dew point temperature(°C)    -0.367298</a:t>
            </a:r>
          </a:p>
          <a:p>
            <a:r>
              <a:rPr lang="en-US"/>
              <a:t>Temperature(°C)              -0.198326</a:t>
            </a:r>
          </a:p>
          <a:p>
            <a:r>
              <a:rPr lang="en-US"/>
              <a:t>Month                        -0.010458</a:t>
            </a:r>
          </a:p>
          <a:p>
            <a:r>
              <a:rPr lang="en-US"/>
              <a:t>Hour                          0.000000</a:t>
            </a:r>
          </a:p>
          <a:p>
            <a:r>
              <a:rPr lang="en-US"/>
              <a:t>Day                           0.007522</a:t>
            </a:r>
          </a:p>
          <a:p>
            <a:r>
              <a:rPr lang="en-US"/>
              <a:t>Humidity(%)                   0.059579</a:t>
            </a:r>
          </a:p>
          <a:p>
            <a:r>
              <a:rPr lang="en-US"/>
              <a:t>Wind speed (m/s)              0.890955</a:t>
            </a:r>
          </a:p>
          <a:p>
            <a:r>
              <a:rPr lang="en-US"/>
              <a:t>Rented Bike Count             1.153428</a:t>
            </a:r>
          </a:p>
          <a:p>
            <a:r>
              <a:rPr lang="en-US"/>
              <a:t>Solar Radiation (MJ/m2)       1.504040</a:t>
            </a:r>
          </a:p>
          <a:p>
            <a:r>
              <a:rPr lang="en-US"/>
              <a:t>Snowfall (cm)                 8.440801</a:t>
            </a:r>
          </a:p>
          <a:p>
            <a:r>
              <a:rPr lang="en-US"/>
              <a:t>Rainfall(mm)                 14.533232</a:t>
            </a:r>
          </a:p>
          <a:p>
            <a:r>
              <a:rPr lang="en-US"/>
              <a:t>dtype: float64</a:t>
            </a:r>
          </a:p>
        </p:txBody>
      </p:sp>
      <p:pic>
        <p:nvPicPr>
          <p:cNvPr id="135" name="Picture 134"/>
          <p:cNvPicPr/>
          <p:nvPr/>
        </p:nvPicPr>
        <p:blipFill>
          <a:blip r:embed="rId3"/>
          <a:stretch>
            <a:fillRect/>
          </a:stretch>
        </p:blipFill>
        <p:spPr>
          <a:xfrm>
            <a:off x="0" y="1104900"/>
            <a:ext cx="2456815" cy="2210435"/>
          </a:xfrm>
          <a:prstGeom prst="rect">
            <a:avLst/>
          </a:prstGeom>
          <a:noFill/>
          <a:ln w="9525">
            <a:noFill/>
          </a:ln>
        </p:spPr>
      </p:pic>
      <p:pic>
        <p:nvPicPr>
          <p:cNvPr id="136" name="Picture 135"/>
          <p:cNvPicPr/>
          <p:nvPr/>
        </p:nvPicPr>
        <p:blipFill>
          <a:blip r:embed="rId4"/>
          <a:stretch>
            <a:fillRect/>
          </a:stretch>
        </p:blipFill>
        <p:spPr>
          <a:xfrm>
            <a:off x="3207385" y="1280160"/>
            <a:ext cx="2729865" cy="2035175"/>
          </a:xfrm>
          <a:prstGeom prst="rect">
            <a:avLst/>
          </a:prstGeom>
          <a:noFill/>
          <a:ln w="9525">
            <a:noFill/>
          </a:ln>
        </p:spPr>
      </p:pic>
      <p:pic>
        <p:nvPicPr>
          <p:cNvPr id="137" name="Picture 136"/>
          <p:cNvPicPr/>
          <p:nvPr/>
        </p:nvPicPr>
        <p:blipFill>
          <a:blip r:embed="rId5"/>
          <a:stretch>
            <a:fillRect/>
          </a:stretch>
        </p:blipFill>
        <p:spPr>
          <a:xfrm>
            <a:off x="378460" y="3315335"/>
            <a:ext cx="2218055" cy="1789430"/>
          </a:xfrm>
          <a:prstGeom prst="rect">
            <a:avLst/>
          </a:prstGeom>
          <a:noFill/>
          <a:ln w="9525">
            <a:noFill/>
          </a:ln>
        </p:spPr>
      </p:pic>
      <p:pic>
        <p:nvPicPr>
          <p:cNvPr id="138" name="Picture 137"/>
          <p:cNvPicPr/>
          <p:nvPr/>
        </p:nvPicPr>
        <p:blipFill>
          <a:blip r:embed="rId6"/>
          <a:stretch>
            <a:fillRect/>
          </a:stretch>
        </p:blipFill>
        <p:spPr>
          <a:xfrm>
            <a:off x="3299460" y="3298190"/>
            <a:ext cx="2205990" cy="1823085"/>
          </a:xfrm>
          <a:prstGeom prst="rect">
            <a:avLst/>
          </a:prstGeom>
          <a:noFill/>
          <a:ln w="9525">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73025" y="439420"/>
            <a:ext cx="8512810" cy="523875"/>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US" sz="3600" b="1" u="sng">
                <a:solidFill>
                  <a:schemeClr val="lt1"/>
                </a:solidFill>
                <a:latin typeface="Montserrat" panose="00000500000000000000"/>
                <a:ea typeface="Montserrat" panose="00000500000000000000"/>
                <a:cs typeface="Montserrat" panose="00000500000000000000"/>
                <a:sym typeface="Montserrat" panose="00000500000000000000"/>
              </a:rPr>
              <a:t>Multicollinearity:</a:t>
            </a:r>
            <a:endParaRPr lang="en-US" sz="3600" b="1" u="sng" baseline="-25000">
              <a:solidFill>
                <a:schemeClr val="lt1"/>
              </a:solidFill>
              <a:latin typeface="Montserrat" panose="00000500000000000000"/>
              <a:ea typeface="Montserrat" panose="00000500000000000000"/>
              <a:cs typeface="Montserrat" panose="00000500000000000000"/>
              <a:sym typeface="Montserrat" panose="00000500000000000000"/>
            </a:endParaRPr>
          </a:p>
        </p:txBody>
      </p:sp>
      <p:pic>
        <p:nvPicPr>
          <p:cNvPr id="120" name="Picture 119"/>
          <p:cNvPicPr/>
          <p:nvPr/>
        </p:nvPicPr>
        <p:blipFill>
          <a:blip r:embed="rId3"/>
          <a:stretch>
            <a:fillRect/>
          </a:stretch>
        </p:blipFill>
        <p:spPr>
          <a:xfrm>
            <a:off x="73025" y="963930"/>
            <a:ext cx="5511800" cy="4083685"/>
          </a:xfrm>
          <a:prstGeom prst="rect">
            <a:avLst/>
          </a:prstGeom>
          <a:noFill/>
          <a:ln w="9525">
            <a:noFill/>
          </a:ln>
        </p:spPr>
      </p:pic>
      <p:sp>
        <p:nvSpPr>
          <p:cNvPr id="2" name="Text Box 1"/>
          <p:cNvSpPr txBox="1"/>
          <p:nvPr/>
        </p:nvSpPr>
        <p:spPr>
          <a:xfrm>
            <a:off x="6314440" y="1508125"/>
            <a:ext cx="2620010" cy="1599565"/>
          </a:xfrm>
          <a:prstGeom prst="rect">
            <a:avLst/>
          </a:prstGeom>
          <a:noFill/>
        </p:spPr>
        <p:txBody>
          <a:bodyPr wrap="square" rtlCol="0">
            <a:spAutoFit/>
          </a:bodyPr>
          <a:lstStyle/>
          <a:p>
            <a:r>
              <a:rPr lang="en-US" b="1"/>
              <a:t>Here Temperature's and Dew Point Temperature's VIF are highly correlated so we will focus on these two to remove collinearity. </a:t>
            </a:r>
          </a:p>
          <a:p>
            <a:r>
              <a:rPr lang="en-US" b="1"/>
              <a:t>So we will be focusing on Dew Point Temperature.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73025" y="439420"/>
            <a:ext cx="8512810" cy="523875"/>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US" sz="3600" b="1" u="sng" baseline="-25000" dirty="0">
                <a:solidFill>
                  <a:schemeClr val="lt1"/>
                </a:solidFill>
                <a:latin typeface="Montserrat" panose="00000500000000000000"/>
                <a:ea typeface="Montserrat" panose="00000500000000000000"/>
                <a:cs typeface="Montserrat" panose="00000500000000000000"/>
                <a:sym typeface="Montserrat" panose="00000500000000000000"/>
              </a:rPr>
              <a:t>Label Encoding:</a:t>
            </a:r>
          </a:p>
        </p:txBody>
      </p:sp>
      <p:sp>
        <p:nvSpPr>
          <p:cNvPr id="3" name="Text Box 2"/>
          <p:cNvSpPr txBox="1"/>
          <p:nvPr/>
        </p:nvSpPr>
        <p:spPr>
          <a:xfrm>
            <a:off x="182880" y="1482090"/>
            <a:ext cx="8778240" cy="1383665"/>
          </a:xfrm>
          <a:prstGeom prst="rect">
            <a:avLst/>
          </a:prstGeom>
          <a:noFill/>
        </p:spPr>
        <p:txBody>
          <a:bodyPr wrap="square" rtlCol="0">
            <a:spAutoFit/>
          </a:bodyPr>
          <a:lstStyle/>
          <a:p>
            <a:r>
              <a:rPr lang="en-US"/>
              <a:t>Label Encoding is a popular encoding technique for handling categorical variables. In this technique, each label is assigned a unique integer based on alphabetical ordering.</a:t>
            </a:r>
          </a:p>
          <a:p>
            <a:endParaRPr lang="en-US"/>
          </a:p>
          <a:p>
            <a:r>
              <a:rPr lang="en-US"/>
              <a:t>Here we map the variables like Functioning Day and Holiday in the form of 0 and 1.</a:t>
            </a:r>
          </a:p>
          <a:p>
            <a:r>
              <a:rPr lang="en-US"/>
              <a:t>also convert the seasons column into dummy variables like Spring, Summer and Winter.</a:t>
            </a:r>
          </a:p>
          <a:p>
            <a:endParaRPr lang="en-US"/>
          </a:p>
        </p:txBody>
      </p:sp>
      <p:sp>
        <p:nvSpPr>
          <p:cNvPr id="4" name="Text Box 3"/>
          <p:cNvSpPr txBox="1"/>
          <p:nvPr/>
        </p:nvSpPr>
        <p:spPr>
          <a:xfrm>
            <a:off x="359410" y="3208020"/>
            <a:ext cx="5195570" cy="953135"/>
          </a:xfrm>
          <a:prstGeom prst="rect">
            <a:avLst/>
          </a:prstGeom>
          <a:noFill/>
        </p:spPr>
        <p:txBody>
          <a:bodyPr wrap="square" rtlCol="0">
            <a:spAutoFit/>
          </a:bodyPr>
          <a:lstStyle/>
          <a:p>
            <a:r>
              <a:rPr lang="en-US">
                <a:sym typeface="+mn-ea"/>
              </a:rPr>
              <a:t>#Mapping the Variables</a:t>
            </a:r>
            <a:endParaRPr lang="en-US"/>
          </a:p>
          <a:p>
            <a:r>
              <a:rPr lang="en-US">
                <a:sym typeface="+mn-ea"/>
              </a:rPr>
              <a:t>df['Functioning Day']=df['Functioning Day'].map({'Yes':1,'No':0})</a:t>
            </a:r>
            <a:endParaRPr lang="en-US"/>
          </a:p>
          <a:p>
            <a:r>
              <a:rPr lang="en-US">
                <a:sym typeface="+mn-ea"/>
              </a:rPr>
              <a:t>df['Holiday']=df['Holiday'].map({'No Holiday':0,'Holiday':1})</a:t>
            </a:r>
            <a:endParaRPr lang="en-US"/>
          </a:p>
          <a:p>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73025" y="439420"/>
            <a:ext cx="8512810" cy="523875"/>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US" sz="3600" b="1" u="sng" baseline="-25000" dirty="0">
                <a:solidFill>
                  <a:schemeClr val="lt1"/>
                </a:solidFill>
                <a:latin typeface="Montserrat" panose="00000500000000000000"/>
                <a:ea typeface="Montserrat" panose="00000500000000000000"/>
                <a:cs typeface="Montserrat" panose="00000500000000000000"/>
                <a:sym typeface="Montserrat" panose="00000500000000000000"/>
              </a:rPr>
              <a:t>Feature Engineering:</a:t>
            </a:r>
            <a:br>
              <a:rPr lang="en-US" sz="3600" b="1" u="sng" baseline="-25000" dirty="0">
                <a:solidFill>
                  <a:schemeClr val="lt1"/>
                </a:solidFill>
                <a:latin typeface="Montserrat" panose="00000500000000000000"/>
                <a:ea typeface="Montserrat" panose="00000500000000000000"/>
                <a:cs typeface="Montserrat" panose="00000500000000000000"/>
                <a:sym typeface="Montserrat" panose="00000500000000000000"/>
              </a:rPr>
            </a:br>
            <a:endParaRPr lang="en-US" sz="3600" b="1" u="sng" baseline="-25000" dirty="0">
              <a:solidFill>
                <a:schemeClr val="lt1"/>
              </a:solidFill>
              <a:latin typeface="Montserrat" panose="00000500000000000000"/>
              <a:ea typeface="Montserrat" panose="00000500000000000000"/>
              <a:cs typeface="Montserrat" panose="00000500000000000000"/>
              <a:sym typeface="Montserrat" panose="00000500000000000000"/>
            </a:endParaRPr>
          </a:p>
        </p:txBody>
      </p:sp>
      <p:sp>
        <p:nvSpPr>
          <p:cNvPr id="3" name="Text Box 2"/>
          <p:cNvSpPr txBox="1"/>
          <p:nvPr/>
        </p:nvSpPr>
        <p:spPr>
          <a:xfrm>
            <a:off x="279400" y="3056255"/>
            <a:ext cx="3342005" cy="450850"/>
          </a:xfrm>
          <a:prstGeom prst="rect">
            <a:avLst/>
          </a:prstGeom>
          <a:noFill/>
        </p:spPr>
        <p:txBody>
          <a:bodyPr wrap="square" rtlCol="0">
            <a:spAutoFit/>
          </a:bodyPr>
          <a:lstStyle/>
          <a:p>
            <a:r>
              <a:rPr lang="en-US" sz="3600" b="1" u="sng" baseline="-25000" dirty="0">
                <a:solidFill>
                  <a:schemeClr val="lt1"/>
                </a:solidFill>
                <a:latin typeface="Montserrat" panose="00000500000000000000"/>
                <a:ea typeface="Montserrat" panose="00000500000000000000"/>
                <a:cs typeface="Montserrat" panose="00000500000000000000"/>
                <a:sym typeface="Montserrat" panose="00000500000000000000"/>
              </a:rPr>
              <a:t>Feature Selection:</a:t>
            </a:r>
            <a:endParaRPr lang="en-US" sz="3600"/>
          </a:p>
        </p:txBody>
      </p:sp>
      <p:sp>
        <p:nvSpPr>
          <p:cNvPr id="4" name="Text Box 3"/>
          <p:cNvSpPr txBox="1"/>
          <p:nvPr/>
        </p:nvSpPr>
        <p:spPr>
          <a:xfrm>
            <a:off x="279400" y="800735"/>
            <a:ext cx="6801485" cy="737235"/>
          </a:xfrm>
          <a:prstGeom prst="rect">
            <a:avLst/>
          </a:prstGeom>
          <a:noFill/>
        </p:spPr>
        <p:txBody>
          <a:bodyPr wrap="square" rtlCol="0">
            <a:spAutoFit/>
          </a:bodyPr>
          <a:lstStyle/>
          <a:p>
            <a:r>
              <a:rPr lang="en-US"/>
              <a:t>It is the process of designing artificial features into an algorithm. These artificial features are then used by that algorithm in order to improve its performance, or in other words reap better results.</a:t>
            </a:r>
          </a:p>
        </p:txBody>
      </p:sp>
      <p:sp>
        <p:nvSpPr>
          <p:cNvPr id="6" name="Text Box 5"/>
          <p:cNvSpPr txBox="1"/>
          <p:nvPr/>
        </p:nvSpPr>
        <p:spPr>
          <a:xfrm>
            <a:off x="279400" y="1605280"/>
            <a:ext cx="7724775" cy="1168400"/>
          </a:xfrm>
          <a:prstGeom prst="rect">
            <a:avLst/>
          </a:prstGeom>
          <a:noFill/>
        </p:spPr>
        <p:txBody>
          <a:bodyPr wrap="square" rtlCol="0">
            <a:spAutoFit/>
          </a:bodyPr>
          <a:lstStyle/>
          <a:p>
            <a:r>
              <a:rPr lang="en-US"/>
              <a:t>In Feature Engineering, we apply lambda function to convert respective columns in the form of 0 and 1.</a:t>
            </a:r>
          </a:p>
          <a:p>
            <a:r>
              <a:rPr lang="en-US"/>
              <a:t>Ex. We convert Visibility column in the form of 1 when it is greater than 2000, also for rainfall if the value is greater than 0.148 then it is converted into 1 otherwise 0.</a:t>
            </a:r>
          </a:p>
          <a:p>
            <a:r>
              <a:rPr lang="en-US"/>
              <a:t>Same procedure follows for snowfall and solar radiation</a:t>
            </a:r>
          </a:p>
        </p:txBody>
      </p:sp>
      <p:sp>
        <p:nvSpPr>
          <p:cNvPr id="7" name="Text Box 6"/>
          <p:cNvSpPr txBox="1"/>
          <p:nvPr/>
        </p:nvSpPr>
        <p:spPr>
          <a:xfrm>
            <a:off x="278765" y="3884295"/>
            <a:ext cx="8795385" cy="953135"/>
          </a:xfrm>
          <a:prstGeom prst="rect">
            <a:avLst/>
          </a:prstGeom>
          <a:noFill/>
        </p:spPr>
        <p:txBody>
          <a:bodyPr wrap="square" rtlCol="0">
            <a:spAutoFit/>
          </a:bodyPr>
          <a:lstStyle/>
          <a:p>
            <a:r>
              <a:rPr lang="en-US"/>
              <a:t>In Feature selection we remove non-informative or redundant predictors from the model.</a:t>
            </a:r>
          </a:p>
          <a:p>
            <a:endParaRPr lang="en-US"/>
          </a:p>
          <a:p>
            <a:r>
              <a:rPr lang="en-US"/>
              <a:t>At beginning we have 8760 rows and 14 columns.</a:t>
            </a:r>
          </a:p>
          <a:p>
            <a:r>
              <a:rPr lang="en-US"/>
              <a:t>After label encoding and feature enginnering  we get 8459 rows and 15 columns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505" y="112516"/>
            <a:ext cx="8520600" cy="572700"/>
          </a:xfrm>
        </p:spPr>
        <p:txBody>
          <a:bodyPr/>
          <a:lstStyle/>
          <a:p>
            <a:r>
              <a:rPr lang="en-US" b="1" u="sng" dirty="0">
                <a:solidFill>
                  <a:schemeClr val="lt1"/>
                </a:solidFill>
                <a:latin typeface="Montserrat" panose="00000500000000000000"/>
                <a:ea typeface="Montserrat" panose="00000500000000000000"/>
                <a:cs typeface="Montserrat" panose="00000500000000000000"/>
                <a:sym typeface="Montserrat" panose="00000500000000000000"/>
              </a:rPr>
              <a:t>Algorithms:</a:t>
            </a:r>
            <a:endParaRPr lang="en-IN" dirty="0"/>
          </a:p>
        </p:txBody>
      </p:sp>
      <p:sp>
        <p:nvSpPr>
          <p:cNvPr id="4" name="TextBox 3"/>
          <p:cNvSpPr txBox="1"/>
          <p:nvPr/>
        </p:nvSpPr>
        <p:spPr>
          <a:xfrm>
            <a:off x="199505" y="1105593"/>
            <a:ext cx="8703426" cy="400110"/>
          </a:xfrm>
          <a:prstGeom prst="rect">
            <a:avLst/>
          </a:prstGeom>
          <a:noFill/>
        </p:spPr>
        <p:txBody>
          <a:bodyPr wrap="square" rtlCol="0">
            <a:spAutoFit/>
          </a:bodyPr>
          <a:lstStyle/>
          <a:p>
            <a:pPr algn="just"/>
            <a:endParaRPr lang="en-IN" sz="2000" dirty="0"/>
          </a:p>
        </p:txBody>
      </p:sp>
      <p:sp>
        <p:nvSpPr>
          <p:cNvPr id="6" name="TextBox 5"/>
          <p:cNvSpPr txBox="1"/>
          <p:nvPr/>
        </p:nvSpPr>
        <p:spPr>
          <a:xfrm>
            <a:off x="108092" y="701842"/>
            <a:ext cx="8703426" cy="2708434"/>
          </a:xfrm>
          <a:prstGeom prst="rect">
            <a:avLst/>
          </a:prstGeom>
          <a:noFill/>
        </p:spPr>
        <p:txBody>
          <a:bodyPr wrap="square" rtlCol="0">
            <a:spAutoFit/>
          </a:bodyPr>
          <a:lstStyle/>
          <a:p>
            <a:pPr algn="just"/>
            <a:r>
              <a:rPr lang="en-IN" sz="2000" b="1" dirty="0"/>
              <a:t>1]</a:t>
            </a:r>
            <a:r>
              <a:rPr lang="en-US" altLang="en-IN" sz="2000" b="1" dirty="0"/>
              <a:t> </a:t>
            </a:r>
            <a:r>
              <a:rPr lang="en-IN" sz="2000" b="1" dirty="0"/>
              <a:t>Linear Regression:</a:t>
            </a:r>
          </a:p>
          <a:p>
            <a:pPr marL="342900" indent="-342900" algn="just">
              <a:buFont typeface="Arial" panose="020B0604020202020204" pitchFamily="34" charset="0"/>
              <a:buChar char="•"/>
            </a:pPr>
            <a:r>
              <a:rPr lang="en-US" sz="1800" dirty="0"/>
              <a:t>We have use linear regression model over our data and then we got our prediction model accuracy as in train it was </a:t>
            </a:r>
            <a:r>
              <a:rPr lang="en-IN" sz="1800" dirty="0"/>
              <a:t>56.32% and in test it was 57.35%.</a:t>
            </a:r>
          </a:p>
          <a:p>
            <a:pPr marL="342900" indent="-342900" algn="just">
              <a:buFont typeface="Arial" panose="020B0604020202020204" pitchFamily="34" charset="0"/>
              <a:buChar char="•"/>
            </a:pPr>
            <a:r>
              <a:rPr lang="en-US" sz="1800" dirty="0"/>
              <a:t>From this we can clearly say that the model is underfitted.</a:t>
            </a:r>
          </a:p>
          <a:p>
            <a:pPr marL="342900" indent="-342900" algn="just">
              <a:buFont typeface="Arial" panose="020B0604020202020204" pitchFamily="34" charset="0"/>
              <a:buChar char="•"/>
            </a:pPr>
            <a:r>
              <a:rPr lang="en-US" sz="1800" dirty="0"/>
              <a:t>As we can see from following scatter plot our model is not giving us satisfied result:</a:t>
            </a:r>
          </a:p>
          <a:p>
            <a:pPr algn="just"/>
            <a:endParaRPr lang="en-US" sz="2000" dirty="0"/>
          </a:p>
          <a:p>
            <a:pPr marL="342900" indent="-342900" algn="just">
              <a:buFont typeface="Arial" panose="020B0604020202020204" pitchFamily="34" charset="0"/>
              <a:buChar char="•"/>
            </a:pPr>
            <a:endParaRPr lang="en-IN" sz="2000" dirty="0"/>
          </a:p>
          <a:p>
            <a:pPr algn="just"/>
            <a:endParaRPr lang="en-IN" sz="2000" b="1" dirty="0"/>
          </a:p>
        </p:txBody>
      </p:sp>
      <p:pic>
        <p:nvPicPr>
          <p:cNvPr id="7" name="Picture 6"/>
          <p:cNvPicPr/>
          <p:nvPr/>
        </p:nvPicPr>
        <p:blipFill>
          <a:blip r:embed="rId2"/>
          <a:stretch>
            <a:fillRect/>
          </a:stretch>
        </p:blipFill>
        <p:spPr>
          <a:xfrm>
            <a:off x="199505" y="2666729"/>
            <a:ext cx="3217026" cy="2476771"/>
          </a:xfrm>
          <a:prstGeom prst="rect">
            <a:avLst/>
          </a:prstGeom>
          <a:noFill/>
          <a:ln w="9525">
            <a:noFill/>
          </a:ln>
        </p:spPr>
      </p:pic>
      <p:pic>
        <p:nvPicPr>
          <p:cNvPr id="8" name="Picture 7"/>
          <p:cNvPicPr/>
          <p:nvPr/>
        </p:nvPicPr>
        <p:blipFill>
          <a:blip r:embed="rId3"/>
          <a:stretch>
            <a:fillRect/>
          </a:stretch>
        </p:blipFill>
        <p:spPr>
          <a:xfrm>
            <a:off x="4347555" y="2666729"/>
            <a:ext cx="3865420" cy="2337533"/>
          </a:xfrm>
          <a:prstGeom prst="rect">
            <a:avLst/>
          </a:prstGeom>
          <a:noFill/>
          <a:ln w="9525">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90204" y="723208"/>
            <a:ext cx="8237911" cy="2462213"/>
          </a:xfrm>
          <a:prstGeom prst="rect">
            <a:avLst/>
          </a:prstGeom>
          <a:noFill/>
        </p:spPr>
        <p:txBody>
          <a:bodyPr wrap="square" rtlCol="0">
            <a:spAutoFit/>
          </a:bodyPr>
          <a:lstStyle/>
          <a:p>
            <a:pPr marL="342900" indent="-342900" algn="just">
              <a:buFont typeface="Wingdings" panose="05000000000000000000" pitchFamily="2" charset="2"/>
              <a:buChar char="q"/>
            </a:pPr>
            <a:r>
              <a:rPr lang="en-US" sz="2000" dirty="0"/>
              <a:t>According to Linear Regression Assumption.The following cases are not satisfied:</a:t>
            </a:r>
          </a:p>
          <a:p>
            <a:pPr algn="just"/>
            <a:endParaRPr lang="en-US" sz="2000" dirty="0"/>
          </a:p>
          <a:p>
            <a:pPr marL="400050" indent="-400050" algn="just">
              <a:buFont typeface="+mj-lt"/>
              <a:buAutoNum type="romanUcPeriod"/>
            </a:pPr>
            <a:r>
              <a:rPr lang="en-US" sz="2000" dirty="0"/>
              <a:t> There was no Linearity between Predictors vs Target</a:t>
            </a:r>
          </a:p>
          <a:p>
            <a:pPr marL="400050" indent="-400050" algn="just">
              <a:buFont typeface="+mj-lt"/>
              <a:buAutoNum type="romanUcPeriod"/>
            </a:pPr>
            <a:r>
              <a:rPr lang="en-US" sz="2000" dirty="0"/>
              <a:t> The Most of the features were not normally distributed.</a:t>
            </a:r>
          </a:p>
          <a:p>
            <a:pPr marL="400050" indent="-400050" algn="just">
              <a:buFont typeface="+mj-lt"/>
              <a:buAutoNum type="romanUcPeriod"/>
            </a:pPr>
            <a:r>
              <a:rPr lang="en-US" sz="2000" dirty="0"/>
              <a:t> There was Some Noisy data in features.</a:t>
            </a:r>
          </a:p>
          <a:p>
            <a:pPr marL="400050" indent="-400050" algn="just">
              <a:buFont typeface="+mj-lt"/>
              <a:buAutoNum type="romanUcPeriod"/>
            </a:pPr>
            <a:r>
              <a:rPr lang="en-US" sz="2000" dirty="0"/>
              <a:t> Mean of residuals were not close to zero.</a:t>
            </a:r>
          </a:p>
          <a:p>
            <a:endParaRPr lang="en-IN" dirty="0"/>
          </a:p>
        </p:txBody>
      </p:sp>
      <p:sp>
        <p:nvSpPr>
          <p:cNvPr id="7" name="TextBox 6"/>
          <p:cNvSpPr txBox="1"/>
          <p:nvPr/>
        </p:nvSpPr>
        <p:spPr>
          <a:xfrm>
            <a:off x="166255" y="166255"/>
            <a:ext cx="8562109" cy="400110"/>
          </a:xfrm>
          <a:prstGeom prst="rect">
            <a:avLst/>
          </a:prstGeom>
          <a:noFill/>
        </p:spPr>
        <p:txBody>
          <a:bodyPr wrap="square" rtlCol="0">
            <a:spAutoFit/>
          </a:bodyPr>
          <a:lstStyle/>
          <a:p>
            <a:pPr algn="just"/>
            <a:r>
              <a:rPr lang="en-US" altLang="en-IN" sz="2000" b="1" dirty="0"/>
              <a:t> </a:t>
            </a:r>
            <a:r>
              <a:rPr lang="en-IN" sz="2000" b="1" dirty="0"/>
              <a:t>Linear Regression cont</a:t>
            </a:r>
            <a:r>
              <a:rPr lang="en-IN" b="1" dirty="0"/>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254635" y="297815"/>
            <a:ext cx="8512810" cy="4195445"/>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US" altLang="en-GB" sz="4200" b="1">
                <a:solidFill>
                  <a:srgbClr val="CC0000"/>
                </a:solidFill>
                <a:latin typeface="Montserrat" panose="00000500000000000000"/>
                <a:ea typeface="Montserrat" panose="00000500000000000000"/>
                <a:cs typeface="Montserrat" panose="00000500000000000000"/>
                <a:sym typeface="Montserrat" panose="00000500000000000000"/>
              </a:rPr>
              <a:t>			</a:t>
            </a:r>
            <a:r>
              <a:rPr lang="en-GB" sz="4200" b="1">
                <a:solidFill>
                  <a:srgbClr val="CC0000"/>
                </a:solidFill>
                <a:latin typeface="Montserrat" panose="00000500000000000000"/>
                <a:ea typeface="Montserrat" panose="00000500000000000000"/>
                <a:cs typeface="Montserrat" panose="00000500000000000000"/>
                <a:sym typeface="Montserrat" panose="00000500000000000000"/>
              </a:rPr>
              <a:t>C</a:t>
            </a:r>
            <a:r>
              <a:rPr lang="en-US" altLang="en-GB" sz="4200" b="1">
                <a:solidFill>
                  <a:srgbClr val="CC0000"/>
                </a:solidFill>
                <a:latin typeface="Montserrat" panose="00000500000000000000"/>
                <a:ea typeface="Montserrat" panose="00000500000000000000"/>
                <a:cs typeface="Montserrat" panose="00000500000000000000"/>
                <a:sym typeface="Montserrat" panose="00000500000000000000"/>
              </a:rPr>
              <a:t>ONTENT</a:t>
            </a:r>
            <a:br>
              <a:rPr lang="en-US" altLang="en-GB" sz="4200" b="1">
                <a:solidFill>
                  <a:srgbClr val="CC0000"/>
                </a:solidFill>
                <a:latin typeface="Montserrat" panose="00000500000000000000"/>
                <a:ea typeface="Montserrat" panose="00000500000000000000"/>
                <a:cs typeface="Montserrat" panose="00000500000000000000"/>
                <a:sym typeface="Montserrat" panose="00000500000000000000"/>
              </a:rPr>
            </a:br>
            <a:endParaRPr sz="4200" b="1">
              <a:solidFill>
                <a:srgbClr val="CC0000"/>
              </a:solidFill>
              <a:latin typeface="Montserrat" panose="00000500000000000000"/>
              <a:ea typeface="Montserrat" panose="00000500000000000000"/>
              <a:cs typeface="Montserrat" panose="00000500000000000000"/>
              <a:sym typeface="Montserrat" panose="00000500000000000000"/>
            </a:endParaRPr>
          </a:p>
          <a:p>
            <a:pPr marL="0" lvl="0" indent="0" algn="l" rtl="0">
              <a:lnSpc>
                <a:spcPct val="100000"/>
              </a:lnSpc>
              <a:spcBef>
                <a:spcPts val="0"/>
              </a:spcBef>
              <a:spcAft>
                <a:spcPts val="0"/>
              </a:spcAft>
              <a:buSzPts val="5200"/>
              <a:buNone/>
            </a:pPr>
            <a:r>
              <a:rPr lang="en-US" sz="3600" b="1" baseline="-25000">
                <a:solidFill>
                  <a:schemeClr val="lt1"/>
                </a:solidFill>
                <a:latin typeface="Montserrat" panose="00000500000000000000"/>
                <a:ea typeface="Montserrat" panose="00000500000000000000"/>
                <a:cs typeface="Montserrat" panose="00000500000000000000"/>
                <a:sym typeface="Montserrat" panose="00000500000000000000"/>
              </a:rPr>
              <a:t>1. Introduction</a:t>
            </a:r>
            <a:br>
              <a:rPr lang="en-US" sz="3600" b="1" baseline="-25000">
                <a:solidFill>
                  <a:schemeClr val="lt1"/>
                </a:solidFill>
                <a:latin typeface="Montserrat" panose="00000500000000000000"/>
                <a:ea typeface="Montserrat" panose="00000500000000000000"/>
                <a:cs typeface="Montserrat" panose="00000500000000000000"/>
                <a:sym typeface="Montserrat" panose="00000500000000000000"/>
              </a:rPr>
            </a:br>
            <a:r>
              <a:rPr lang="en-US" sz="3600" b="1" baseline="-25000">
                <a:solidFill>
                  <a:schemeClr val="lt1"/>
                </a:solidFill>
                <a:latin typeface="Montserrat" panose="00000500000000000000"/>
                <a:ea typeface="Montserrat" panose="00000500000000000000"/>
                <a:cs typeface="Montserrat" panose="00000500000000000000"/>
                <a:sym typeface="Montserrat" panose="00000500000000000000"/>
              </a:rPr>
              <a:t>2. Abstract</a:t>
            </a:r>
            <a:br>
              <a:rPr lang="en-US" sz="3600" b="1" baseline="-25000">
                <a:solidFill>
                  <a:schemeClr val="lt1"/>
                </a:solidFill>
                <a:latin typeface="Montserrat" panose="00000500000000000000"/>
                <a:ea typeface="Montserrat" panose="00000500000000000000"/>
                <a:cs typeface="Montserrat" panose="00000500000000000000"/>
                <a:sym typeface="Montserrat" panose="00000500000000000000"/>
              </a:rPr>
            </a:br>
            <a:r>
              <a:rPr lang="en-US" sz="3600" b="1" baseline="-25000">
                <a:solidFill>
                  <a:schemeClr val="lt1"/>
                </a:solidFill>
                <a:latin typeface="Montserrat" panose="00000500000000000000"/>
                <a:ea typeface="Montserrat" panose="00000500000000000000"/>
                <a:cs typeface="Montserrat" panose="00000500000000000000"/>
                <a:sym typeface="Montserrat" panose="00000500000000000000"/>
              </a:rPr>
              <a:t>3. Problem Statement</a:t>
            </a:r>
            <a:br>
              <a:rPr lang="en-US" sz="3600" b="1" baseline="-25000">
                <a:solidFill>
                  <a:schemeClr val="lt1"/>
                </a:solidFill>
                <a:latin typeface="Montserrat" panose="00000500000000000000"/>
                <a:ea typeface="Montserrat" panose="00000500000000000000"/>
                <a:cs typeface="Montserrat" panose="00000500000000000000"/>
                <a:sym typeface="Montserrat" panose="00000500000000000000"/>
              </a:rPr>
            </a:br>
            <a:r>
              <a:rPr lang="en-US" sz="3600" b="1" baseline="-25000">
                <a:solidFill>
                  <a:schemeClr val="lt1"/>
                </a:solidFill>
                <a:latin typeface="Montserrat" panose="00000500000000000000"/>
                <a:ea typeface="Montserrat" panose="00000500000000000000"/>
                <a:cs typeface="Montserrat" panose="00000500000000000000"/>
                <a:sym typeface="Montserrat" panose="00000500000000000000"/>
              </a:rPr>
              <a:t>4. Steps Involved</a:t>
            </a:r>
            <a:br>
              <a:rPr lang="en-US" sz="3600" b="1" baseline="-25000">
                <a:solidFill>
                  <a:schemeClr val="lt1"/>
                </a:solidFill>
                <a:latin typeface="Montserrat" panose="00000500000000000000"/>
                <a:ea typeface="Montserrat" panose="00000500000000000000"/>
                <a:cs typeface="Montserrat" panose="00000500000000000000"/>
                <a:sym typeface="Montserrat" panose="00000500000000000000"/>
              </a:rPr>
            </a:br>
            <a:r>
              <a:rPr lang="en-US" sz="3600" b="1" baseline="-25000">
                <a:solidFill>
                  <a:schemeClr val="lt1"/>
                </a:solidFill>
                <a:latin typeface="Montserrat" panose="00000500000000000000"/>
                <a:ea typeface="Montserrat" panose="00000500000000000000"/>
                <a:cs typeface="Montserrat" panose="00000500000000000000"/>
                <a:sym typeface="Montserrat" panose="00000500000000000000"/>
              </a:rPr>
              <a:t>5. Algorihtms</a:t>
            </a:r>
            <a:br>
              <a:rPr lang="en-US" sz="3600" b="1" baseline="-25000">
                <a:solidFill>
                  <a:schemeClr val="lt1"/>
                </a:solidFill>
                <a:latin typeface="Montserrat" panose="00000500000000000000"/>
                <a:ea typeface="Montserrat" panose="00000500000000000000"/>
                <a:cs typeface="Montserrat" panose="00000500000000000000"/>
                <a:sym typeface="Montserrat" panose="00000500000000000000"/>
              </a:rPr>
            </a:br>
            <a:r>
              <a:rPr lang="en-US" sz="3600" b="1" baseline="-25000">
                <a:solidFill>
                  <a:schemeClr val="lt1"/>
                </a:solidFill>
                <a:latin typeface="Montserrat" panose="00000500000000000000"/>
                <a:ea typeface="Montserrat" panose="00000500000000000000"/>
                <a:cs typeface="Montserrat" panose="00000500000000000000"/>
                <a:sym typeface="Montserrat" panose="00000500000000000000"/>
              </a:rPr>
              <a:t>6. Model Performance</a:t>
            </a:r>
            <a:br>
              <a:rPr lang="en-US" sz="3600" b="1" baseline="-25000">
                <a:solidFill>
                  <a:schemeClr val="lt1"/>
                </a:solidFill>
                <a:latin typeface="Montserrat" panose="00000500000000000000"/>
                <a:ea typeface="Montserrat" panose="00000500000000000000"/>
                <a:cs typeface="Montserrat" panose="00000500000000000000"/>
                <a:sym typeface="Montserrat" panose="00000500000000000000"/>
              </a:rPr>
            </a:br>
            <a:r>
              <a:rPr lang="en-US" sz="3600" b="1" baseline="-25000">
                <a:solidFill>
                  <a:schemeClr val="lt1"/>
                </a:solidFill>
                <a:latin typeface="Montserrat" panose="00000500000000000000"/>
                <a:ea typeface="Montserrat" panose="00000500000000000000"/>
                <a:cs typeface="Montserrat" panose="00000500000000000000"/>
                <a:sym typeface="Montserrat" panose="00000500000000000000"/>
              </a:rPr>
              <a:t>7. Conclusion</a:t>
            </a:r>
            <a:endParaRPr lang="en-US" sz="3600" b="1" u="sng" baseline="-25000">
              <a:solidFill>
                <a:schemeClr val="lt1"/>
              </a:solidFill>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16378"/>
            <a:ext cx="9144000" cy="3724096"/>
          </a:xfrm>
          <a:prstGeom prst="rect">
            <a:avLst/>
          </a:prstGeom>
          <a:noFill/>
        </p:spPr>
        <p:txBody>
          <a:bodyPr wrap="square" rtlCol="0">
            <a:spAutoFit/>
          </a:bodyPr>
          <a:lstStyle/>
          <a:p>
            <a:r>
              <a:rPr lang="en-US" sz="1800" dirty="0"/>
              <a:t>2]</a:t>
            </a:r>
            <a:r>
              <a:rPr lang="en-IN" sz="1800" b="1" dirty="0"/>
              <a:t> Polynomial Linear Regression</a:t>
            </a:r>
            <a:r>
              <a:rPr lang="en-IN" sz="1600" b="1" dirty="0"/>
              <a:t>:</a:t>
            </a:r>
          </a:p>
          <a:p>
            <a:pPr marL="342900" indent="-342900">
              <a:buFont typeface="Arial" panose="020B0604020202020204" pitchFamily="34" charset="0"/>
              <a:buChar char="•"/>
            </a:pPr>
            <a:endParaRPr lang="en-IN" sz="1800" b="1" dirty="0"/>
          </a:p>
          <a:p>
            <a:pPr marL="342900" indent="-342900">
              <a:buFont typeface="Arial" panose="020B0604020202020204" pitchFamily="34" charset="0"/>
              <a:buChar char="•"/>
            </a:pPr>
            <a:r>
              <a:rPr lang="en-US" sz="1600" dirty="0"/>
              <a:t>We received an underfitted model after implementing the linear regression algorithm therefore we're now using the Polynomial Regression algorithm to get an optimal model and satisfied prediction.</a:t>
            </a:r>
          </a:p>
          <a:p>
            <a:pPr marL="342900" indent="-342900">
              <a:buFont typeface="Arial" panose="020B0604020202020204" pitchFamily="34" charset="0"/>
              <a:buChar char="•"/>
            </a:pPr>
            <a:r>
              <a:rPr lang="en-US" sz="1600" dirty="0"/>
              <a:t>After using the Polynomial Regression algorithm on our data, we were able to achieve better results than the previous algorithm, with 70.89 % on our train data and 71.38 % accuracy on our test data.</a:t>
            </a:r>
          </a:p>
          <a:p>
            <a:pPr marL="342900" indent="-342900">
              <a:buFont typeface="Arial" panose="020B0604020202020204" pitchFamily="34" charset="0"/>
              <a:buChar char="•"/>
            </a:pPr>
            <a:r>
              <a:rPr lang="en-US" sz="1600" dirty="0"/>
              <a:t>This can be seen in the scatter plot below, our model produces better results as compared to the linear regression algorithm:</a:t>
            </a:r>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lang="en-IN" sz="1800" dirty="0"/>
          </a:p>
          <a:p>
            <a:endParaRPr lang="en-IN" sz="1800" dirty="0"/>
          </a:p>
        </p:txBody>
      </p:sp>
      <p:sp>
        <p:nvSpPr>
          <p:cNvPr id="2" name="AutoShape 2" descr="data:image/png;base64,iVBORw0KGgoAAAANSUhEUgAAAZMAAAEGCAYAAACgt3iRAAAABHNCSVQICAgIfAhkiAAAAAlwSFlzAAALEgAACxIB0t1+/AAAADh0RVh0U29mdHdhcmUAbWF0cGxvdGxpYiB2ZXJzaW9uMy4yLjIsIGh0dHA6Ly9tYXRwbG90bGliLm9yZy+WH4yJAAAgAElEQVR4nO2df5Qc1XXnv7d7SlKPsDWjoHDEgJDsZUVMhCSYGMVKvAZvkAEDY8DIBDbE8bGzGzsbKUTHwxobycaLdhUbZ3Oyjn+xxgsWAwiPhYUjiJHjE3mFkZgRQlgKvyUa2SiRBhtNI/X03P2jqlrV1fWqXv3qruq5n3PmTHd1V9er6up33/1NzAxBEARBiEOh3QMQBEEQ8o8IE0EQBCE2IkwEQRCE2IgwEQRBEGIjwkQQBEGITVe7B5AGp556Ks+fP7/dwxAEQcgVu3bt+ldmnhNl344UJvPnz8fOnTvbPQxBEIRcQUSvRN1XzFyCIAhCbESYCIIgCLERYSIIgiDERoSJIAiCEBsRJoIgCEJsOjKaSxCEzmZ4pIwNW/fjtbEKTu8pYc2KhRhY2tfuYU1pRJgIQsLIRJcuwyNl3PLQHlSqNQBAeayCWx7aAwBynduICBNBSBCZ6KKjK4Q3bN1fv742lWoNG7bul2vcRkSYCEKCTMWJLglNLIwQfm2s4vkZqu1CaxBhIggJMtUmOj8hAEBbyIQRwqf3lFD2uJ6n95Tino4QAxEmgpAgnTLRxTU5rXt4L96qTmqb+8II4TUrFjYIMAAoGUWsWbFQ/wSFxJHQYEFIkDUrFqJkFBu25W2is7WN8lgFjJOCYHik3PRelRA4Ol5VahpeqISt1/aBpX244+pF6OspgQD09ZRwx9WLOtaMmBdEMxGEBLEntDxHcyVhclKhEj5htY2BpX25uqZTAREmgpAweZ/okjA5Te8qYKxSbXq/SgPpBCE81RFhIgg549bhPdj4xEHUmFEkwvUXnonbBxbF+kynj0SFyuQENAsBAKH9GrYQtseyemgUG7buF6FikfX8JREmgpAjbh3eg3t2HKg/rzHXn0cVKO6ILC+MAmmbnOxJr1KtoUiEGjP6NCc/ydPxJg/XJTUHPBGdSUTbiOhZItpLRH9hbZ9NRI8R0XPW/15rOxHR/yKi54noaSI63/FZN1nvf46IbkprzILgZnikjOXrH8eCwS1Yvv5xTyd0K9n4xMFQ23Xw8pG4OWVGl9ak5XTeA6awszUSnf39/DVTmTxclzQ1kwkANzPzU0T0NgC7iOgxAH8M4EfMvJ6IBgEMAvg0gEsBnG39XQjgqwAuJKLZAG4D0A+Arc/ZzMxHUxy7IGRiNeg2bdSYPd+n2q6DTg7M2Hiz/8OLuEmbUy1PR5c8XJfUNBNmPsTMT1mPfw3g5wD6AFwF4G7rbXcDGLAeXwXgO2yyA0APEc0FsALAY8x8xBIgjwH4QFrjFvJBKzSGdq8GvUJ0VRSJIh9HJwdGN08m7qQXJkR4KpGH69KSPBMimg9gKYAnAJzGzIesl34B4DTrcR8Ap67+qrVNtd19jE8Q0U4i2nn48OFExy9kizB5EHFIcjVoC7/5g1vwzlsewXwNIahjfrK5/sIzG44TRsh65cY4CZMnE3fS64Q8nTTIw3VJ3QFPRKcA2ARgFTP/ihwrKGZmIoqunztg5q8D+DoA9Pf3J/KZQmvJWqG/pLLZ3eYy2yQVVHokjNDatu8wbh3eg027yqHNcu6IrFklA0SmaSts1FDc7HQJEfYmD9eFOIatNfDDiQwAPwCwlZm/bG3bD+B9zHzIMmP9mJkXEtHXrMcbne+z/5j5T63tDe/zor+/n3fu3JnaeQnJ4xVRVDKKnpnNCwa3wOuuJQAvrb888Di6P8gwY/Jj+frHfU1Uvd1GQ+kR+zgzjAKOavoqAPP8va5LX08J2wcv1v6cuGQ9hFWXNM8jq9eIiHYxc3+UfVPTTMhUQb4F4Oe2ILHYDOAmAOut/993bP8UEd0H0wH/hiVwtgL473bUF4BLANyS1riF9pBGoT/3D/aic+aEWrkntRoM0jC8BEalWsP0rgJKRlHb1KVaFupqOElNcF5Jm1mdPFWkGXyRhcCONEjTZ7IcwH8CcDERjVp/l8EUIn9ARM8B+I/WcwB4BMCLAJ4H8A0AfwYAzHwEwBcAPGn9fd7aJnQQYbOug+zHXn6Ve3ccCO1QH1jah+2DF+Ol9Zdj++DFkX7sUZ2kb1SqDTWoersNGIXwjnad46fph2qVjytJ0gy+aHdgR1qkppkw8z/D1Ly9eL/H+xnAJxWfdReAu5IbnZA1wvgndDQGrx9slJV7EitqLz+CTVDpEVVCoMps5jZ1GQXC+IkJzB/cokwgHB4p4+b7dzeFFyflh8pjj5c0Q3HzEOYbBcmAFzJB0mXFw/wwVSv3pMwRTuFXHqs0TeqAfukRZ8kRr32uuaAP2/YdrjvSj52YqJvRVI7/Wx7ao8xT8RJaYQWs7uSZJVNYmq0EOqVNgRsRJkImCOOf0JnkVT9Y98rdT2AluaLWKf4YZiLVuV7L1z/uqfE4z8N+rMKdv+J17VcNjWLt5r1Ye+W5nmPWmTyz5kdIs2dKp/ZjEWEiZAbdars6k7zqB+tcuQdN2nHNEWFW2lEqDQftEzROnfNwayyq3JexSlU5+etMnu00hfl9T2loSnkI842CCBMhd+hM8lF/sM6JpWCZo9yEcWi3c6Ud1GvEPg+/9/S5ztVPADm1Hfd1v+PqRb7fRbv8CEHfU1rfVd7bFHghwkTIHbo257A/WFVyoRNdc0RaK+0w2o6f4x8Axk9M4PLz5jaESzvxOtcgAWVPxu7J+Y6rF/nmurTSjxC0YMh6cEBWEWEi5I60bM4qE06RCJPMocwRSZjI1m7eW/d59HYbTRO/Tp7MzleO1HufuDk6XsWmXeW66c8ZHFAkqk+qO1850uDUN4qEas3bYW/v50Rncm6VH0FnwQDkP7KqHYgwESLTruibtGzOqglkkrkpsz7o3OOstIdHyljzwG5UJ09OdEfHqw19TGz8JurhkTI27Sr7VhSuVGvYtu9wXWvwMvs4jztWqcIoEGZOK+LYiUah4ZdgGTQ52+Nf9/DeevTZ9C69NLgw96FuvbO8R1a1AxEmQiTa7RNIw+bsZ8JZ+vlH67WqLjpnDoaePFhfnZfHKljz4O76uIB4K+0NW/c3CJIgVBP1uof3ak2czv11JtvqJOM3u6fhix9a2DSJO4WBk55uI3AcAPBWdbL+2M+pbxP2PtTRODohsqodtKRqsNB5dGIWr6p6LsPUDOzs7Xt2HGgy81RrjHUP760/H1ja15C93tdTwjUX9GHD1v2BFX3Dmli8VtHDI2Xtul6zSka90rCfP8SJHRJcHqugp9uoawMqJejoeBVLP/+o77lHuafC7qPSOIpE9e8pbO21rNDuRm6imQiRyFIW7/BIuWFF3FMylDkPftjv98oG18E5ecepCxbk5HbjtYoOI9SPnZhQ5qPocHS8WtfM3vD5HPv6lMcqWD00ilVDow3Z+FHuqbD7qDTGvAoQm3ZbCgDRTISIZKVZz/BIGWse3N0wkY9VqljzwO5IK7OBpX2YjFlJ2/Z5OGtR3ROiLtiaFQu1a3B1GwVPbUdXqBcISmd6GKo1xoat+7W/f/uIzjpdUe6psPt4aYx5FyRANiwFopkIkchKFu+Grfs9J8PqJEcO7wyrGdj0lEy/wNrNe7V9Hl6Tvj1mZzRXt1FAdZIbztUoEKqTXB+rczWqcw5hKhLrUB6r4Csrl/iGI3tRqdawami0XsjSee28Cnj6aXxe+7jpxByPLFgKRDMRIpGVFV4UE0gQ83/Df3VtFKnph2MUCGuvPBcAQpmMvMrmL1//OFYPjWLm9C58ZeUSvLz+cjz7hUux4drFDdf7lBldTYLUXo2q/D+2wmP7cOK0+3Vjf9IdVy+K9LlHx6uoTnL9c9z3lFf1YTu0ud33YbvJgqVANBMhMnFWeEmFFfutwKP+kHa8eFT5mrM4o7MzYbU2iVWWH0AXVdl8p93b7VtwJv7NH9zi+bnlsYqndgMAb59h1IWeqsCjXx5Jb7eBN9+a8NS8GOY1sce4emhUWanZD4YpmC46Z05gJWh3aPNUJQuWAhEmQsuJ6iz0EkBrVizEmgd3N01+RoF8zSO28PLa7ud8f22sUl/5bx+8uO6z0fE7zJxWRE/3tEhl88M6VG3fybETEw3bbX/SzOldygTNmdO6PLUrAnDbFaYgUglNWxu0Eybv3XEgskC5d8cB9J81u36+WTDlZJUs1PtKtW1vu5C2vdlG1cbWr72sV8l1o3hy4iNCPSzVHc3lV65dVUpEhx6rV7pOCK5RJGy4djEAda91HT9Nb7eB7mldeM0y9ajw65Pih21iUn32y1by5pJ1jyoFzp0rlzRc+6BaZ34474ko940Qjky27RUEFVFWmF6r9mqN6xMaszrEU2UeUZUZ0UVnoiagvkoEGvuWOPcvj1WUPdydHB2vagmvSrUWSUj6FX8kmMJhYGkfVC4RBpoKJfoJ9SCc90QWTDmCGnHACy0nirNQx5ShCoVU7RtHkOjQUzIa2v0GZZfbvoJW0NttNDnobT/FRefM8dzH9okApjalQvU9eAVt3LhsHnp9suOd90RWgj4Eb0QzEVpOlBWmrhnotbFKkx+kp9vQzgZPkmMnJuoreXtsQbTC6GwUCLddcW6TT4MBbNpV9q2JZZ9D0DX1OleV3+r2gUW4dXhPk3/F657oxLDeTkE0E6HlBK0wvcpC6JoyZhiFpvBRv0kvCU2gp2TAK8fQTuSz0Yku08xVjExPycCGDy/GwFKzUrBbeFWqNV/znX0OQUqdV8iz+3uxkxUB4PaBRbhz5RLROnKMaCZCW1CtMFWRXndcvQglo4CKoxCgF29VJ0Ot7nXf6+ds95t8g2z+bkLUd/TEz+9CANZeeS42bN0fKWyXcLJ0i1/ZFMDsleLUynT6u7RC68hSn/lOQzQTITMMj5Rx8/27PSedtZv3YkJjpk3LTDRW0XN8u1HZ/NOgr6eEl9Zfrvz8nm6jQTtQofKn3LBsHgAzqkonUMCpeWQhrDdIOxLiIcJEyAT2D13lFB+rVBOpIdVKVDb/7YMXxxYobmuY81he2e8E4C2NCK+SUcRtV5zbZIa8c+US9J81uz4Z61Cp1nDz/bsj191KmnbUr2p3Jd9WImYuIRPoNi2KSzFCrkPU41xzQbPZxjaz6IYC93YbeKs66ZkjY3c/dJtrvBIGGfA1ETpDmJ2f42T5+sdDf0c1Ztzy0B7PnJ5Wh/W2WjvKQiXfViLCRMgEfj9onUlXly9dt7g+madJjRmbdpXrGdzuMvnAyVBghumTOXZiorGQY5HAbK6e3e10t+077Gvv93KuqygS4YU7Lgt8n+o7sgWR6pra473j6kWR/RVJ+Dpa2Wce0PMTdRIiTITUCDMBqH7oSWsSO185gnFXiZG0cJpQVI53W5CM3nZJw/XqsWpg2c59+xrY/+3mVJ/53h588UONkXBhhaXu9Z1VMjyDDWaVjMDggtesemFRJtGkVvitTnrMgp+olYjPREiFsM5Orx4eRoHwpesWJ+qwvnfHgURyTmZOa67I60V5rIK1m/3b545VqvXIp4vOmYMCUb2CbhDHTtSw5kHTL+G85mHQvb6qrHeik8EFqmrBcVb/Sfk6Wp30mAU/USsRzURIhUgqvnsesp57rSijmr6S0HFuXDYPtw8sUtaKcqNTdmXD1v3Y+coR3LPjQOjxOPNZwvo0jCL5rsyd2pLq2tnZ8KrijgRTqC5f/3gk81SSK/xWJj1OtfIvIkyEVAg7AXg1ubInSbuIn9NklrbPwwt37a8kzRV2N8Y4+0dh5rQuZb6P28ejwl5pD4+UsWlXuUnoRK187Px8r/MrEGHB4JbM5otkoZJvKxFhIqRCWGenajK0t7tXlLpaQRwKZE6EzN7RWe0SaknipTWFKcjoXGnrRORFcUCr/DFO/1FWo6SmUvkX8ZkIqeCV6+Cn4qts7arta1YshFFMr/ZIySigWKB62RA7Osvp81F1M/Ri5rRi3TfRqmKOurj9WDpCwcvnoKuphdXo3L4Or3tC8kXaT2rChIjuIqLXiegZx7a1RFQmolHr7zLHa7cQ0fNEtJ+IVji2f8Da9jwRDaY1XiFZwjo7VRFFvpFGKaWLFAuEGUZR2RIXOOlL0PVRGMUCtg9ejJfXX95QgyoLuCfhoMnezrS3qyHb6DqWe3yqBKuwkz1fWn85JhX3RNr5IpI570+amsm3AXzAY/udzLzE+nsEAIjoXQA+AuBca5//TURFIioC+DsAlwJ4F4DrrfcKOcCeAO5cuQSA2cZVtapTRRSptm/Yul8r2ikKtUlW+gpeG6vg1uE9WD00GsrE5axl5ZwY0yqt4sYv+sw9CftN9n7apa6mdnS8Gmt13+ooqXZkzueR1IQJM/8EwBHNt18F4D5mPs7MLwF4HsC7rb/nmflFZj4B4D7rvZlF1OFGdFd1QWYx53V912d/GGoitzUA2zwSpzJvT7cRqRUtA573g9d5GwVK3IR3YkKd/e6ehFXKIAG+2qVbG/Ujzuo+rAk1LlMtXyQq7fCZfIqInrbMYL3Wtj4ABx3vedXaptreBBF9goh2EtHOw4cPpzHuQEQdbkZ3VednFnNf1/GAysFu7LnRNplNshkS+xVLY1LhNWExR7euqe4HZ/+QAgHVScYp07vMSsUwkxp1hYtKUKq0OK9J2K8icJAzOYzWFXV1L/ki2aTV0VxfBfAFmL/HLwD4EoA/SeKDmfnrAL4OmD3gk/jMsEy18gk6hFnVuSNfbG1EVwsxCqRt+qrWGOse3oseRVa33UfeHda5emhU6/NVOO8Hr6gpe/hHx6soGcV6P3XdUN23z/A+HxujSJg5rQtvVKrKUNWoZUfcFQ8uOmdOUz0uN1FX95Ivkj1aqpkw8y+ZucbMkwC+AdOMBQBlAGc63nqGtU21PZOIOtxM1FVdlGzusKaho+NVrL3y3KbMe8AMmb35/t246Jw5Dc7mJFaj9v0Q5MCvVGtYZfmZAKB7WvDa741K1VcjqNYYM6d3eTrQbaKYkby08k27yjh/3ixfk1ceVvfSLliPlgoTIprrePohAHak12YAHyGi6US0AMDZAH4G4EkAZxPRAiKaBtNJv7mVY9bBXkGr1sR5+MGkRVT7dlAJEi/Cmr8Ac6LY8GHvki01Ztyz4wBuHd5T36brZO7rKSl7m9v3g+4iwzaP6QhWW9vwE6xBx40yeaq08h0vHlX+LvK0unea71RCeKqTmpmLiDYCeB+AU4noVQC3AXgfES2BaeZ6GcCfAgAz7yWi+wE8C2ACwCeZuWZ9zqcAbAVQBHAXM+9Na8xRCErwytMPJgy6RRyjZAEPj5S1SpDEpadkaBVGvGfHgaYqvap9jALV2+J63RvO+yFM0qOzcrAK+7MHlvZh7ea9ymuos7gJa0ZSCSi/8cZZ3UvHxOyRmjBh5us9Nn/L5/1fBPBFj+2PAHgkwaElip+poq9Db/KwVVzDTkytCrn84OK52pne7nMcWNrn6c+pTnLdJ2Kfs9PXYTvbh0fKoasX15hhFKkh/8WuUea+1/yc6GksbsJWfe7rKcUSJFOpT0hekHIqMfHr8WDXlOo0vExQdle91UOjsVeKrfIx/WD3oVCmNHcwha6P7C2H+W2sUsWaB3YDhGidI9lsmDU2rnagA+rJvadkpDLhqpzUaTTFkkCXbCLCJCatbrjTbvxMUF61koDGlbkdJeX3o29VzasopjSnoOjpNjyjq5zfvdfEpxNxpqqKXJ1kdE/rwsjnLvHdXzW5r73y3MBjR8HPnNl/1uxETVIS6JJNAoUJEb0TwKvMfJyI3gfgPADfYeaxtAeXB5IOG8y6LVjXBFWp1rDu4b1483hj98D6yhxqk0RQo6V24qyQ++ZbzWYqd0n3KBOcvaJXVRHWKefejoq1KnNm0mG8U20Blxd0NJNNAPqJ6N/BzOP4PoDvAgju8zkFSPJHmwdbcJjJUZUT4fQrqJjeVQgtTAp0Mk8jDdwVcr00jAmX6SqsluX0fWzbd9i3mnLQvdGpFWsl7yOb6AiTSWaeIKIPAfhbZv5bIhpJe2B5IqkfbdZswV5aUlImKC+hFKaHhheTDBgFIEKEcBNGgbDy3Wdi277DDecP+Je/Z6Bhkr/onDlN5VeMAjX5TJy9UpzJmn5NwKaqn2Cq9QnJCzrCpEpE1wO4CcAV1rbwZT+FQFphC1aZ0YKyl8tjFaweGsV73jkbR46dCNQaSkYR07sKSr+EXavKefwkTFtRBIl7wiYAK999Jm4fWNTwvluH92jV5XKWCXE3i7I/W+VHcF8H9hifk6nqJ+hUrSvP6AiTjwL4zwC+yMwvWUmF/zfdYU1N0rYFq8xoO1850iQ4vCZNBvDTF47ghmXz6iYYr4mut9vAbVeYjt41D+5WRi2VxypY86DpPwlTzj1JvMbPALbta6zvNjxSDtUJsTxWwSqP0iv2Z98+4J1j4XUdGOoQW697I+t+N6EzCRQmzPwsEX0awDzr+UsA/kfaA5uKBNmC404SKjPaxicONk1UqpWwPRmuWbGwnrhnT3SqvBo/05VdI2ssomkrDHZhR532v+4V/7qHk8uVdX62+ztVjafGjJJRDPQT5MHvJnQmxH7NhwAQ0RUA/hrANGZeYGWwf56Zr2zFAKPQ39/PO3fubPcwIuFnhvISNGGyiBcMbkmsn5TXxBY0lvmDW5Sv9SrCbJPkK1bRRCcq/0dvt4HuaV2p9Jzv6ylh++DFnt+pyqRlC+qgxYTqfOxjCoIfRLSLmfuj7Ktj5loLsyDjjwGAmUeJ6B1RDiYEo7IFJ+GcD5ul7EfYsQSV4fcKs00arxW6lzZoFAlvvjVRF25JCpKgnulePhJnmZSg71pyMIR2oVPoscrMb7i2JRAvI4QhiUlCVXTx+gvP1O5l7sdrYxVlczC//BSCXiJfXHT6qPR2G5iosfZ4jEJz3xM/nBFbfhFhUSvUSu8NoV3oaCZ7iegPARSJ6GwA/xXAT9MdluAmCed8UJayX3FAHWaVDKW93k/otbL5jF8fFdvspDseu6gjcPKazlL0RwGAG5fNaziOijgmKcnBENqFjjD5cwCfAXAcwEaYFXy/kOaghGaSmiT8TCXHfVq7BlEyiiBSm79UwtD2TbSifArgL3yDIsrcfhSnz8L+v3z9457CpGQU6qHGfseJO/FLDobQLnSiucZhCpPPpD8cQUWak8TwSBk33787tN/EyR1XL1J2IXxtrII7Vy7xFIY6IcRJ4jdR+2lP9lij+iycxR79BKezhW9UJAdDaAc6tbm2wcMSwcwSGtJi0pgkbJNLHEECWE2mFD0+TneUG1cJw7gmNh16uw3PFrh28Um/AAVdv4WfOXJ4pIy1m/1DjMcqVawaGsXazXsDC2IKQpbQMXP9lePxDADXwGxgJXQA6x4O39HQTZHMrn5Bpjg/YejXf0OH6V0FlIyir0BiNrPYh5482FR8ctXQKLqNQlO/kLDh16prcNE5c0Jl+I9VqpIfIuSKQJ2amXc5/rYz81/C7KAo5JzhkXIiuR0FYgyPlD0jo6Z3FbDa6mPuDg92Rn4VKFz/djfHJyZxfGISNy6bp2xZO1ap4t4dB5TmtPHqZL1fSNRe36qWt9v2HQ4ttL2izwQhq+iYuWY7nhYAXABgVmojElJHp1VtGKqTqJeVt2EAY+PVun3UnYntrnMV18wGmJPvtn2H0VUgpcAIOopuvxA/vDQwlT8pCLvcvDjThayjY+bahZO5VBMAXgLwsTQHJaTH8EgZax7YnXheR3WSsXbzXhyfmGwoUujEudIOKpg4rUg4EcEhn4SA9OsXErWkTZwsens/KY0iZJnAcip5JM/lVJLAb8Jbsu7R1B3dQehk3Kfdm0QHt78kTkkbVVXk3m4Dl583F1uePqRtcpTSKEJapFJOhYiu9tuRmR+KckAhXYIK/bVbkAB6Jq20BIndxVBn8naXiIlT0iYomu32gUUNi4CCj8CV0ihCFvEzc13h8xoDEGGSQbLWYCtLOKsa25N3UH6Lc+KOW9ImKLTb+foCn6KYUhpFyCJKYcLMH23lQIRk8Gvzunz947772uaTLJjCkkRlitqwdX9goqRz4laVSokzuatMkiofC8E/8TLKsQQhCXQc8CCiywGcCzPPBADAzJ9Pa1BCdPz8EUEOYHuFHTNKN3OcP2+WpyM96Hq4e8kcO9GcXmUUKNbkrjJJeuWrEIAbrPpeSR5LBIqQBDqhwX8PoBvARQC+CeBaAD9LeVy5IIsrvTghtvYK269RlV8L2azy0xeO1PNgADNxMahrol1nzM5GJ1fPdptTZnRF/s79TJK2gz2p+0vMn0La6Ggm72Hm84joaWZeR0RfAvDDtAeWdVqx0osirPoihqA6V+F+YaytEiQlo4BKlIbuHjBQnzSHR8q4N0iQwMyWt/Ez+cXpEBnkg0myfI70ORHSRqeqnH23jRPR6QCqAOamN6R84LfSSwJbWJXHKmCcFFZBTaa8epaoIOvPmek9PFLGuIc5p9VUqpNI0tpmT5obtu4PFIhhBGYcf0kre49kqc+JqueNkG90hMkPiKgHwAYATwF4GcB30xxUHkh7pRdVWLnLeRR9HCBEQE+3gdfGKtiwdT9uHd6DWx7ak3r7XCeGzx2YpBZkT5pJrsTjlotXNStLo/dIK4/lR9RFkpB9/PJMHoEpNO5k5jcBbCKiHwCY4dF5ccqRRLMqP/yisoLQDTGdZDS0pg3KSk+DaV1FVE/EKzQZhFEkHDs+Ua8BFtWv1FMyMHO6dz+TKLSy90hW+pyI76Zz8fOZfA3ARwB8mYh+DLMx1hYRJCZpd7RTRWX5aRpObH9LmGmzHY71YyEFiR0AoBsI0Ntt4M23Jup+jyBBYhQIkwBqrqxJo0CplIRvZe+RLPQ5Ed9N5+KXZ/J9AN8nom6YCYx/BOCrRPRDAN9l5sdaNMZMkvZKTzXp6ayqVaU78oizE6NTgOgIEgLQPa0r0GxXMgp4qzpZ/w4BePY7afdEnBXiRDGmrdEL7UO30+IQgCEiOg/A3TAFi6+Xl4juAvBBAK8z829b22Zbn84YZ8kAACAASURBVDUfpu/lOmY+SkQE4G8AXAZgHMAfM/NT1j43AbjV+tjbmfnukOeYGmmu9FRRWX0+P7qkqwFHIcnQYWd3w+XrHw99Xqf3lLRWvLNnTm+qdSWCw5u4UYzSo75zCXTAE9FpRPTnRLQdwDDMHvDna3z2twF8wLVtEMCPmPlsAD+yngPApQDOtv4+AeCr1rFnA7gNwIUA3g3gNiLq1Th27gnrMHU6NttByWoslaSp7IzeGdiwdT8WDG4JfV72tdJZ8YqJRZ+4UYyqfi8ivPOPnwP+4wCuB7AQwCYAa5j5p7ofzMw/IaL5rs1X4WRjrbsB/BjAp63t32GzhPEOIuohornWex9j5iPWmB6DKaA26o4jz8wwCvUfbk/JwAcXz8WGrfuxemi0ybzg9SNvJUnlhDh57vVjkfbr7TYa+rUHmfzExKJPGJ+HyhyWBd+NkDx+Zq7fBXAHTE0iqZniNGY+ZD3+BYDTrMd9AA463veqtU21vQki+gRMrQbz5s1LaLjJ4+4/DjRPfu7GUQBw7PhEQ7vZ8liloVd4mNV1Fsq7twqnsHX7XYBgba/d0U9ZQ9fnIeVbph6p9jOxNJMfOHwmY8zc43j9KDP3WiHH65n5n63tP4KpsbwPZijy7db2zwKoMPNf+x03q/1M/KrUFgh4+wzvQoJBlIwipncVlPvOnFaEUSzgjUoVp/eUcOTY8VQ0iSxhFAkbrl0cublVnN4lnYwquMMdpKDycUkvlmyTSj+TlPglEc1l5kOWGet1a3sZwJmO951hbSujsd/8GTBNY7nEr0rtJPuX7fCjUq1hhlFAySh6mnMmGQ0/9Pk+uSdZR9fBX62xZ+6CroklbD7EVNFi7HNya9djlWqD5iEhwFMPnQz4JNkM4Cbr8U0Avu/Y/kdksgzAG5Y5bCuAS4io13K8X2JtyyVpOsfHxqu44+pFnnkolWoNN9+/u16+Iq+UjCJuWDavwXnrR5yJK6xvIAtZ3a0qUzKwtA/d05rXoU5HfJbKtwitwc8BP9tvR9sp7rP/RphaxalE9CrMqKz1AO4noo8BeAXAddbbH4EZFvw8zNDgj9rHIKIvAHjSet/ng46bFdwr1YvOmRM7bNYoklKzOb2nhIGlfVg9NOr5up2f0s6wYR36rHBe+5pt23fYd7XvFzIct26Wbj5EFrK6W+2jCBK2EgI89fAzc+3CyWTjeQCOWo97ABwAsMDvg5n5esVL7/d4LwP4pOJz7gJwl9+xsobXDztuqZLl75yND/fPazIvAPoVf7OO3fgpzOS3ZsVCrHlgN6rujPWid58RXXNUmMkwCyadVgu0IGGblfItQuvwy4BfAABE9A0A32PmR6znlwIYaM3w8onXDztumMNTB97Ah/uBkc9d4jshek2CaWJrEkmEcTCAtZv3hppw7Peu3by37nNyR8c5kzmd2qHf6j3MZKiaWAtEDX1U0qTVAk1H2EoI8NQiMJqLiPYw86KgbVmi3dFcCwa3hJ5cp3cVMFFj33IpupEwTmETp7ChLkSN/T/i8pWVS2JPQioB4kXcCCO/8jWtigBTmft6SgZGb7skcP8oAQRTJehgKpF2NNdrRHQrgHus5zcAeC3KwTqdKMUVbY5PBIfqqlaZXj9qe3IcHiljlcKPkhRJy6p1D+9t0irCTnLOyT1oeHHNgvZ4br5/d5PgbpXvRGXuO3ZiIlA7iupvEc1DcKKjmdglTd4L83f5E2TcEd4OzSSJ4op+/dsB7xX08EjZcxIBzFXpiYkaxnOYU9JnOeA37So3XFOjSJg5raueMxPWKe9FkQgv3HFZ7DGrNFIC8NL6y2N/fhBLP/+oZ1HLIM1LckIEmziaSWBoMDMfYea/APB7zHw+M6/KsiBpF0mUM6kxK7skqpy/azfv9RQkgBn732pB0tdTwldWLtEula/CDlpwX9NqjTFWqfqG4Ib1EyRlBmx3OKyqhXDQ9chCAIGQf3QKPb6HiJ4F8HPr+WIi+t+pjyxnJPHDs4ve2fkT9oTsVwwvaqJjWrw2VsHA0j586brFMArxBIrOFO9VZDDs5B2Ur6JLu7sZRhVm7RaCQmeg4zO5E8AKmImFYObdRPTeVEeVQ1QRPUGmKxt70lHZoe2EtKw7OwtEmD+4JXGnvB+vjVUafCs93QYKAHR0siQn+3aHw0bN7ZCcECEJtMqpMPNBajRb5L/rUsKofpDXXNCnzDEpEmGSuWHS8XI4A/B0kO585UjmijbagrNVggQw+9g7r49fMywdn0sc2umUjirM2i0Ehc5AR5gcJKL3AGAiMgD8BSyT11RBJ6LI7wf50uE3sf2FRjeTV8ioKqrGWYreplKttaVne5oEhfASAV1EDT4igr/wcFOtMWZO79IKl80jUYSZhPgKSaATzXUqzC6I/xHmb/dRAP81y074JKO54laPveEb/69JkABmJd/xEzXMKhkgMp2nrcgJyTqqDpOAefPduXJJ7G6SrYquajVJhFEDUh15KpNqNBeAhcx8AzOfxsy/ycw3AvitKAfLI3E6y906vMdTkADAsRM1MEwH+tFxMzppqgsSu5yKyiE+q2RgYGkf1qxYiDiu/U50LEctNql7f7eqiKSQX3SEyd9qbutI4oRNfveJA0kPp6NhAKuGRnHoDe9rayfgRU0MBdrrWE5zQo666NG5v7NSFVnINn5Vg38XwHsAzCGiv3S89HYA3skQHUiY6rE2tw7vwcYnDmbKMZ4nVNetWmOtbH474XHbvsMoj1XqEXV9bfQHpF3VN+qiR+f+zkJVZCH7+DngpwE4xXrP2xzbfwXg2jQHlSXChk3eOrwH9+xonUbS222EckDHIaijo1EggKAsk582tk8lixNc2hNymHa67tYI7ioD7vtbkhoFHZRmLmb+J2ZeB2AZM69z/H2ZmZ9r4RjbysDSvnoiod2QSeWcHB4pt1SQ2Hxl5RL0dhupH2eGUcAHF8/1zNLvKRlY+e4zccr0VjfvPMkNy+ZlUpAA6U/IOgmTXuaqTbvKuOaCPt/7W5IaBR10fvnfJKIPM/MYAFgdD+9j5hXpDi07BIVbDo+UG0qgt5Kj41VlX/k0jnXvjgN4zztn4+V/q/jmwrSDH+w+hP6zZiu/q3aGwEYxl4ZBJ1dEpR1t23fYtwZXEkmNEn7c+egIk1NtQQIAzHyUiH4zxTHlijgFHnussOC4ZqpWmpUYwE9fOIIbls3DD3YfQnmsglVDo5lInnT3IXfS6k6EblqRZR606ImqHfkJKh0h0e5rL7QGHWEySUTzmPkAABDRWYjf66ljiFrg8cZl83D7wKKW+1iSgIGmMccVJLrlT4JQ+SFUq/J1D+9tyYo5C1nmcbQjL0GlKyTEgT810BEmnwHwz0T0TzB9nL8P4BOpjipHRLV5/2D3Idw+sCgwfDgLK/60saOvNj5xMJFcG6/vRPU9HR2v1jXD8lgFq4dGsWpoNLHIryyZd5LWjnSFhDjwpwY6Jej/AcD5AIYA3AfgAmbemvbA8sKsUjTH91iliuGRcqCg6HRB0tttYM2Khdi0q5xqKXhd34Szpe+qoVEsWfdo5HyKKPkZaeaihAkm0UFXSIgDf2rgl2dyDjPvI6LzrU12d8V5ltnrqfSHl33itO34bw89ndxAcsrR8SrWPbw3Mce9UaSmCCbd9r1e+Plhgghr3mmFbyHJQpS6ZjOpSjw18DNz3Qzg4wC+5PEaA5AWbIjnPM9aB8RWlo13EuYaBpX0n6gxVg+NYsPW/U05FIyTxST7eko4dnxCKwKvUq1hlfWZYcxUYc07efMt6AqJLPiLhPRRChNm/rj1/6LWDScfOFe7nUIBwJevWwIAqfeMj4pd0t+dZOfEaabyqqpsC5LtgxeHjsQLqymoVu4Ms1Wue0LNm28hjJCQfvGdj5+Z62q/HZn5oeSHk32S6PWeRUrTivUf+7qH97Ysq16XIlHdvt9/1mzcfP/uQB+L6lV7cnZOhrpmsDCagtfK3cZLMKWdi5IGIiQEGz8H/BXW38cAfAvADdbfNwH8SfpDyyZJ9HrPIsdO1OrO3svPm6u1j+3I7e02IrfoLRlFrez9Seb6pGW3BfbKxNfBOTkPLO3D9sGL8fL6y3GnZiUBXU3B6fD2wl2IMYm2v1LdV2gXfmaujwIAET0K4F3MfMh6PhfAt1syugySVZNDEth+gWPHJwLfa5uKbJymP91Wxba2AQBrHtjd0PTKTY9rknebWFS9YNzaht/kbK+yg8yYYTQF+zMXDG7x1Hqc91NY30JQnS1JDhRaiU6eyZm2ILH4JYB5KY0nE/jlBqhMEZ2CzrnZfUfc2EJIN8TXqW0EmdbefMssP++cFJ0mFlWTp2su6MO2fYdDt7G1hUpSUUi6Jixds5FX5JeXjyjLDnyhs9ARJj8ioq0ANlrPVwL4x/SG1F6CwjPXrFjYslpYWYVhrp5XD40qK8/q4JxIxwJ8NNVJ9s1WTyNiKMnPbEXCYJCPSBDSJLBtLwAQ0YcAvNd6+hNm/l6qo4pJnLa9y9c/7rmCdJp1fuuzP0QlY2G97UTHcV0yik2T3/J3zsa9H/9d87Hiugd9Zp7ayyaZDa8ym3nhNkkKgoo4bXt164U/BeDXzPyPRNRNRG9j5l9HOWDW0QnPFEHSSNCk1tdTwvzfKDW1MN7+whHcOrwHtw8s8o18UpE3E04rEgbD+IgEIUkCy6kQ0ccBPAjga9amPgDDaQ6qnaicqwWieoRMp1AsEG5cNi9yVJQO9mS248Wjnq9vfOIggObIJ93YsKlqwlFFft2wbF5i5VIEIQw6msknAbwbwBMAwMzPxS1BT0QvA/g1gBqACWbuJ6LZMOt/zQfwMoDrrHL3BOBvAFwGYBzAH6dZykW1Qradyp3ifO/tNnDbFeeGytvww8vU5TyGKhHSeUy3Q12nR0yWczDiEGQSk6xyIWvoCJPjzHyCrCJURNSFZErQX8TM/+p4PgjgR8y8nogGreefBnApgLOtvwsBfNX6nwq6Iad5Z+Rzl9Qf2+ccJxnzhmXzfKOm/Kofu6O07DFt2LrfV5h0qglHt0aXJAwKWUJHmPwTEf03ACUi+gMAfwbg4RTGchWA91mP7wbwY5jC5CoA32EzUmAHEfUQ0VxXuHKiOH+kCwa3pHWYtrJk3aN4o1JtmvijFEXs7TZw+8Ai3/dM7yoofU0qv4efCaunZODEhFkza9XQaIMWlHfyVqNLEAANnwnMCf0wgD0A/hTAIwBujXlcBvAoEe0iIrs3ymkOAfELAKdZj/sAHHTs+6q1rQEi+gQR7SSinYcPH445vJN0qhllrFJtKotuhz4XibQFScko4rYrzg1831s+QQsqoaG69r3dBo4dn2golGm3L+6EjO+81egSBCBAmBBREcDPmfkbzPxhZr7WehzX7vN7zHw+TBPWJ4novc4Xrc8PdQxm/joz9zNz/5w5c2IO7yRejs5Ow66Ku2Tdo1jzoL7vhABcc0GwqWV4pIyCT61+ldBQOZmZ4ZktX61xQ3mSvCL9P4Q84itMmLkGYD8RJZrxzsxl6//rAL4H08H/S6tUi12y5XXr7WUAZzp2P8Paljq2E7QTa3F5MVaphkrGZADb9vlrgbb9XyWg3P1HnKiaOb3h40fphAAJLyFKMM9N6m0JWUXHZ9ILYC8R/QzAMXsjM18Z5YBENBNAgZl/bT2+BMDnAWwGcBOA9db/71u7bAbwKSK6D6bj/Y00/SU2nVodOGmCTC9+wljHz+HlZParm0XwdujnCT//ldTbErKKjjD5bMLHPA3A96zosC4A32XmfyCiJwHcT0QfA/AKgOus9z8CMyz4eZihwR9NeDyeTCWNJAgi0+HtVTsryPSiEjaExoiyIJyhsrNKhjI6zC71kveJ1haiXpUBxBkvZBG/fiYzAPxnAP8OpvP9W8wcXE42AGZ+EcBij+3/BuD9HtsZZq5LSxFn50kIwFseglUnNLenO5oQcuLWEscqVRgFwqTCdJbmd5dkSRQdxBkv5AU/n8ndAPphCpJL4d2+t2MRZ+dJJrm5hExvtxGYXT08UsabbzWvP/z8JF54aYnVSUZR4dRP67uzhVp5rNIUCZcW4owX8oKfMHkXM9/IzF8DcC2A32/RmNqGs7HQseMTMIrRGj5NBbqndQWuyDds3e8ZdTVTY18nqlV4jTl2M6kw+OV/pEUSDbMEoRX4CZO6bSIJ81bWca86xyrVZPL8O5TXxiqBXf1UQsAvGssL1Srcju5qVS2qdpicVBFt4i8RsoafA34xEf3KekwwM+B/ZT1mZn576qNrISpTiuDNrJIRWPIjqZ7mfr1AWllSpF092qVsipAHlJoJMxeZ+e3W39uYucvxuKMECdD5Ds2CFZGVBMUCgQieJp+b7z+ZhZ6UiSYrq3MxOQmCGt1+Jh3PrJIRWKE2z0wy8MZbyZxfbZKVLXZrzFg9NIqdrxyp1+tKIvopC6tzqdQrCGpEmFj4VPvoGJIsflz0qabMAO7dcQD9Z83OhBBIkk47H0FICp1Cj1OCoB7kQiM1Zt9oNzt5UEBgoIIgdAKimVionKt5pVeRLJgUPSWzcq8f5bEKFgxu6ShzUNikRd3eJIKQd0Qzseik6sC93YZvyfe4GJYDXifarVXJfa0gStJiO3JTBKEdiDCxcPcgzyt2ifZU64oRQms9nTCBRhEMUg5FmCqIMHEwsLQP2wcvbvcwQkEAuo2Cdol2N309Jdy4bF6osOEwZeqd5H0CjSIYpByKMFUQn4mLG77x/9o9hFCc3lNqEoB+Jdqd9Dn27T9rNtZu3ptIeHRfm5L70iZK0qJfwqUgdBKimTi4dXgPtr9wpN3DCIXXqljX/2Pva/sCkhIknZrcF+W8spJwKQhpI5qJg+8+caDdQwjNLId5yt3z4/hEzbPnh429ok6qd4uzxIn9uZ2U3Bf1vCQ3RZgKUPx27tmjv7+fd+7cGXq/+YNbUhhNuhhFwoZrzfYwax7cHdqf4Zd8GIa+DhEYgjCVIaJdzNwfZV/RTHJOtcZYNTQKomgZ7kkIEgJyF7ggCEKyiDBxUACQXnZGurRTwezpNrB8/eNtMWm1uvOhIAjeiJnLYnikjFVDoymNKBsQ/Fu0BL3uhVEkgBsTGO3PSdv05c4ut+kpGVh75bkiVAQhJHHMXBLNZZH3hDo/+npK6OspBQoKr9d7u42GSKQbl81reD5zWldTJrz9LO3Md1XgwFil2hEZ94KQJ8TMZZH3hDoVBTJDWldH1LrGxqsY+dwlytcXBAQt2BniaWgJft9ZmscVBKEZ0UwsunJ4Jdw1e71OoVgw3xU1YTBoP53PTauAZtCxO3WBIAhZJIdTaDqkWBcxFQjADS6T06zu5pIo1Rpjw9b9kQpZBiXkDY+UMX7Cv3IwYIYfp0HQOeU9414Q8oSYuXIKA/VOhjYqk9NrY5W6uWfdw3uVRRp7uw0wo54JP8NQrzVUzm8vkgg/dh7XGb11zQV92PL0oaZz6oSMe0HIE6KZ5JReDy0kqKjgwNI+jHzuEty4bF6TiaxkFHH5eXNxfOKkinZ0XO3IDpM1n1QlZq8S8Jt2lXHbFefiKyuXSMkSQWgjopnkFK/Fvm5RwdsHFqH/rNkNWsr0rgK2PH1IWWLdPTHr+iOS1BD8SsBvH7xYhIcgtBHRTHKKV5l5d1HB3m4D07sKWD006tku1tlAa6xSVZq/3IJjeKSMgsIP4g4lTlJDkN4ggpBdRDPJAD0lA5VqrcHEFITKpGUXFQxqFxvGTOU8lv25Xn6QklHEbVeklywYpQS8IAitQTSTNlMg4IOL5ypX+l4QEGg6CuoKGGY1f+z4RF2rUQmhIlHqfopOLW0vCJ2AaCZtplggT18FYGosxycmG16zQ4KDJm2VsCiPVTA8Ulau8ntKBsjVltfOKPf73Enm1H0WUUrAS+0uQWgNIkzaTLXGSl+Fu1lVmFpXKmEBALc8tAfXXNCHTbvKTc76tVeeiw1b9zeNydZq2m1qCtMbJMjUJwhCcuTGzEVEHyCi/UT0PBENtns87eCic+ZoT4J+CX2Vag3b9h1WdgD0c3TnydQUZOoTBCE5cqGZEFERwN8B+AMArwJ4kog2M/Oz7R1ZMniZs7zY+MTBpkRFFbbQUVVCthMZvYSTn/aRpy6KEv0lCK0jF8IEwLsBPM/MLwIAEd0H4CoAuRImXuXajQKByFwxB3U9DJtJbkdthTVLBeWr5KUNbbtNcoIwlciLmasPwEHH81etbXWI6BNEtJOIdh4+fLilg9Nl5e+ciQ0fXlw3LfWUDMDh7K4xo2QUm7LTbaLUuIpilnLnq+Q1ozxPJjlByDt50UwCYeavA/g6YDbHavNwPNm27zBuHzg5KS9f/3iTk71SrWHmtCKOnWg2eV1/4ZmhjxnVLJVF7SNsZFaeTHKCkHfyIkzKAJwz6RnWtlzhttWrbPfjJ2q4cdk8bHziIGrMKBLh+gvP1PaXuMmiYAhL1MisTjh3QcgDeREmTwI4m4gWwBQiHwHwh+0dUnjctno/m/7tA4sChUfUHIo85l74RWZlfeyCMBXIhc+EmScAfArAVgA/B3A/M+9t9Tji9OXwstXHsel7VdDVaVUbdb92I5FZgpBtciFMAICZH2Hmf8/M72TmL7b6+CWjGKkvh58DO46jO2oORV5zL4LK6wuC0F7yYuZqKwWCsgmTH73dhm//dCC6TT/qSj2vK3zd8vqCILSH3Ggm7WSSgaEnD+ItzSq7Ngk2GGwi6ko9ryv8TglXFoRORTQTTao1RrUWTjp49RxJiqgr9Tyv8CUySxCyi2gmKcKAZ1OqJIi6UpcVviAIaUCcpi2mTfT39/POnTtD7TN/cIvW+0pGUbuplHMf94Sdx/BcQRA6GyLaxcz9UfYVzSQkdg0t4GSocF9PCTcum4c+hd/BHS2V1/BcQRAEFeIziYBdQ8vLPLRgcAu8dL3yWAXL1z+ONSsWSgKeIAgdh2gmEVHlZvhFRdkaiKppVdbDcwVBEFSIMImB1+Tv15QKaDSTucl6eK4gCIIKESYx8Jr8ndFSKmwzmROjQBg/MYEFg1tSiwATBEFICxEmmrh1Cb/cjIGlfdg+eLFSoNjhuF59TcQhLwhCHhFhYtFteF+KbqOAl9dfjjtXLgmdm+FXyNEWOC+tvxwzp3c1JUTmoV6WIAiCjURzWfz3q8/DX94/CkdHXRTI3A5Ey77Wbc6U13pZgiAINiJMLAaW9mHnK0eaGlLFDdXVEUKt6FUuSZKCIKSJmLkshkfK2LSrXC8zX2PGPTsOYMm6R1P3XaTdq1ySJAVBSBsRJhZeiYQAMFappj7xpl0vK689TARByA9i5rLw80+0Ijs9zYq44pMRBCFtRDOxCPJP5HnizWsPE0EQ8oMIE4s1KxbCKKp7vOd54k3bJyMIgiBmLieKavx5n3h1Q5QFQRCiIsLEYsPW/ahONkuTIlFHNI+SLoWCIKSJmLksVD6RSWaZhAVBEAIQYWIhTmpBEIToiDCxECe1IAhCdMRnYiFOakEQhOiIMHEgTmpBEIRoiJlLEARBiI0IE0EQBCE2IkwEQRCE2IgwEQRBEGIjwkQQBEGIDTErClLlGCI6DOCVGB9xKoB/TWg4rULG3BpkzK0hb2PO23gB7zGfxcxzonxYRwqTuBDRTmbub/c4wiBjbg0y5taQtzHnbbxA8mMWM5cgCIIQGxEmgiAIQmxEmHjz9XYPIAIy5tYgY24NeRtz3sYLJDxm8ZkIgiAIsRHNRBAEQYiNCBNBEAQhNiJMHBDRB4hoPxE9T0SD7R6PEyJ6mYj2ENEoEe20ts0moseI6Dnrf6+1nYjof1nn8TQRnd+iMd5FRK8T0TOObaHHSEQ3We9/johuasOY1xJR2brWo0R0meO1W6wx7yeiFY7tLbt3iOhMItpGRM8S0V4i+gtre2avtc+YM3utiWgGEf2MiHZbY15nbV9ARE9Yxx8iomnW9unW8+et1+cHnUsLx/xtInrJcZ2XWNuTuzeYWf5Mv1ERwAsA3gFgGoDdAN7V7nE5xvcygFNd2/4ngEHr8SCA/2E9vgzADwEQgGUAnmjRGN8L4HwAz0QdI4DZAF60/vdaj3tbPOa1AP7K473vsu6L6QAWWPdLsdX3DoC5AM63Hr8NwL9YY8vstfYZc2avtXW9TrEeGwCesK7f/QA+Ym3/ewD/xXr8ZwD+3nr8EQBDfufS4jF/G8C1Hu9P7N4QzeQk7wbwPDO/yMwnANwH4Ko2jymIqwDcbT2+G8CAY/t32GQHgB4impv2YJj5JwCOxBzjCgCPMfMRZj4K4DEAH2jxmFVcBeA+Zj7OzC8BeB7mfdPSe4eZDzHzU9bjXwP4OYA+ZPha+4xZRduvtXW93rSeGtYfA7gYwIPWdvd1tq//gwDeT0Tkcy6tHLOKxO4NESYn6QNw0PH8Vfjf7K2GATxKRLuI6BPWttOY+ZD1+BcATrMeZ+lcwo4xK2P/lKX232Wbi5DBMVumlKUwV6C5uNauMQMZvtZEVCSiUQCvw5xQXwAwxswTHsevj816/Q0Av9HuMTOzfZ2/aF3nO4lounvMrrGFHrMIk/zwe8x8PoBLAXySiN7rfJFN3TTTcd55GKPFVwG8E8ASAIcAfKm9w/GGiE4BsAnAKmb+lfO1rF5rjzFn+lozc42ZlwA4A6Y2cU6bhxSIe8xE9NsAboE59t+Babr6dNLHFWFykjKAMx3Pz7C2ZQJmLlv/XwfwPZg39i9t85X1/3Xr7Vk6l7BjbPvYmfmX1g9yEsA3cNIkkZkxE5EBc1K+l5kfsjZn+lp7jTkP19oa5xiAbQB+F6YpyG557jx+fWzW67MA/FsGxvwBy8zIzHwcwP9BCtdZhMlJngRwthWpMQ2mA21zm8cEACCimUT0NvsxgEsAPANzfHaUxU0Avm893gzgj6xIjWUA3nCYP1pN2DFuBXAJEfVaJo9LrG0tw+Vf+hDMa22P+SNW1M4CAGcD+BlafO9YZpKVjgAAA7tJREFUdvhvAfg5M3/Z8VJmr7VqzFm+1kQ0h4h6rMclAH8A09ezDcC11tvc19m+/tcCeNzSEFXn0qox73MsMgimj8d5nZO5N6JGDXTiH8zIhn+BaRf9TLvH4xjXO2BGg+wGsNceG0x77I8APAfgHwHM5pMRHX9nncceAP0tGudGmKaKKkwb68eijBHAn8B0Uj4P4KNtGPP/tcb0tPVjm+t4/2esMe8HcGk77h0AvwfThPU0gFHr77IsX2ufMWf2WgM4D8CINbZnAHzO2v4OmMLgeQAPAJhubZ9hPX/eev0dQefSwjE/bl3nZwDcg5MRX4ndG1JORRAEQYiNmLkEQRCE2IgwEQRBEGIjwkQQBEGIjQgTQRAEITYiTARBEITYiDARpjRE9BuOSqq/oMYKttMS+PzbiOgO17YlRPRzn33WEtFfxT22ILSSruC3CELnwsz/BrOUB4hoLYA3mfmv7deJqItP1mGKwkYA/wCznIXNR6ztgtAxiGYiCC7I7P3w90T0BID/6dYUiOgZq1ghiOhGMvtHjBLR14io6PwsZv4XAEeJ6ELH5usAbCSijxPRk2T2nthERN0eY/kxEfVbj08lopetx0Ui2mDt/zQR/am1fS4R/cQazzNE9PuJXhxBUCDCRBC8OQPAe5j5L1VvIKLfArASwHI2C+vVANzg8daNMLURWCUrjjDzcwAeYubfYebFMMt0fCzE+D4Gs/TF78As3vdxq1THHwLYao1nMcxMc0FIHTFzCYI3DzBzLeA97wdwAYAnzZJHKOFkcUUnQwB+SkQ3o9HE9dtEdDuAHgCnIFxdrEsAnEdEdo2oWTBrPj0J4C6rqOIwM4swEVqCCBNB8OaY4/EEGrX4GdZ/AnA3Mzv9IU0w80EiegnAfwBwDczKs4DZ/W6AmXcT0R8DeJ/H7s5jz3BsJwB/zsxNAojM9gSXA/g2EX2Zmb/jNz5BSAIxcwlCMC/DbO0LMntkL7C2/wjAtUT0m9Zrs4noLMVnbARwJ4AXmflVa9vbAByytAgv85h97Ausx9c6tm8F8F+sfUFE/96qLn0WgF8y8zcAfNMetyCkjQgTQQhmE4DZRLQXwKdgVqwFMz8L4FaYHTCfhtmJT9Ue+QEA56IxiuuzMLsNbgewT7HfX8MUGiMATnVs/yaAZwE8RUTPAPgaTEvD+wDstt6/EsDfhDpTQYiIVA0WBEEQYiOaiSAIghAbESaCIAhCbESYCIIgCLERYSIIgiDERoSJIAiCEBsRJoIgCEJsRJgIgiAIsfn/enROZh7++vg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pic>
        <p:nvPicPr>
          <p:cNvPr id="5" name="Picture 4"/>
          <p:cNvPicPr>
            <a:picLocks noChangeAspect="1"/>
          </p:cNvPicPr>
          <p:nvPr/>
        </p:nvPicPr>
        <p:blipFill>
          <a:blip r:embed="rId2"/>
          <a:stretch>
            <a:fillRect/>
          </a:stretch>
        </p:blipFill>
        <p:spPr>
          <a:xfrm>
            <a:off x="307975" y="3085829"/>
            <a:ext cx="3133899" cy="1818680"/>
          </a:xfrm>
          <a:prstGeom prst="rect">
            <a:avLst/>
          </a:prstGeom>
        </p:spPr>
      </p:pic>
      <p:pic>
        <p:nvPicPr>
          <p:cNvPr id="7" name="Picture 6"/>
          <p:cNvPicPr>
            <a:picLocks noChangeAspect="1"/>
          </p:cNvPicPr>
          <p:nvPr/>
        </p:nvPicPr>
        <p:blipFill>
          <a:blip r:embed="rId3"/>
          <a:stretch>
            <a:fillRect/>
          </a:stretch>
        </p:blipFill>
        <p:spPr>
          <a:xfrm>
            <a:off x="4283047" y="3085829"/>
            <a:ext cx="3298160" cy="1739709"/>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4691"/>
            <a:ext cx="9144000" cy="3847207"/>
          </a:xfrm>
          <a:prstGeom prst="rect">
            <a:avLst/>
          </a:prstGeom>
          <a:noFill/>
        </p:spPr>
        <p:txBody>
          <a:bodyPr wrap="square" rtlCol="0">
            <a:spAutoFit/>
          </a:bodyPr>
          <a:lstStyle/>
          <a:p>
            <a:r>
              <a:rPr lang="en-IN" sz="2000" b="1" dirty="0"/>
              <a:t>3] Random Forest Regressor:</a:t>
            </a:r>
          </a:p>
          <a:p>
            <a:endParaRPr lang="en-IN" sz="1800" b="1" dirty="0"/>
          </a:p>
          <a:p>
            <a:pPr marL="342900" indent="-342900">
              <a:buFont typeface="Arial" panose="020B0604020202020204" pitchFamily="34" charset="0"/>
              <a:buChar char="•"/>
            </a:pPr>
            <a:r>
              <a:rPr lang="en-US" sz="1600" dirty="0"/>
              <a:t>We obtained better results after implementing the Polynomial Regression algorithm than we did with previous algorithm, but we still weren't able to get a satisfactory result over our training and testing data, so we used the random forest algorithm to improve our performance.</a:t>
            </a:r>
          </a:p>
          <a:p>
            <a:pPr marL="342900" indent="-342900">
              <a:buFont typeface="Arial" panose="020B0604020202020204" pitchFamily="34" charset="0"/>
              <a:buChar char="•"/>
            </a:pPr>
            <a:r>
              <a:rPr lang="en-US" sz="1600" dirty="0"/>
              <a:t>So, after using the random forest algorithm, we were able to improve our model prediction accuracy to 98.16 % on training data and 86.08 % on testing data.</a:t>
            </a:r>
          </a:p>
          <a:p>
            <a:pPr marL="342900" indent="-342900">
              <a:buFont typeface="Arial" panose="020B0604020202020204" pitchFamily="34" charset="0"/>
              <a:buChar char="•"/>
            </a:pPr>
            <a:r>
              <a:rPr lang="en-US" sz="1600" dirty="0"/>
              <a:t>As it can be observed in the scatter plot below, implementing the random forest algorithm, our model delivers better results as compared to linear regression algorithm and Polynomial Regression algorithm:</a:t>
            </a:r>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lang="en-IN" sz="2000" dirty="0"/>
          </a:p>
          <a:p>
            <a:endParaRPr lang="en-IN" sz="1000" b="1" dirty="0"/>
          </a:p>
          <a:p>
            <a:endParaRPr lang="en-IN" sz="1000" b="1" dirty="0"/>
          </a:p>
          <a:p>
            <a:pPr marL="285750" indent="-285750" algn="just">
              <a:buFont typeface="Arial" panose="020B0604020202020204" pitchFamily="34" charset="0"/>
              <a:buChar char="•"/>
            </a:pPr>
            <a:endParaRPr lang="en-IN" sz="1000" dirty="0"/>
          </a:p>
          <a:p>
            <a:endParaRPr lang="en-IN" sz="1000" dirty="0"/>
          </a:p>
        </p:txBody>
      </p:sp>
      <p:pic>
        <p:nvPicPr>
          <p:cNvPr id="3" name="Picture 2"/>
          <p:cNvPicPr>
            <a:picLocks noChangeAspect="1"/>
          </p:cNvPicPr>
          <p:nvPr/>
        </p:nvPicPr>
        <p:blipFill>
          <a:blip r:embed="rId2"/>
          <a:stretch>
            <a:fillRect/>
          </a:stretch>
        </p:blipFill>
        <p:spPr>
          <a:xfrm>
            <a:off x="223750" y="2867889"/>
            <a:ext cx="3574473" cy="2017915"/>
          </a:xfrm>
          <a:prstGeom prst="rect">
            <a:avLst/>
          </a:prstGeom>
        </p:spPr>
      </p:pic>
      <p:pic>
        <p:nvPicPr>
          <p:cNvPr id="7" name="Picture 6"/>
          <p:cNvPicPr>
            <a:picLocks noChangeAspect="1"/>
          </p:cNvPicPr>
          <p:nvPr/>
        </p:nvPicPr>
        <p:blipFill>
          <a:blip r:embed="rId3"/>
          <a:stretch>
            <a:fillRect/>
          </a:stretch>
        </p:blipFill>
        <p:spPr>
          <a:xfrm>
            <a:off x="4775662" y="2801386"/>
            <a:ext cx="3390899" cy="2084418"/>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4193" y="922713"/>
            <a:ext cx="8695116" cy="6278642"/>
          </a:xfrm>
          <a:prstGeom prst="rect">
            <a:avLst/>
          </a:prstGeom>
          <a:noFill/>
        </p:spPr>
        <p:txBody>
          <a:bodyPr wrap="square" rtlCol="0">
            <a:spAutoFit/>
          </a:bodyPr>
          <a:lstStyle/>
          <a:p>
            <a:pPr marL="285750" indent="-285750" algn="just">
              <a:buFont typeface="Arial" panose="020B0604020202020204" pitchFamily="34" charset="0"/>
              <a:buChar char="•"/>
            </a:pPr>
            <a:r>
              <a:rPr lang="en-US" sz="1800" dirty="0"/>
              <a:t>Using random forest, we were able to achieve 98.16 % accuracy on our training data and 86.08 % accuracy on our testing data, resulting in a gap of 12.08 % between our training and testing accuracy.</a:t>
            </a:r>
          </a:p>
          <a:p>
            <a:pPr marL="285750" indent="-285750" algn="just">
              <a:buFont typeface="Arial" panose="020B0604020202020204" pitchFamily="34" charset="0"/>
              <a:buChar char="•"/>
            </a:pPr>
            <a:r>
              <a:rPr lang="en-US" sz="1800" dirty="0"/>
              <a:t>As a result of these numbers, we can say that our model is overfitting.</a:t>
            </a:r>
          </a:p>
          <a:p>
            <a:pPr marL="285750" indent="-285750" algn="just">
              <a:buFont typeface="Arial" panose="020B0604020202020204" pitchFamily="34" charset="0"/>
              <a:buChar char="•"/>
            </a:pPr>
            <a:r>
              <a:rPr lang="en-US" sz="1800" dirty="0"/>
              <a:t>The algorithm may overfit if we use this model on unknown data to predict the number of rental bikes required at each hour to maintain a stable supply.</a:t>
            </a:r>
          </a:p>
          <a:p>
            <a:pPr marL="285750" indent="-285750" algn="just">
              <a:buFont typeface="Arial" panose="020B0604020202020204" pitchFamily="34" charset="0"/>
              <a:buChar char="•"/>
            </a:pPr>
            <a:r>
              <a:rPr lang="en-US" sz="1800" dirty="0"/>
              <a:t>As a result, we must overcome this challenge, and we are doing so by implementing Hyperparameter tuning using Grid Search CV.</a:t>
            </a:r>
          </a:p>
          <a:p>
            <a:pPr marL="285750" indent="-285750" algn="just">
              <a:buFont typeface="Arial" panose="020B0604020202020204" pitchFamily="34" charset="0"/>
              <a:buChar char="•"/>
            </a:pPr>
            <a:r>
              <a:rPr lang="en-US" sz="1800" dirty="0"/>
              <a:t>We were able to get 94.95% accuracy on our training data and 86.25% accuracy on our testing data after implementing Hyperparameter tuning using Grid Search CV on Random Forest Regressor.</a:t>
            </a:r>
          </a:p>
          <a:p>
            <a:pPr marL="285750" indent="-285750" algn="just">
              <a:buFont typeface="Arial" panose="020B0604020202020204" pitchFamily="34" charset="0"/>
              <a:buChar char="•"/>
            </a:pPr>
            <a:r>
              <a:rPr lang="en-US" sz="1800" dirty="0"/>
              <a:t>By analyzing this outcome, we can conclude that we now have an optimal model with satisfying results.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sp>
        <p:nvSpPr>
          <p:cNvPr id="4" name="TextBox 3"/>
          <p:cNvSpPr txBox="1"/>
          <p:nvPr/>
        </p:nvSpPr>
        <p:spPr>
          <a:xfrm>
            <a:off x="141317" y="99753"/>
            <a:ext cx="8454041" cy="307777"/>
          </a:xfrm>
          <a:prstGeom prst="rect">
            <a:avLst/>
          </a:prstGeom>
          <a:noFill/>
        </p:spPr>
        <p:txBody>
          <a:bodyPr wrap="square" rtlCol="0">
            <a:spAutoFit/>
          </a:bodyPr>
          <a:lstStyle/>
          <a:p>
            <a:r>
              <a:rPr lang="en-IN" b="1" dirty="0"/>
              <a:t>Random Forest Regressor cont.</a:t>
            </a:r>
            <a:endParaRPr lang="en-IN" dirty="0"/>
          </a:p>
        </p:txBody>
      </p:sp>
      <p:sp>
        <p:nvSpPr>
          <p:cNvPr id="5" name="TextBox 4"/>
          <p:cNvSpPr txBox="1"/>
          <p:nvPr/>
        </p:nvSpPr>
        <p:spPr>
          <a:xfrm>
            <a:off x="141317" y="494505"/>
            <a:ext cx="8936182" cy="615553"/>
          </a:xfrm>
          <a:prstGeom prst="rect">
            <a:avLst/>
          </a:prstGeom>
          <a:noFill/>
        </p:spPr>
        <p:txBody>
          <a:bodyPr wrap="square" rtlCol="0">
            <a:spAutoFit/>
          </a:bodyPr>
          <a:lstStyle/>
          <a:p>
            <a:pPr marL="285750" indent="-285750" algn="just">
              <a:buFont typeface="Wingdings" panose="05000000000000000000" pitchFamily="2" charset="2"/>
              <a:buChar char="q"/>
            </a:pPr>
            <a:r>
              <a:rPr lang="en-US" sz="1800" b="1" dirty="0"/>
              <a:t>Hyperparameter tuning using Grid Search CV on Random Forest Regressor:</a:t>
            </a:r>
          </a:p>
          <a:p>
            <a:pPr marL="285750" indent="-285750">
              <a:buFont typeface="Wingdings" panose="05000000000000000000" pitchFamily="2" charset="2"/>
              <a:buChar char="q"/>
            </a:pPr>
            <a:endParaRPr lang="en-IN" sz="16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1316" y="157942"/>
            <a:ext cx="6276109" cy="307777"/>
          </a:xfrm>
          <a:prstGeom prst="rect">
            <a:avLst/>
          </a:prstGeom>
          <a:noFill/>
        </p:spPr>
        <p:txBody>
          <a:bodyPr wrap="square" rtlCol="0">
            <a:spAutoFit/>
          </a:bodyPr>
          <a:lstStyle/>
          <a:p>
            <a:r>
              <a:rPr lang="en-IN" b="1" dirty="0"/>
              <a:t>Random Forest Regressor cont.</a:t>
            </a:r>
            <a:endParaRPr lang="en-IN" dirty="0"/>
          </a:p>
        </p:txBody>
      </p:sp>
      <p:sp>
        <p:nvSpPr>
          <p:cNvPr id="3" name="TextBox 2"/>
          <p:cNvSpPr txBox="1"/>
          <p:nvPr/>
        </p:nvSpPr>
        <p:spPr>
          <a:xfrm>
            <a:off x="199505" y="689956"/>
            <a:ext cx="8861368" cy="1138773"/>
          </a:xfrm>
          <a:prstGeom prst="rect">
            <a:avLst/>
          </a:prstGeom>
          <a:noFill/>
        </p:spPr>
        <p:txBody>
          <a:bodyPr wrap="square" rtlCol="0">
            <a:spAutoFit/>
          </a:bodyPr>
          <a:lstStyle/>
          <a:p>
            <a:pPr marL="342900" indent="-342900">
              <a:buFont typeface="Arial" panose="020B0604020202020204" pitchFamily="34" charset="0"/>
              <a:buChar char="•"/>
            </a:pPr>
            <a:r>
              <a:rPr lang="en-US" sz="1800" dirty="0"/>
              <a:t>We can now use this model to predict the number of bikes rented each hour.</a:t>
            </a:r>
          </a:p>
          <a:p>
            <a:pPr marL="342900" indent="-342900">
              <a:buFont typeface="Arial" panose="020B0604020202020204" pitchFamily="34" charset="0"/>
              <a:buChar char="•"/>
            </a:pPr>
            <a:r>
              <a:rPr lang="en-US" sz="1800" dirty="0"/>
              <a:t>Implementing Hyperparameter tuning on a Random Forest Regressor using Grid Search CV gives satisfactory results, as shown in the scatter plot below:</a:t>
            </a:r>
          </a:p>
          <a:p>
            <a:endParaRPr lang="en-IN" dirty="0"/>
          </a:p>
        </p:txBody>
      </p:sp>
      <p:pic>
        <p:nvPicPr>
          <p:cNvPr id="5" name="Picture 4"/>
          <p:cNvPicPr>
            <a:picLocks noChangeAspect="1"/>
          </p:cNvPicPr>
          <p:nvPr/>
        </p:nvPicPr>
        <p:blipFill>
          <a:blip r:embed="rId2"/>
          <a:stretch>
            <a:fillRect/>
          </a:stretch>
        </p:blipFill>
        <p:spPr>
          <a:xfrm>
            <a:off x="307571" y="2052966"/>
            <a:ext cx="3838575" cy="2495550"/>
          </a:xfrm>
          <a:prstGeom prst="rect">
            <a:avLst/>
          </a:prstGeom>
        </p:spPr>
      </p:pic>
      <p:pic>
        <p:nvPicPr>
          <p:cNvPr id="6" name="Picture 5"/>
          <p:cNvPicPr>
            <a:picLocks noChangeAspect="1"/>
          </p:cNvPicPr>
          <p:nvPr/>
        </p:nvPicPr>
        <p:blipFill>
          <a:blip r:embed="rId3"/>
          <a:stretch>
            <a:fillRect/>
          </a:stretch>
        </p:blipFill>
        <p:spPr>
          <a:xfrm>
            <a:off x="4568190" y="2052966"/>
            <a:ext cx="3848100" cy="236220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4F4BC81-5888-4766-B62B-0B44EC251AD3}"/>
              </a:ext>
            </a:extLst>
          </p:cNvPr>
          <p:cNvSpPr txBox="1"/>
          <p:nvPr/>
        </p:nvSpPr>
        <p:spPr>
          <a:xfrm>
            <a:off x="244549" y="287078"/>
            <a:ext cx="7378995" cy="954107"/>
          </a:xfrm>
          <a:prstGeom prst="rect">
            <a:avLst/>
          </a:prstGeom>
          <a:noFill/>
        </p:spPr>
        <p:txBody>
          <a:bodyPr wrap="square" rtlCol="0">
            <a:spAutoFit/>
          </a:bodyPr>
          <a:lstStyle/>
          <a:p>
            <a:r>
              <a:rPr lang="en-US" sz="2800" b="1" u="sng" dirty="0">
                <a:solidFill>
                  <a:schemeClr val="lt1"/>
                </a:solidFill>
                <a:latin typeface="Montserrat" panose="00000500000000000000"/>
                <a:sym typeface="Montserrat" panose="00000500000000000000"/>
              </a:rPr>
              <a:t>Comparing Evaluation Metrics among all the models being used</a:t>
            </a:r>
            <a:endParaRPr lang="en-IN" sz="2800" dirty="0"/>
          </a:p>
        </p:txBody>
      </p:sp>
      <p:sp>
        <p:nvSpPr>
          <p:cNvPr id="3" name="TextBox 2">
            <a:extLst>
              <a:ext uri="{FF2B5EF4-FFF2-40B4-BE49-F238E27FC236}">
                <a16:creationId xmlns:a16="http://schemas.microsoft.com/office/drawing/2014/main" xmlns="" id="{84375244-A5E3-49FD-97E9-1A133DF34462}"/>
              </a:ext>
            </a:extLst>
          </p:cNvPr>
          <p:cNvSpPr txBox="1"/>
          <p:nvPr/>
        </p:nvSpPr>
        <p:spPr>
          <a:xfrm>
            <a:off x="322854" y="1602609"/>
            <a:ext cx="5560828" cy="523220"/>
          </a:xfrm>
          <a:prstGeom prst="rect">
            <a:avLst/>
          </a:prstGeom>
          <a:noFill/>
        </p:spPr>
        <p:txBody>
          <a:bodyPr wrap="square" rtlCol="0">
            <a:spAutoFit/>
          </a:bodyPr>
          <a:lstStyle/>
          <a:p>
            <a:r>
              <a:rPr lang="en-IN" b="1" dirty="0"/>
              <a:t>Comparing Mean Squared Error and Root Mean Squared Error among all models being used</a:t>
            </a:r>
          </a:p>
        </p:txBody>
      </p:sp>
      <p:pic>
        <p:nvPicPr>
          <p:cNvPr id="1026" name="Picture 2">
            <a:extLst>
              <a:ext uri="{FF2B5EF4-FFF2-40B4-BE49-F238E27FC236}">
                <a16:creationId xmlns:a16="http://schemas.microsoft.com/office/drawing/2014/main" xmlns="" id="{9F341420-ADBB-4687-AF19-9E7662DEF3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854" y="2412826"/>
            <a:ext cx="4196362" cy="221456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xmlns="" id="{7C5239A8-0888-46D2-8E11-A33888F8B0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4786" y="2456138"/>
            <a:ext cx="4111890" cy="2140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88828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49C7BB13-B6B2-4DB0-B282-6B7D6515B5B4}"/>
              </a:ext>
            </a:extLst>
          </p:cNvPr>
          <p:cNvSpPr txBox="1"/>
          <p:nvPr/>
        </p:nvSpPr>
        <p:spPr>
          <a:xfrm>
            <a:off x="308344" y="255182"/>
            <a:ext cx="8155172" cy="954107"/>
          </a:xfrm>
          <a:prstGeom prst="rect">
            <a:avLst/>
          </a:prstGeom>
          <a:noFill/>
        </p:spPr>
        <p:txBody>
          <a:bodyPr wrap="square" rtlCol="0">
            <a:spAutoFit/>
          </a:bodyPr>
          <a:lstStyle/>
          <a:p>
            <a:r>
              <a:rPr lang="en-US" sz="2800" b="1" u="sng" dirty="0">
                <a:solidFill>
                  <a:schemeClr val="lt1"/>
                </a:solidFill>
                <a:latin typeface="Montserrat" panose="00000500000000000000"/>
                <a:sym typeface="Montserrat" panose="00000500000000000000"/>
              </a:rPr>
              <a:t>Comparing Evaluation Metrics among all the models being used</a:t>
            </a:r>
            <a:endParaRPr lang="en-IN" sz="2800" dirty="0"/>
          </a:p>
        </p:txBody>
      </p:sp>
      <p:sp>
        <p:nvSpPr>
          <p:cNvPr id="5" name="TextBox 4">
            <a:extLst>
              <a:ext uri="{FF2B5EF4-FFF2-40B4-BE49-F238E27FC236}">
                <a16:creationId xmlns:a16="http://schemas.microsoft.com/office/drawing/2014/main" xmlns="" id="{648CA2D3-1A22-4157-9EDD-51DC922FD64D}"/>
              </a:ext>
            </a:extLst>
          </p:cNvPr>
          <p:cNvSpPr txBox="1"/>
          <p:nvPr/>
        </p:nvSpPr>
        <p:spPr>
          <a:xfrm>
            <a:off x="308344" y="1409731"/>
            <a:ext cx="6570921" cy="307777"/>
          </a:xfrm>
          <a:prstGeom prst="rect">
            <a:avLst/>
          </a:prstGeom>
          <a:noFill/>
        </p:spPr>
        <p:txBody>
          <a:bodyPr wrap="square" rtlCol="0">
            <a:spAutoFit/>
          </a:bodyPr>
          <a:lstStyle/>
          <a:p>
            <a:r>
              <a:rPr lang="en-IN" b="1" dirty="0"/>
              <a:t>Comparing Mean Absolute Error among all models being used</a:t>
            </a:r>
          </a:p>
        </p:txBody>
      </p:sp>
      <p:pic>
        <p:nvPicPr>
          <p:cNvPr id="2052" name="Picture 4">
            <a:extLst>
              <a:ext uri="{FF2B5EF4-FFF2-40B4-BE49-F238E27FC236}">
                <a16:creationId xmlns:a16="http://schemas.microsoft.com/office/drawing/2014/main" xmlns="" id="{CCDE7DFB-E366-49DE-8C08-8C430EADB0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344" y="1917950"/>
            <a:ext cx="5829300" cy="3171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60200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07FE0C2-4DC4-4EF7-AB0D-FC2F9E069652}"/>
              </a:ext>
            </a:extLst>
          </p:cNvPr>
          <p:cNvSpPr txBox="1"/>
          <p:nvPr/>
        </p:nvSpPr>
        <p:spPr>
          <a:xfrm>
            <a:off x="542260" y="238120"/>
            <a:ext cx="8027582" cy="954107"/>
          </a:xfrm>
          <a:prstGeom prst="rect">
            <a:avLst/>
          </a:prstGeom>
          <a:noFill/>
        </p:spPr>
        <p:txBody>
          <a:bodyPr wrap="square" rtlCol="0">
            <a:spAutoFit/>
          </a:bodyPr>
          <a:lstStyle/>
          <a:p>
            <a:r>
              <a:rPr lang="en-US" sz="2800" b="1" u="sng" dirty="0">
                <a:solidFill>
                  <a:schemeClr val="lt1"/>
                </a:solidFill>
                <a:latin typeface="Montserrat" panose="00000500000000000000"/>
                <a:sym typeface="Montserrat" panose="00000500000000000000"/>
              </a:rPr>
              <a:t>Comparing Evaluation Metrics among all the models being used</a:t>
            </a:r>
            <a:endParaRPr lang="en-IN" sz="2800" dirty="0"/>
          </a:p>
        </p:txBody>
      </p:sp>
      <p:sp>
        <p:nvSpPr>
          <p:cNvPr id="3" name="TextBox 2">
            <a:extLst>
              <a:ext uri="{FF2B5EF4-FFF2-40B4-BE49-F238E27FC236}">
                <a16:creationId xmlns:a16="http://schemas.microsoft.com/office/drawing/2014/main" xmlns="" id="{FB370686-74E1-40AD-8E5A-6AED137106F0}"/>
              </a:ext>
            </a:extLst>
          </p:cNvPr>
          <p:cNvSpPr txBox="1"/>
          <p:nvPr/>
        </p:nvSpPr>
        <p:spPr>
          <a:xfrm>
            <a:off x="542260" y="1589568"/>
            <a:ext cx="6634716" cy="307777"/>
          </a:xfrm>
          <a:prstGeom prst="rect">
            <a:avLst/>
          </a:prstGeom>
          <a:noFill/>
        </p:spPr>
        <p:txBody>
          <a:bodyPr wrap="square" rtlCol="0">
            <a:spAutoFit/>
          </a:bodyPr>
          <a:lstStyle/>
          <a:p>
            <a:r>
              <a:rPr lang="en-IN" b="1" dirty="0"/>
              <a:t>Comparing r2 score on training &amp; testing data among all models being used</a:t>
            </a:r>
          </a:p>
        </p:txBody>
      </p:sp>
      <p:pic>
        <p:nvPicPr>
          <p:cNvPr id="3074" name="Picture 2">
            <a:extLst>
              <a:ext uri="{FF2B5EF4-FFF2-40B4-BE49-F238E27FC236}">
                <a16:creationId xmlns:a16="http://schemas.microsoft.com/office/drawing/2014/main" xmlns="" id="{8DC20CF0-2A45-4E14-A266-2C73747EE6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260" y="2294686"/>
            <a:ext cx="3592082" cy="252076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xmlns="" id="{94711C1D-C0AC-4CC5-9884-E2DF89FCE3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3836" y="2294686"/>
            <a:ext cx="4106006" cy="2416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30977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90170" y="274955"/>
            <a:ext cx="8512810" cy="523875"/>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US" sz="3600" b="1" u="sng" dirty="0">
                <a:solidFill>
                  <a:schemeClr val="lt1"/>
                </a:solidFill>
                <a:latin typeface="Montserrat" panose="00000500000000000000"/>
                <a:ea typeface="Montserrat" panose="00000500000000000000"/>
                <a:cs typeface="Montserrat" panose="00000500000000000000"/>
                <a:sym typeface="Montserrat" panose="00000500000000000000"/>
              </a:rPr>
              <a:t>Conclusion:</a:t>
            </a:r>
            <a:endParaRPr lang="en-US" sz="3600" b="1" u="sng" baseline="-25000" dirty="0">
              <a:solidFill>
                <a:schemeClr val="lt1"/>
              </a:solidFill>
              <a:latin typeface="Montserrat" panose="00000500000000000000"/>
              <a:ea typeface="Montserrat" panose="00000500000000000000"/>
              <a:cs typeface="Montserrat" panose="00000500000000000000"/>
              <a:sym typeface="Montserrat" panose="00000500000000000000"/>
            </a:endParaRPr>
          </a:p>
        </p:txBody>
      </p:sp>
      <p:sp>
        <p:nvSpPr>
          <p:cNvPr id="2" name="TextBox 1"/>
          <p:cNvSpPr txBox="1"/>
          <p:nvPr/>
        </p:nvSpPr>
        <p:spPr>
          <a:xfrm>
            <a:off x="90171" y="798832"/>
            <a:ext cx="8920825" cy="3539430"/>
          </a:xfrm>
          <a:prstGeom prst="rect">
            <a:avLst/>
          </a:prstGeom>
          <a:noFill/>
        </p:spPr>
        <p:txBody>
          <a:bodyPr wrap="square" rtlCol="0">
            <a:spAutoFit/>
          </a:bodyPr>
          <a:lstStyle/>
          <a:p>
            <a:pPr marL="285750" indent="-285750" algn="just">
              <a:buFont typeface="Arial" panose="020B0604020202020204" pitchFamily="34" charset="0"/>
              <a:buChar char="•"/>
            </a:pPr>
            <a:r>
              <a:rPr lang="en-US" dirty="0"/>
              <a:t>We have used three different models. Linear Regression, Polynomial Regression, Random Forest Regressor, as Linear Regression model is underfit. After then, polynomial regression produces a model that is slightly overfit. As a result, we tested Bagging Models like the Random Forest Regressor, and our r2 score on both the training and testing datasets increased. But RFR was overfitted so we used hyperparameter tuning and we improved the model as a result, Random Forest Regressor has finalized as our final model.</a:t>
            </a:r>
          </a:p>
          <a:p>
            <a:pPr algn="just"/>
            <a:endParaRPr lang="en-US" dirty="0"/>
          </a:p>
          <a:p>
            <a:pPr marL="285750" indent="-285750" algn="just">
              <a:buFont typeface="Arial" panose="020B0604020202020204" pitchFamily="34" charset="0"/>
              <a:buChar char="•"/>
            </a:pPr>
            <a:r>
              <a:rPr lang="en-US" dirty="0"/>
              <a:t>Rental Bike Count was the dependent variable and we concluded that it was dependent on what Hour Bike is rented, at what Temperature it is rented as temperature will be a great factor a customer wants to Rent a bike or not as if it is high a customer would prefer Public Transport generally, Humidity present in atmosphere same goes for humidity if its high a customer will feel uneasy and would prefer Public Transport generally, is it a functioning day or not as if its not then the number of customers staying at home will be maximum, is it Raining outside or not as if it is raining customer would not prefer a two wheeler unless customer is really in a hurry or just wants to enjoy rain.</a:t>
            </a:r>
          </a:p>
          <a:p>
            <a:pPr algn="just"/>
            <a:endParaRPr lang="en-US" dirty="0"/>
          </a:p>
          <a:p>
            <a:pPr marL="285750" indent="-285750" algn="just">
              <a:buFont typeface="Arial" panose="020B0604020202020204" pitchFamily="34" charset="0"/>
              <a:buChar char="•"/>
            </a:pPr>
            <a:r>
              <a:rPr lang="en-US" dirty="0"/>
              <a:t>We can say our model is optimized and can be used for predicting bike count on a new data.</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4"/>
          <p:cNvSpPr txBox="1"/>
          <p:nvPr/>
        </p:nvSpPr>
        <p:spPr>
          <a:xfrm>
            <a:off x="2661582" y="1984413"/>
            <a:ext cx="36444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4200" b="1">
                <a:solidFill>
                  <a:schemeClr val="dk1"/>
                </a:solidFill>
                <a:latin typeface="Montserrat"/>
                <a:ea typeface="Montserrat"/>
                <a:cs typeface="Montserrat"/>
                <a:sym typeface="Montserrat"/>
              </a:rPr>
              <a:t>Thank you</a:t>
            </a:r>
            <a:endParaRPr sz="4200" b="1">
              <a:solidFill>
                <a:schemeClr val="dk1"/>
              </a:solidFill>
              <a:latin typeface="Montserrat"/>
              <a:ea typeface="Montserrat"/>
              <a:cs typeface="Montserrat"/>
              <a:sym typeface="Montserrat"/>
            </a:endParaRPr>
          </a:p>
        </p:txBody>
      </p:sp>
    </p:spTree>
    <p:extLst>
      <p:ext uri="{BB962C8B-B14F-4D97-AF65-F5344CB8AC3E}">
        <p14:creationId xmlns:p14="http://schemas.microsoft.com/office/powerpoint/2010/main" val="20611093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72390" y="249324"/>
            <a:ext cx="8512810" cy="523875"/>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US" sz="3600" b="1" u="sng">
                <a:solidFill>
                  <a:schemeClr val="lt1"/>
                </a:solidFill>
                <a:latin typeface="Montserrat" panose="00000500000000000000"/>
                <a:ea typeface="Montserrat" panose="00000500000000000000"/>
                <a:cs typeface="Montserrat" panose="00000500000000000000"/>
                <a:sym typeface="Montserrat" panose="00000500000000000000"/>
              </a:rPr>
              <a:t>Introduction:</a:t>
            </a:r>
            <a:endParaRPr lang="en-US" sz="3600" b="1" u="sng" baseline="-25000">
              <a:solidFill>
                <a:schemeClr val="lt1"/>
              </a:solidFill>
              <a:latin typeface="Montserrat" panose="00000500000000000000"/>
              <a:ea typeface="Montserrat" panose="00000500000000000000"/>
              <a:cs typeface="Montserrat" panose="00000500000000000000"/>
              <a:sym typeface="Montserrat" panose="00000500000000000000"/>
            </a:endParaRPr>
          </a:p>
        </p:txBody>
      </p:sp>
      <p:sp>
        <p:nvSpPr>
          <p:cNvPr id="4" name="TextBox 3"/>
          <p:cNvSpPr txBox="1"/>
          <p:nvPr/>
        </p:nvSpPr>
        <p:spPr>
          <a:xfrm>
            <a:off x="174567" y="856211"/>
            <a:ext cx="8720051" cy="2554545"/>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t>Bike sharing systems are a type of bicycle rental service in which the procedure of obtaining a membership, renting a bike, and returning the bike is all done through a network of kiosks located around a city.</a:t>
            </a:r>
          </a:p>
          <a:p>
            <a:pPr marL="285750" indent="-285750" algn="just">
              <a:buFont typeface="Arial" panose="020B0604020202020204" pitchFamily="34" charset="0"/>
              <a:buChar char="•"/>
            </a:pPr>
            <a:r>
              <a:rPr lang="en-US" sz="2000" dirty="0"/>
              <a:t>People can rent a bike from one location and return it to a different location on an as-needed basis using these systems.</a:t>
            </a:r>
          </a:p>
          <a:p>
            <a:pPr marL="285750" indent="-285750" algn="just">
              <a:buFont typeface="Arial" panose="020B0604020202020204" pitchFamily="34" charset="0"/>
              <a:buChar char="•"/>
            </a:pPr>
            <a:r>
              <a:rPr lang="en-US" sz="2000" dirty="0"/>
              <a:t>The purpose of this study is to estimate bike rental demand by combining past bike usage trends with meteorological data. The data set consists of two years' worth of hourly rental data.</a:t>
            </a:r>
            <a:endParaRPr lang="en-IN"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142240" y="194310"/>
            <a:ext cx="8512810" cy="74041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US" sz="3600" b="1" u="sng" dirty="0">
                <a:solidFill>
                  <a:schemeClr val="lt1"/>
                </a:solidFill>
                <a:latin typeface="Montserrat" panose="00000500000000000000"/>
                <a:ea typeface="Montserrat" panose="00000500000000000000"/>
                <a:cs typeface="Montserrat" panose="00000500000000000000"/>
                <a:sym typeface="Montserrat" panose="00000500000000000000"/>
              </a:rPr>
              <a:t>Abstract:</a:t>
            </a:r>
          </a:p>
        </p:txBody>
      </p:sp>
      <p:sp>
        <p:nvSpPr>
          <p:cNvPr id="2" name="TextBox 1"/>
          <p:cNvSpPr txBox="1"/>
          <p:nvPr/>
        </p:nvSpPr>
        <p:spPr>
          <a:xfrm>
            <a:off x="299258" y="872837"/>
            <a:ext cx="8686800" cy="4339650"/>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t>The main goal is to create a prediction model that can be used to anticipate the number of bike rentals each hour based on weather conditions. As a result, it would be easier to anticipate fast and accurately.</a:t>
            </a:r>
          </a:p>
          <a:p>
            <a:pPr marL="285750" indent="-285750" algn="just">
              <a:buFont typeface="Arial" panose="020B0604020202020204" pitchFamily="34" charset="0"/>
              <a:buChar char="•"/>
            </a:pPr>
            <a:r>
              <a:rPr lang="en-US" sz="2000" dirty="0"/>
              <a:t>Exploratory Data Analysis is performed on a dataset to determine the graph distribution by comparing the target variable to the other variables.</a:t>
            </a:r>
          </a:p>
          <a:p>
            <a:pPr marL="285750" indent="-285750" algn="just">
              <a:buFont typeface="Arial" panose="020B0604020202020204" pitchFamily="34" charset="0"/>
              <a:buChar char="•"/>
            </a:pPr>
            <a:r>
              <a:rPr lang="en-US" sz="2000" dirty="0"/>
              <a:t>We search for outliers and null values that were not discovered. We also use correlation analysis to pick the most critical and relevant features from the dataset, and then train the model using train test split.</a:t>
            </a:r>
          </a:p>
          <a:p>
            <a:pPr marL="285750" indent="-285750" algn="just">
              <a:buFont typeface="Arial" panose="020B0604020202020204" pitchFamily="34" charset="0"/>
              <a:buChar char="•"/>
            </a:pPr>
            <a:r>
              <a:rPr lang="en-US" sz="2000" dirty="0"/>
              <a:t>The goal of this project is to combine the historical bike usage patterns with the weather data to forecast bike rental demand. The data set consists of hourly rental data spanning two years.</a:t>
            </a:r>
            <a:endParaRPr lang="en-IN" sz="2000" dirty="0"/>
          </a:p>
          <a:p>
            <a:pPr marL="285750" indent="-285750" algn="just">
              <a:buFont typeface="Arial" panose="020B0604020202020204" pitchFamily="34" charset="0"/>
              <a:buChar char="•"/>
            </a:pPr>
            <a:endParaRPr lang="en-US" sz="1800" dirty="0"/>
          </a:p>
          <a:p>
            <a:pPr marL="285750" indent="-285750" algn="just">
              <a:buFont typeface="Arial" panose="020B0604020202020204" pitchFamily="34" charset="0"/>
              <a:buChar char="•"/>
            </a:pPr>
            <a:endParaRPr lang="en-IN" sz="1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0" y="167640"/>
            <a:ext cx="8512810" cy="749935"/>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US" sz="3600" b="1" u="sng">
                <a:solidFill>
                  <a:schemeClr val="lt1"/>
                </a:solidFill>
                <a:latin typeface="Montserrat" panose="00000500000000000000"/>
                <a:ea typeface="Montserrat" panose="00000500000000000000"/>
                <a:cs typeface="Montserrat" panose="00000500000000000000"/>
                <a:sym typeface="Montserrat" panose="00000500000000000000"/>
              </a:rPr>
              <a:t>Problem Statement:</a:t>
            </a:r>
          </a:p>
        </p:txBody>
      </p:sp>
      <p:sp>
        <p:nvSpPr>
          <p:cNvPr id="2" name="TextBox 1"/>
          <p:cNvSpPr txBox="1"/>
          <p:nvPr/>
        </p:nvSpPr>
        <p:spPr>
          <a:xfrm>
            <a:off x="266007" y="917575"/>
            <a:ext cx="8686800" cy="1600438"/>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t>The major goal is to create a prediction model that can be used to anticipate the number of bike rentals throughout the year based on weather conditions.</a:t>
            </a:r>
          </a:p>
          <a:p>
            <a:pPr marL="285750" indent="-285750" algn="just">
              <a:buFont typeface="Arial" panose="020B0604020202020204" pitchFamily="34" charset="0"/>
              <a:buChar char="•"/>
            </a:pPr>
            <a:r>
              <a:rPr lang="en-US" sz="2000" dirty="0"/>
              <a:t>As a result, it will be easier to predict fast and accurately.</a:t>
            </a:r>
          </a:p>
          <a:p>
            <a:pPr marL="285750" indent="-285750" algn="just">
              <a:buFont typeface="Arial" panose="020B0604020202020204" pitchFamily="34" charset="0"/>
              <a:buChar char="•"/>
            </a:pPr>
            <a:endParaRPr lang="en-IN" sz="1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lt1"/>
                </a:solidFill>
                <a:latin typeface="Montserrat" panose="00000500000000000000"/>
                <a:ea typeface="Montserrat" panose="00000500000000000000"/>
                <a:cs typeface="Montserrat" panose="00000500000000000000"/>
                <a:sym typeface="Montserrat" panose="00000500000000000000"/>
              </a:rPr>
              <a:t>Steps Involved:</a:t>
            </a:r>
            <a:endParaRPr lang="en-IN" dirty="0"/>
          </a:p>
        </p:txBody>
      </p:sp>
      <p:sp>
        <p:nvSpPr>
          <p:cNvPr id="5" name="TextBox 4"/>
          <p:cNvSpPr txBox="1"/>
          <p:nvPr/>
        </p:nvSpPr>
        <p:spPr>
          <a:xfrm>
            <a:off x="311700" y="1138844"/>
            <a:ext cx="8578734" cy="4401205"/>
          </a:xfrm>
          <a:prstGeom prst="rect">
            <a:avLst/>
          </a:prstGeom>
          <a:noFill/>
        </p:spPr>
        <p:txBody>
          <a:bodyPr wrap="square" rtlCol="0">
            <a:spAutoFit/>
          </a:bodyPr>
          <a:lstStyle/>
          <a:p>
            <a:pPr marL="514350" indent="-514350">
              <a:buFont typeface="Wingdings" panose="05000000000000000000" pitchFamily="2" charset="2"/>
              <a:buChar char="Ø"/>
            </a:pPr>
            <a:r>
              <a:rPr lang="en-US" sz="2000" dirty="0"/>
              <a:t>Exploratory Data Analysis</a:t>
            </a:r>
          </a:p>
          <a:p>
            <a:pPr marL="514350" indent="-514350">
              <a:buFont typeface="Wingdings" panose="05000000000000000000" pitchFamily="2" charset="2"/>
              <a:buChar char="Ø"/>
            </a:pPr>
            <a:r>
              <a:rPr lang="en-IN" sz="2000" dirty="0"/>
              <a:t>Null values Treatment and Outliers</a:t>
            </a:r>
          </a:p>
          <a:p>
            <a:pPr marL="514350" indent="-514350">
              <a:buFont typeface="Wingdings" panose="05000000000000000000" pitchFamily="2" charset="2"/>
              <a:buChar char="Ø"/>
            </a:pPr>
            <a:r>
              <a:rPr lang="en-IN" sz="2000" dirty="0"/>
              <a:t>Numerical and categorical Features</a:t>
            </a:r>
          </a:p>
          <a:p>
            <a:pPr marL="514350" indent="-514350">
              <a:buFont typeface="Wingdings" panose="05000000000000000000" pitchFamily="2" charset="2"/>
              <a:buChar char="Ø"/>
            </a:pPr>
            <a:r>
              <a:rPr lang="en-IN" sz="2000" dirty="0"/>
              <a:t>Label encoding</a:t>
            </a:r>
          </a:p>
          <a:p>
            <a:pPr marL="514350" indent="-514350">
              <a:buFont typeface="Wingdings" panose="05000000000000000000" pitchFamily="2" charset="2"/>
              <a:buChar char="Ø"/>
            </a:pPr>
            <a:r>
              <a:rPr lang="en-IN" sz="2000" dirty="0"/>
              <a:t>Correlation Analysis</a:t>
            </a:r>
          </a:p>
          <a:p>
            <a:pPr marL="514350" indent="-514350">
              <a:buFont typeface="Wingdings" panose="05000000000000000000" pitchFamily="2" charset="2"/>
              <a:buChar char="Ø"/>
            </a:pPr>
            <a:r>
              <a:rPr lang="en-IN" sz="2000" dirty="0"/>
              <a:t>Train test Split</a:t>
            </a:r>
          </a:p>
          <a:p>
            <a:pPr marL="514350" indent="-514350">
              <a:buFont typeface="Wingdings" panose="05000000000000000000" pitchFamily="2" charset="2"/>
              <a:buChar char="Ø"/>
            </a:pPr>
            <a:r>
              <a:rPr lang="en-US" sz="2000" dirty="0"/>
              <a:t>Fitting different models</a:t>
            </a:r>
            <a:endParaRPr lang="en-IN" sz="2000" dirty="0"/>
          </a:p>
          <a:p>
            <a:pPr marL="342900" lvl="0" indent="-342900">
              <a:buFont typeface="Wingdings" panose="05000000000000000000" pitchFamily="2" charset="2"/>
              <a:buChar char="Ø"/>
            </a:pPr>
            <a:r>
              <a:rPr lang="en-US" sz="2000" dirty="0"/>
              <a:t>         a) </a:t>
            </a:r>
            <a:r>
              <a:rPr lang="en-IN" sz="2000" dirty="0"/>
              <a:t>Linear Regression</a:t>
            </a:r>
          </a:p>
          <a:p>
            <a:pPr marL="342900" lvl="0" indent="-342900">
              <a:buFont typeface="Wingdings" panose="05000000000000000000" pitchFamily="2" charset="2"/>
              <a:buChar char="Ø"/>
            </a:pPr>
            <a:r>
              <a:rPr lang="en-IN" sz="2000" dirty="0"/>
              <a:t>          b)Polynomial Regression</a:t>
            </a:r>
          </a:p>
          <a:p>
            <a:pPr marL="342900" lvl="0" indent="-342900">
              <a:buFont typeface="Wingdings" panose="05000000000000000000" pitchFamily="2" charset="2"/>
              <a:buChar char="Ø"/>
            </a:pPr>
            <a:r>
              <a:rPr lang="en-IN" sz="2000" dirty="0"/>
              <a:t>          c)Random Forest Regressor</a:t>
            </a:r>
          </a:p>
          <a:p>
            <a:pPr marL="342900" indent="-342900">
              <a:buFont typeface="Wingdings" panose="05000000000000000000" pitchFamily="2" charset="2"/>
              <a:buChar char="Ø"/>
            </a:pPr>
            <a:r>
              <a:rPr lang="en-US" sz="2000" dirty="0"/>
              <a:t>Tuning the hyperparameters for better accuracy</a:t>
            </a:r>
            <a:endParaRPr lang="en-IN" sz="2000" dirty="0"/>
          </a:p>
          <a:p>
            <a:pPr lvl="0"/>
            <a:endParaRPr lang="en-IN" sz="2000" dirty="0"/>
          </a:p>
          <a:p>
            <a:pPr marL="514350" indent="-514350">
              <a:buFont typeface="+mj-lt"/>
              <a:buAutoNum type="romanUcPeriod"/>
            </a:pPr>
            <a:endParaRPr lang="en-IN" sz="2000" dirty="0"/>
          </a:p>
          <a:p>
            <a:pPr marL="514350" indent="-514350">
              <a:buFont typeface="+mj-lt"/>
              <a:buAutoNum type="romanUcPeriod"/>
            </a:pPr>
            <a:endParaRPr lang="en-IN"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73025" y="439420"/>
            <a:ext cx="8512810" cy="523875"/>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US" sz="3600" b="1" u="sng" baseline="-25000" dirty="0">
                <a:solidFill>
                  <a:schemeClr val="lt1"/>
                </a:solidFill>
                <a:latin typeface="Montserrat" panose="00000500000000000000"/>
                <a:ea typeface="Montserrat" panose="00000500000000000000"/>
                <a:cs typeface="Montserrat" panose="00000500000000000000"/>
                <a:sym typeface="Montserrat" panose="00000500000000000000"/>
              </a:rPr>
              <a:t>Analysing in which Month and Day the Rented Bike Count was maximum:</a:t>
            </a:r>
          </a:p>
        </p:txBody>
      </p:sp>
      <p:pic>
        <p:nvPicPr>
          <p:cNvPr id="115" name="Picture 114"/>
          <p:cNvPicPr/>
          <p:nvPr/>
        </p:nvPicPr>
        <p:blipFill>
          <a:blip r:embed="rId3"/>
          <a:stretch>
            <a:fillRect/>
          </a:stretch>
        </p:blipFill>
        <p:spPr>
          <a:xfrm>
            <a:off x="128905" y="1118870"/>
            <a:ext cx="3143885" cy="2345055"/>
          </a:xfrm>
          <a:prstGeom prst="rect">
            <a:avLst/>
          </a:prstGeom>
          <a:noFill/>
          <a:ln w="9525">
            <a:noFill/>
          </a:ln>
        </p:spPr>
      </p:pic>
      <p:sp>
        <p:nvSpPr>
          <p:cNvPr id="2" name="Text Box 1"/>
          <p:cNvSpPr txBox="1"/>
          <p:nvPr/>
        </p:nvSpPr>
        <p:spPr>
          <a:xfrm>
            <a:off x="389890" y="3933190"/>
            <a:ext cx="2882900" cy="521970"/>
          </a:xfrm>
          <a:prstGeom prst="rect">
            <a:avLst/>
          </a:prstGeom>
          <a:noFill/>
        </p:spPr>
        <p:txBody>
          <a:bodyPr wrap="square" rtlCol="0">
            <a:spAutoFit/>
          </a:bodyPr>
          <a:lstStyle/>
          <a:p>
            <a:r>
              <a:rPr lang="en-US" b="1"/>
              <a:t>Month 6 i.e June the Rented Bike Count was maximum.</a:t>
            </a:r>
          </a:p>
        </p:txBody>
      </p:sp>
      <p:pic>
        <p:nvPicPr>
          <p:cNvPr id="116" name="Picture 115"/>
          <p:cNvPicPr/>
          <p:nvPr/>
        </p:nvPicPr>
        <p:blipFill>
          <a:blip r:embed="rId4"/>
          <a:stretch>
            <a:fillRect/>
          </a:stretch>
        </p:blipFill>
        <p:spPr>
          <a:xfrm>
            <a:off x="4460875" y="963295"/>
            <a:ext cx="4124960" cy="2656205"/>
          </a:xfrm>
          <a:prstGeom prst="rect">
            <a:avLst/>
          </a:prstGeom>
          <a:noFill/>
          <a:ln w="9525">
            <a:noFill/>
          </a:ln>
        </p:spPr>
      </p:pic>
      <p:sp>
        <p:nvSpPr>
          <p:cNvPr id="3" name="Text Box 2"/>
          <p:cNvSpPr txBox="1"/>
          <p:nvPr/>
        </p:nvSpPr>
        <p:spPr>
          <a:xfrm>
            <a:off x="4902835" y="3933190"/>
            <a:ext cx="3394710" cy="521970"/>
          </a:xfrm>
          <a:prstGeom prst="rect">
            <a:avLst/>
          </a:prstGeom>
          <a:noFill/>
        </p:spPr>
        <p:txBody>
          <a:bodyPr wrap="square" rtlCol="0">
            <a:spAutoFit/>
          </a:bodyPr>
          <a:lstStyle/>
          <a:p>
            <a:r>
              <a:rPr lang="en-US" b="1"/>
              <a:t>On day 6 has the combined maximum count of Rented Bikes.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73025" y="439420"/>
            <a:ext cx="8512810" cy="523875"/>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US" sz="3600" b="1" u="sng" baseline="-25000" dirty="0" err="1">
                <a:solidFill>
                  <a:schemeClr val="lt1"/>
                </a:solidFill>
                <a:latin typeface="Montserrat" panose="00000500000000000000"/>
                <a:ea typeface="Montserrat" panose="00000500000000000000"/>
                <a:cs typeface="Montserrat" panose="00000500000000000000"/>
                <a:sym typeface="Montserrat" panose="00000500000000000000"/>
              </a:rPr>
              <a:t>Analysing</a:t>
            </a:r>
            <a:r>
              <a:rPr lang="en-US" sz="3600" b="1" u="sng" baseline="-25000" dirty="0">
                <a:solidFill>
                  <a:schemeClr val="lt1"/>
                </a:solidFill>
                <a:latin typeface="Montserrat" panose="00000500000000000000"/>
                <a:ea typeface="Montserrat" panose="00000500000000000000"/>
                <a:cs typeface="Montserrat" panose="00000500000000000000"/>
                <a:sym typeface="Montserrat" panose="00000500000000000000"/>
              </a:rPr>
              <a:t> at which hour the Rented Bike count is maximum </a:t>
            </a:r>
            <a:r>
              <a:rPr lang="en-US" sz="3600" b="1" u="sng" baseline="-25000" dirty="0" err="1">
                <a:solidFill>
                  <a:schemeClr val="lt1"/>
                </a:solidFill>
                <a:latin typeface="Montserrat" panose="00000500000000000000"/>
                <a:ea typeface="Montserrat" panose="00000500000000000000"/>
                <a:cs typeface="Montserrat" panose="00000500000000000000"/>
                <a:sym typeface="Montserrat" panose="00000500000000000000"/>
              </a:rPr>
              <a:t>w.r.t.</a:t>
            </a:r>
            <a:r>
              <a:rPr lang="en-US" sz="3600" b="1" u="sng" baseline="-25000" dirty="0">
                <a:solidFill>
                  <a:schemeClr val="lt1"/>
                </a:solidFill>
                <a:latin typeface="Montserrat" panose="00000500000000000000"/>
                <a:ea typeface="Montserrat" panose="00000500000000000000"/>
                <a:cs typeface="Montserrat" panose="00000500000000000000"/>
                <a:sym typeface="Montserrat" panose="00000500000000000000"/>
              </a:rPr>
              <a:t> Functional day</a:t>
            </a:r>
          </a:p>
        </p:txBody>
      </p:sp>
      <p:pic>
        <p:nvPicPr>
          <p:cNvPr id="117" name="Picture 116"/>
          <p:cNvPicPr/>
          <p:nvPr/>
        </p:nvPicPr>
        <p:blipFill>
          <a:blip r:embed="rId3"/>
          <a:stretch>
            <a:fillRect/>
          </a:stretch>
        </p:blipFill>
        <p:spPr>
          <a:xfrm>
            <a:off x="177165" y="1433195"/>
            <a:ext cx="5659755" cy="3014980"/>
          </a:xfrm>
          <a:prstGeom prst="rect">
            <a:avLst/>
          </a:prstGeom>
          <a:noFill/>
          <a:ln w="9525">
            <a:noFill/>
          </a:ln>
        </p:spPr>
      </p:pic>
      <p:sp>
        <p:nvSpPr>
          <p:cNvPr id="2" name="Text Box 1"/>
          <p:cNvSpPr txBox="1"/>
          <p:nvPr/>
        </p:nvSpPr>
        <p:spPr>
          <a:xfrm>
            <a:off x="6914515" y="2251075"/>
            <a:ext cx="1595755" cy="1168400"/>
          </a:xfrm>
          <a:prstGeom prst="rect">
            <a:avLst/>
          </a:prstGeom>
          <a:noFill/>
        </p:spPr>
        <p:txBody>
          <a:bodyPr wrap="square" rtlCol="0">
            <a:spAutoFit/>
          </a:bodyPr>
          <a:lstStyle/>
          <a:p>
            <a:r>
              <a:rPr lang="en-US" b="1"/>
              <a:t>at 18th Hour i.e. 6 P.M. the Rented bike count is maximum.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73025" y="439420"/>
            <a:ext cx="8512810" cy="523875"/>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US" sz="3600" b="1" u="sng" baseline="-25000" dirty="0">
                <a:solidFill>
                  <a:schemeClr val="lt1"/>
                </a:solidFill>
                <a:latin typeface="Montserrat" panose="00000500000000000000"/>
                <a:ea typeface="Montserrat" panose="00000500000000000000"/>
                <a:cs typeface="Montserrat" panose="00000500000000000000"/>
                <a:sym typeface="Montserrat" panose="00000500000000000000"/>
              </a:rPr>
              <a:t>Analysing Count of Rented Bikes for different seasons.</a:t>
            </a:r>
          </a:p>
        </p:txBody>
      </p:sp>
      <p:pic>
        <p:nvPicPr>
          <p:cNvPr id="4" name="Picture 3"/>
          <p:cNvPicPr/>
          <p:nvPr/>
        </p:nvPicPr>
        <p:blipFill>
          <a:blip r:embed="rId3"/>
          <a:stretch>
            <a:fillRect/>
          </a:stretch>
        </p:blipFill>
        <p:spPr>
          <a:xfrm>
            <a:off x="379730" y="1495425"/>
            <a:ext cx="4191635" cy="2529840"/>
          </a:xfrm>
          <a:prstGeom prst="rect">
            <a:avLst/>
          </a:prstGeom>
          <a:noFill/>
          <a:ln w="9525">
            <a:noFill/>
          </a:ln>
        </p:spPr>
      </p:pic>
      <p:sp>
        <p:nvSpPr>
          <p:cNvPr id="5" name="TextBox 4"/>
          <p:cNvSpPr txBox="1"/>
          <p:nvPr/>
        </p:nvSpPr>
        <p:spPr>
          <a:xfrm>
            <a:off x="6442364" y="1862051"/>
            <a:ext cx="2244436" cy="1815882"/>
          </a:xfrm>
          <a:prstGeom prst="rect">
            <a:avLst/>
          </a:prstGeom>
          <a:noFill/>
        </p:spPr>
        <p:txBody>
          <a:bodyPr wrap="square" rtlCol="0">
            <a:spAutoFit/>
          </a:bodyPr>
          <a:lstStyle/>
          <a:p>
            <a:r>
              <a:rPr lang="en-US" b="1" dirty="0" smtClean="0"/>
              <a:t>Rented bikes count is max. in spring and in summer season.</a:t>
            </a:r>
          </a:p>
          <a:p>
            <a:r>
              <a:rPr lang="en-US" b="1" dirty="0" smtClean="0"/>
              <a:t>i.e.</a:t>
            </a:r>
            <a:r>
              <a:rPr lang="en-IN" b="1" dirty="0" smtClean="0"/>
              <a:t>Spring season= </a:t>
            </a:r>
            <a:r>
              <a:rPr lang="en-IN" b="1" dirty="0"/>
              <a:t>2208 </a:t>
            </a:r>
            <a:r>
              <a:rPr lang="en-IN" b="1" dirty="0" smtClean="0"/>
              <a:t>Summer season=2208 Autumn season= </a:t>
            </a:r>
            <a:r>
              <a:rPr lang="en-IN" b="1" dirty="0"/>
              <a:t>2184 </a:t>
            </a:r>
            <a:r>
              <a:rPr lang="en-IN" b="1" dirty="0" smtClean="0"/>
              <a:t>Winter season= </a:t>
            </a:r>
            <a:r>
              <a:rPr lang="en-IN" b="1" dirty="0"/>
              <a:t>2160</a:t>
            </a:r>
          </a:p>
          <a:p>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1651</Words>
  <Application>Microsoft Office PowerPoint</Application>
  <PresentationFormat>On-screen Show (16:9)</PresentationFormat>
  <Paragraphs>176</Paragraphs>
  <Slides>28</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Wingdings</vt:lpstr>
      <vt:lpstr>Montserrat</vt:lpstr>
      <vt:lpstr>Arial</vt:lpstr>
      <vt:lpstr>Simple Light</vt:lpstr>
      <vt:lpstr>           Capstone Project-2 Bike Sharing Demand Prediction  TEAM MEMBERS  Saransh Srivastava, Jai Harish S, Pranil Thorat, Harish Patil</vt:lpstr>
      <vt:lpstr>   CONTENT  1. Introduction 2. Abstract 3. Problem Statement 4. Steps Involved 5. Algorihtms 6. Model Performance 7. Conclusion</vt:lpstr>
      <vt:lpstr>Introduction:</vt:lpstr>
      <vt:lpstr>Abstract:</vt:lpstr>
      <vt:lpstr>Problem Statement:</vt:lpstr>
      <vt:lpstr>Steps Involved:</vt:lpstr>
      <vt:lpstr>Analysing in which Month and Day the Rented Bike Count was maximum:</vt:lpstr>
      <vt:lpstr>Analysing at which hour the Rented Bike count is maximum w.r.t. Functional day</vt:lpstr>
      <vt:lpstr>Analysing Count of Rented Bikes for different seasons.</vt:lpstr>
      <vt:lpstr> Distribution of our Dependent Variable</vt:lpstr>
      <vt:lpstr>Distribution of independent variables:</vt:lpstr>
      <vt:lpstr>Distribution of independent variables</vt:lpstr>
      <vt:lpstr>Skewed Data</vt:lpstr>
      <vt:lpstr>Visualizing the relationship b/w dependent &amp; independent variable after transformation</vt:lpstr>
      <vt:lpstr>Multicollinearity:</vt:lpstr>
      <vt:lpstr>Label Encoding:</vt:lpstr>
      <vt:lpstr>Feature Engineering: </vt:lpstr>
      <vt:lpstr>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Project_x000d_Bike Sharing Demand Prediction_x000d__x000d_TEAM MEMBERS</dc:title>
  <dc:creator/>
  <cp:lastModifiedBy>Admin</cp:lastModifiedBy>
  <cp:revision>92</cp:revision>
  <dcterms:created xsi:type="dcterms:W3CDTF">2021-11-28T05:16:00Z</dcterms:created>
  <dcterms:modified xsi:type="dcterms:W3CDTF">2021-12-06T17:32:46Z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FBA345BFA60446458500DC43A78B4A7D</vt:lpwstr>
  </property>
  <property fmtid="{D5CDD505-2E9C-101B-9397-08002B2CF9AE}" pid="3" name="KSOProductBuildVer">
    <vt:lpwstr>1033-11.2.0.10382</vt:lpwstr>
  </property>
</Properties>
</file>