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62"/>
  </p:notesMasterIdLst>
  <p:sldIdLst>
    <p:sldId id="257" r:id="rId2"/>
    <p:sldId id="390" r:id="rId3"/>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8" r:id="rId28"/>
    <p:sldId id="421" r:id="rId29"/>
    <p:sldId id="415" r:id="rId30"/>
    <p:sldId id="416" r:id="rId31"/>
    <p:sldId id="422" r:id="rId32"/>
    <p:sldId id="419" r:id="rId33"/>
    <p:sldId id="420" r:id="rId34"/>
    <p:sldId id="424" r:id="rId35"/>
    <p:sldId id="425" r:id="rId36"/>
    <p:sldId id="426" r:id="rId37"/>
    <p:sldId id="427" r:id="rId38"/>
    <p:sldId id="430" r:id="rId39"/>
    <p:sldId id="431" r:id="rId40"/>
    <p:sldId id="432" r:id="rId41"/>
    <p:sldId id="439" r:id="rId42"/>
    <p:sldId id="474" r:id="rId43"/>
    <p:sldId id="440" r:id="rId44"/>
    <p:sldId id="441" r:id="rId45"/>
    <p:sldId id="442" r:id="rId46"/>
    <p:sldId id="444" r:id="rId47"/>
    <p:sldId id="445" r:id="rId48"/>
    <p:sldId id="446" r:id="rId49"/>
    <p:sldId id="447" r:id="rId50"/>
    <p:sldId id="448" r:id="rId51"/>
    <p:sldId id="449" r:id="rId52"/>
    <p:sldId id="450" r:id="rId53"/>
    <p:sldId id="429" r:id="rId54"/>
    <p:sldId id="433" r:id="rId55"/>
    <p:sldId id="434" r:id="rId56"/>
    <p:sldId id="435" r:id="rId57"/>
    <p:sldId id="436" r:id="rId58"/>
    <p:sldId id="437" r:id="rId59"/>
    <p:sldId id="438" r:id="rId60"/>
    <p:sldId id="44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4538" autoAdjust="0"/>
    <p:restoredTop sz="94660"/>
  </p:normalViewPr>
  <p:slideViewPr>
    <p:cSldViewPr snapToGrid="0">
      <p:cViewPr>
        <p:scale>
          <a:sx n="60" d="100"/>
          <a:sy n="60" d="100"/>
        </p:scale>
        <p:origin x="78" y="366"/>
      </p:cViewPr>
      <p:guideLst>
        <p:guide orient="horz" pos="2160"/>
        <p:guide pos="3840"/>
      </p:guideLst>
    </p:cSldViewPr>
  </p:slideViewPr>
  <p:notesTextViewPr>
    <p:cViewPr>
      <p:scale>
        <a:sx n="1" d="1"/>
        <a:sy n="1" d="1"/>
      </p:scale>
      <p:origin x="0" y="0"/>
    </p:cViewPr>
  </p:notesTextViewPr>
  <p:sorterViewPr>
    <p:cViewPr>
      <p:scale>
        <a:sx n="100" d="100"/>
        <a:sy n="100" d="100"/>
      </p:scale>
      <p:origin x="0" y="109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F192B-2A10-457A-9048-E022B776D54E}" type="datetimeFigureOut">
              <a:rPr lang="en-IN" smtClean="0"/>
              <a:pPr/>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ECDBA-18EE-4775-BFBE-6FE0B0DF75E1}" type="slidenum">
              <a:rPr lang="en-IN" smtClean="0"/>
              <a:pPr/>
              <a:t>‹#›</a:t>
            </a:fld>
            <a:endParaRPr lang="en-IN"/>
          </a:p>
        </p:txBody>
      </p:sp>
    </p:spTree>
    <p:extLst>
      <p:ext uri="{BB962C8B-B14F-4D97-AF65-F5344CB8AC3E}">
        <p14:creationId xmlns:p14="http://schemas.microsoft.com/office/powerpoint/2010/main" val="247957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9751C-C365-AB6C-B9D7-8B6DA1A3C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BF57FF-F184-B0B3-DBA3-E0AD353D1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CEA5AFE-CAB2-03E5-4822-3658D0940995}"/>
              </a:ext>
            </a:extLst>
          </p:cNvPr>
          <p:cNvSpPr>
            <a:spLocks noGrp="1"/>
          </p:cNvSpPr>
          <p:nvPr>
            <p:ph type="dt" sz="half" idx="10"/>
          </p:nvPr>
        </p:nvSpPr>
        <p:spPr/>
        <p:txBody>
          <a:bodyPr/>
          <a:lstStyle/>
          <a:p>
            <a:fld id="{EEFE9675-6A30-4FCC-82EF-8FC90C07A81F}" type="datetimeFigureOut">
              <a:rPr lang="en-IN" smtClean="0"/>
              <a:pPr/>
              <a:t>13-05-2025</a:t>
            </a:fld>
            <a:endParaRPr lang="en-IN"/>
          </a:p>
        </p:txBody>
      </p:sp>
      <p:sp>
        <p:nvSpPr>
          <p:cNvPr id="5" name="Footer Placeholder 4">
            <a:extLst>
              <a:ext uri="{FF2B5EF4-FFF2-40B4-BE49-F238E27FC236}">
                <a16:creationId xmlns:a16="http://schemas.microsoft.com/office/drawing/2014/main" xmlns="" id="{E14EE3BB-CC36-952A-80BF-B897C124FB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13E38BE-D2A8-8A3A-A523-1E9E2D9BBCE7}"/>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68713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0A494-1713-ABA2-BF81-47DD698E8A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43E9F39-EA00-B9E6-49EE-CF6C31B7F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6457F6-E610-AB78-D500-3895A14C75F7}"/>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5" name="Footer Placeholder 4">
            <a:extLst>
              <a:ext uri="{FF2B5EF4-FFF2-40B4-BE49-F238E27FC236}">
                <a16:creationId xmlns:a16="http://schemas.microsoft.com/office/drawing/2014/main" xmlns="" id="{67246797-C7E9-D5B2-06C9-178C8B4CE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F334DB7-F28E-ACFB-A04C-1089A8A869CF}"/>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34540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B452396-5C58-08F4-861E-CE4B7E995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7F7F40-7A83-FCE8-E73B-215F7A832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FAA121-3D4A-C3D1-5A45-8FB31581E860}"/>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5" name="Footer Placeholder 4">
            <a:extLst>
              <a:ext uri="{FF2B5EF4-FFF2-40B4-BE49-F238E27FC236}">
                <a16:creationId xmlns:a16="http://schemas.microsoft.com/office/drawing/2014/main" xmlns="" id="{DFC59EC8-ED78-39D0-22FF-D4025A8C1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2C320F-B80D-26A1-AB70-D008C3A5B512}"/>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89178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606D3-AF41-FA8E-7D28-BF4D5FCA6D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09D9A5D-F207-F895-18EF-2F2B0808E3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BF7322B-32DE-D7CF-A842-76645ECC6251}"/>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5" name="Footer Placeholder 4">
            <a:extLst>
              <a:ext uri="{FF2B5EF4-FFF2-40B4-BE49-F238E27FC236}">
                <a16:creationId xmlns:a16="http://schemas.microsoft.com/office/drawing/2014/main" xmlns="" id="{0BC9A998-F36E-B29D-3980-69087C11D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F3D135-A83E-9B48-F287-AC7E73A1060F}"/>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5632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B58F8-6A32-9B50-07B5-65550211B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37D488-2940-34F1-8EC4-8E508D2F8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D7DB0F7-9D3F-EC52-34DD-0E320EFAAA44}"/>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5" name="Footer Placeholder 4">
            <a:extLst>
              <a:ext uri="{FF2B5EF4-FFF2-40B4-BE49-F238E27FC236}">
                <a16:creationId xmlns:a16="http://schemas.microsoft.com/office/drawing/2014/main" xmlns="" id="{3235AF16-2CB9-AB37-FEC2-FDDFCB06E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A4541B-ABC4-4DFA-D148-2784FD1E51F8}"/>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8889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9D6C1-7079-4293-93E2-18B8CE10FE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B04958A-4485-88BC-D66E-37B36C821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B5A4292-A1B2-081D-5AF5-032B04C14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535CC09-D39F-2F9D-9316-F0D28BFAE01E}"/>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6" name="Footer Placeholder 5">
            <a:extLst>
              <a:ext uri="{FF2B5EF4-FFF2-40B4-BE49-F238E27FC236}">
                <a16:creationId xmlns:a16="http://schemas.microsoft.com/office/drawing/2014/main" xmlns="" id="{2682F43B-6C67-9D19-21C4-D42152408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96F428-A6E7-8594-BE00-9880DC3180B7}"/>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421355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CA00E-AC82-5A41-191D-B2BA56BA5D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B9639F-6207-C28F-C6E0-9E24EF9B5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5E78DBE-2346-4F80-B80A-9E59197F0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CE47F76-6F6E-E545-2336-BF86EC0F7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A96564-DFF3-5BD2-FCE3-FF157A626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B89BB70-C1F3-EE58-9A17-8440C0057F29}"/>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8" name="Footer Placeholder 7">
            <a:extLst>
              <a:ext uri="{FF2B5EF4-FFF2-40B4-BE49-F238E27FC236}">
                <a16:creationId xmlns:a16="http://schemas.microsoft.com/office/drawing/2014/main" xmlns="" id="{0AC1E49C-499C-2911-EE84-65DB5B04B3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86EF770-78DB-830B-920B-DD1DDD6B8661}"/>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254081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0EF01-649E-CBEE-7901-10940A22E6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AEED9F7-D8A2-3A5C-C62A-6715C1E0C0F8}"/>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4" name="Footer Placeholder 3">
            <a:extLst>
              <a:ext uri="{FF2B5EF4-FFF2-40B4-BE49-F238E27FC236}">
                <a16:creationId xmlns:a16="http://schemas.microsoft.com/office/drawing/2014/main" xmlns="" id="{08F18DA8-E87C-62AF-EC65-2BD0DDB3DE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7F1CFB3-B073-7439-C210-4E485A44C090}"/>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62940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0BC1369-9532-5784-32F4-B25DD6E8349F}"/>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3" name="Footer Placeholder 2">
            <a:extLst>
              <a:ext uri="{FF2B5EF4-FFF2-40B4-BE49-F238E27FC236}">
                <a16:creationId xmlns:a16="http://schemas.microsoft.com/office/drawing/2014/main" xmlns="" id="{ECA656D3-6091-7E5B-09B7-15129216C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F0AA01F-B010-3F0F-9DA5-AF48F72EC115}"/>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117284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CB7FE-0B03-3BF3-3B6F-D610CB22D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612757-C22F-941A-D6E5-FC1CC6D31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9B577BC-43CC-9B9E-C9E9-B970C6B52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B4FC68-5343-9380-809C-498D30CF5547}"/>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6" name="Footer Placeholder 5">
            <a:extLst>
              <a:ext uri="{FF2B5EF4-FFF2-40B4-BE49-F238E27FC236}">
                <a16:creationId xmlns:a16="http://schemas.microsoft.com/office/drawing/2014/main" xmlns="" id="{9F49C0AB-3F77-DB86-1270-10D997505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D2DE152-DF5D-9473-D060-0CCA77AB4754}"/>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137269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1400D-6F35-0B96-E4D9-9FA0934BF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7833877-EBF4-0ECA-FFDE-223E68C90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3E9E7CA-FF20-2772-8353-C7ACC6123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91BAF5-9E6B-6B9C-4F92-541BDA5BAFA0}"/>
              </a:ext>
            </a:extLst>
          </p:cNvPr>
          <p:cNvSpPr>
            <a:spLocks noGrp="1"/>
          </p:cNvSpPr>
          <p:nvPr>
            <p:ph type="dt" sz="half" idx="10"/>
          </p:nvPr>
        </p:nvSpPr>
        <p:spPr/>
        <p:txBody>
          <a:bodyPr/>
          <a:lstStyle/>
          <a:p>
            <a:fld id="{70D510E6-9EC2-4FB7-ACE7-DAE5FF21EDEF}" type="datetimeFigureOut">
              <a:rPr lang="en-IN" smtClean="0"/>
              <a:pPr/>
              <a:t>13-05-2025</a:t>
            </a:fld>
            <a:endParaRPr lang="en-IN"/>
          </a:p>
        </p:txBody>
      </p:sp>
      <p:sp>
        <p:nvSpPr>
          <p:cNvPr id="6" name="Footer Placeholder 5">
            <a:extLst>
              <a:ext uri="{FF2B5EF4-FFF2-40B4-BE49-F238E27FC236}">
                <a16:creationId xmlns:a16="http://schemas.microsoft.com/office/drawing/2014/main" xmlns="" id="{39CE9DBD-7C71-620B-9D8A-74D07E64E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9440D4F-8E71-F439-2DD5-88956D63E5C2}"/>
              </a:ext>
            </a:extLst>
          </p:cNvPr>
          <p:cNvSpPr>
            <a:spLocks noGrp="1"/>
          </p:cNvSpPr>
          <p:nvPr>
            <p:ph type="sldNum" sz="quarter" idx="12"/>
          </p:nvPr>
        </p:nvSpPr>
        <p:spPr/>
        <p:txBody>
          <a:bodyPr/>
          <a:lstStyle/>
          <a:p>
            <a:fld id="{45AADFE9-E1D3-4AAE-A802-63A4FBD1026F}" type="slidenum">
              <a:rPr lang="en-IN" smtClean="0"/>
              <a:pPr/>
              <a:t>‹#›</a:t>
            </a:fld>
            <a:endParaRPr lang="en-IN"/>
          </a:p>
        </p:txBody>
      </p:sp>
    </p:spTree>
    <p:extLst>
      <p:ext uri="{BB962C8B-B14F-4D97-AF65-F5344CB8AC3E}">
        <p14:creationId xmlns:p14="http://schemas.microsoft.com/office/powerpoint/2010/main" val="35748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1BE5BE8-BD1C-1404-2A98-4FD9FDE35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BFAD377-CEF5-BFEC-F7CD-911FB182F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D7221BF-087C-49D4-1C21-BCE736250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E9675-6A30-4FCC-82EF-8FC90C07A81F}" type="datetimeFigureOut">
              <a:rPr lang="en-IN" smtClean="0"/>
              <a:pPr/>
              <a:t>13-05-2025</a:t>
            </a:fld>
            <a:endParaRPr lang="en-IN"/>
          </a:p>
        </p:txBody>
      </p:sp>
      <p:sp>
        <p:nvSpPr>
          <p:cNvPr id="5" name="Footer Placeholder 4">
            <a:extLst>
              <a:ext uri="{FF2B5EF4-FFF2-40B4-BE49-F238E27FC236}">
                <a16:creationId xmlns:a16="http://schemas.microsoft.com/office/drawing/2014/main" xmlns="" id="{A5659658-2CDF-456D-9B1C-8D5753D68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2B95FB4-AB03-3CDC-AE91-0813B008E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E24F4-4422-412D-B3F5-20DFDEEE3F57}" type="slidenum">
              <a:rPr lang="en-IN" smtClean="0"/>
              <a:pPr/>
              <a:t>‹#›</a:t>
            </a:fld>
            <a:endParaRPr lang="en-IN"/>
          </a:p>
        </p:txBody>
      </p:sp>
    </p:spTree>
    <p:extLst>
      <p:ext uri="{BB962C8B-B14F-4D97-AF65-F5344CB8AC3E}">
        <p14:creationId xmlns:p14="http://schemas.microsoft.com/office/powerpoint/2010/main" val="34531047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uru99.com/dbms-functional-dependency.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subTitle" idx="1"/>
          </p:nvPr>
        </p:nvSpPr>
        <p:spPr>
          <a:xfrm>
            <a:off x="2895600" y="1295400"/>
            <a:ext cx="6400800" cy="10668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pPr eaLnBrk="1" hangingPunct="1">
              <a:spcBef>
                <a:spcPct val="0"/>
              </a:spcBef>
            </a:pPr>
            <a:r>
              <a:rPr lang="en-US" altLang="en-US" sz="4400" b="1" u="sng" dirty="0" smtClean="0">
                <a:solidFill>
                  <a:schemeClr val="accent2"/>
                </a:solidFill>
              </a:rPr>
              <a:t>Module-4</a:t>
            </a:r>
            <a:endParaRPr lang="en-US" altLang="en-US" sz="4400" b="1" u="sng" dirty="0">
              <a:solidFill>
                <a:schemeClr val="accent2"/>
              </a:solidFill>
            </a:endParaRPr>
          </a:p>
        </p:txBody>
      </p:sp>
      <p:sp>
        <p:nvSpPr>
          <p:cNvPr id="3" name="Rectangle 2"/>
          <p:cNvSpPr/>
          <p:nvPr/>
        </p:nvSpPr>
        <p:spPr>
          <a:xfrm>
            <a:off x="2664090" y="3084091"/>
            <a:ext cx="6309429" cy="830997"/>
          </a:xfrm>
          <a:prstGeom prst="rect">
            <a:avLst/>
          </a:prstGeom>
        </p:spPr>
        <p:txBody>
          <a:bodyPr wrap="square">
            <a:spAutoFit/>
          </a:bodyPr>
          <a:lstStyle/>
          <a:p>
            <a:pPr algn="ctr">
              <a:defRPr/>
            </a:pPr>
            <a:r>
              <a:rPr lang="en-US" sz="4800" dirty="0" smtClean="0"/>
              <a:t>Normalization</a:t>
            </a:r>
            <a:endParaRPr lang="en-US" sz="4800" b="1" dirty="0"/>
          </a:p>
        </p:txBody>
      </p:sp>
    </p:spTree>
    <p:extLst>
      <p:ext uri="{BB962C8B-B14F-4D97-AF65-F5344CB8AC3E}">
        <p14:creationId xmlns:p14="http://schemas.microsoft.com/office/powerpoint/2010/main" val="999072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152" y="866491"/>
            <a:ext cx="11254854" cy="526297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20040" indent="-320040" algn="just" fontAlgn="auto">
              <a:spcAft>
                <a:spcPts val="0"/>
              </a:spcAft>
              <a:buFont typeface="Wingdings" pitchFamily="2" charset="2"/>
              <a:buNone/>
              <a:defRPr/>
            </a:pPr>
            <a:r>
              <a:rPr lang="en-US" sz="2800" b="1" dirty="0">
                <a:cs typeface="Times New Roman" pitchFamily="18" charset="0"/>
              </a:rPr>
              <a:t>GUIDELINE 1:</a:t>
            </a:r>
            <a:r>
              <a:rPr lang="en-US" sz="2800" dirty="0">
                <a:cs typeface="Times New Roman" pitchFamily="18" charset="0"/>
              </a:rPr>
              <a:t> </a:t>
            </a:r>
          </a:p>
          <a:p>
            <a:pPr marL="457200" indent="-457200" algn="just" fontAlgn="auto">
              <a:spcAft>
                <a:spcPts val="0"/>
              </a:spcAft>
              <a:buFont typeface="Arial" pitchFamily="34" charset="0"/>
              <a:buChar char="•"/>
              <a:defRPr/>
            </a:pPr>
            <a:r>
              <a:rPr lang="en-US" sz="2800" dirty="0"/>
              <a:t>Design a relation schema so that it is easy to explain its meaning.</a:t>
            </a:r>
          </a:p>
          <a:p>
            <a:pPr marL="457200" indent="-457200" algn="just" fontAlgn="auto">
              <a:spcAft>
                <a:spcPts val="0"/>
              </a:spcAft>
              <a:buFont typeface="Arial" pitchFamily="34" charset="0"/>
              <a:buChar char="•"/>
              <a:defRPr/>
            </a:pPr>
            <a:r>
              <a:rPr lang="en-US" sz="2800" dirty="0"/>
              <a:t>Do not combine attributes from multiple entity types and relationship types into a single relation.</a:t>
            </a:r>
          </a:p>
          <a:p>
            <a:pPr marL="457200" indent="-457200" algn="just" fontAlgn="auto">
              <a:spcAft>
                <a:spcPts val="0"/>
              </a:spcAft>
              <a:buFont typeface="Arial" pitchFamily="34" charset="0"/>
              <a:buChar char="•"/>
              <a:defRPr/>
            </a:pPr>
            <a:r>
              <a:rPr lang="en-US" sz="2800" dirty="0"/>
              <a:t>It is straightforward to explain its meaning.</a:t>
            </a:r>
          </a:p>
          <a:p>
            <a:pPr algn="just" fontAlgn="auto">
              <a:spcAft>
                <a:spcPts val="0"/>
              </a:spcAft>
              <a:defRPr/>
            </a:pPr>
            <a:endParaRPr lang="en-US" sz="2800" dirty="0"/>
          </a:p>
          <a:p>
            <a:pPr marL="914400" lvl="1" indent="-457200" algn="just">
              <a:buFont typeface="Wingdings" pitchFamily="2" charset="2"/>
              <a:buChar char="v"/>
              <a:defRPr/>
            </a:pPr>
            <a:r>
              <a:rPr lang="en-US" sz="2800" dirty="0">
                <a:cs typeface="Times New Roman" pitchFamily="18" charset="0"/>
              </a:rPr>
              <a:t>Attributes of different entities (EMPLOYEEs, DEPARTMENTs, PROJECTs)     </a:t>
            </a:r>
          </a:p>
          <a:p>
            <a:pPr marL="320040" indent="-320040" algn="just" fontAlgn="auto">
              <a:spcAft>
                <a:spcPts val="0"/>
              </a:spcAft>
              <a:buFont typeface="Wingdings" pitchFamily="2" charset="2"/>
              <a:buNone/>
              <a:defRPr/>
            </a:pPr>
            <a:r>
              <a:rPr lang="en-US" sz="2800" dirty="0">
                <a:cs typeface="Times New Roman" pitchFamily="18" charset="0"/>
              </a:rPr>
              <a:t>             should not be mixed in the same </a:t>
            </a:r>
            <a:r>
              <a:rPr lang="en-US" sz="2800" dirty="0" smtClean="0">
                <a:cs typeface="Times New Roman" pitchFamily="18" charset="0"/>
              </a:rPr>
              <a:t>relation.</a:t>
            </a:r>
          </a:p>
          <a:p>
            <a:pPr marL="320040" indent="-320040" algn="just" fontAlgn="auto">
              <a:spcAft>
                <a:spcPts val="0"/>
              </a:spcAft>
              <a:buFont typeface="Wingdings" pitchFamily="2" charset="2"/>
              <a:buChar char="v"/>
              <a:defRPr/>
            </a:pPr>
            <a:r>
              <a:rPr lang="en-US" sz="2800" dirty="0" smtClean="0">
                <a:cs typeface="Times New Roman" pitchFamily="18" charset="0"/>
              </a:rPr>
              <a:t>Only </a:t>
            </a:r>
            <a:r>
              <a:rPr lang="en-US" sz="2800" dirty="0">
                <a:cs typeface="Times New Roman" pitchFamily="18" charset="0"/>
              </a:rPr>
              <a:t>foreign keys should be used to refer to other entities</a:t>
            </a:r>
          </a:p>
          <a:p>
            <a:pPr marL="777240" lvl="1" indent="-320040" algn="just">
              <a:lnSpc>
                <a:spcPct val="150000"/>
              </a:lnSpc>
              <a:buFont typeface="Wingdings" pitchFamily="2" charset="2"/>
              <a:buChar char="v"/>
              <a:defRPr/>
            </a:pPr>
            <a:r>
              <a:rPr lang="en-US" sz="2800" dirty="0" smtClean="0">
                <a:cs typeface="Times New Roman" pitchFamily="18" charset="0"/>
              </a:rPr>
              <a:t>Entity </a:t>
            </a:r>
            <a:r>
              <a:rPr lang="en-US" sz="2800" dirty="0">
                <a:cs typeface="Times New Roman" pitchFamily="18" charset="0"/>
              </a:rPr>
              <a:t>and relationship attributes should be kept apart as much as possible.</a:t>
            </a:r>
          </a:p>
        </p:txBody>
      </p:sp>
    </p:spTree>
    <p:extLst>
      <p:ext uri="{BB962C8B-B14F-4D97-AF65-F5344CB8AC3E}">
        <p14:creationId xmlns:p14="http://schemas.microsoft.com/office/powerpoint/2010/main" val="3744698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7731" y="150125"/>
            <a:ext cx="8311487" cy="523220"/>
          </a:xfrm>
          <a:prstGeom prst="rect">
            <a:avLst/>
          </a:prstGeom>
          <a:noFill/>
        </p:spPr>
        <p:txBody>
          <a:bodyPr wrap="square" rtlCol="0">
            <a:spAutoFit/>
          </a:bodyPr>
          <a:lstStyle/>
          <a:p>
            <a:r>
              <a:rPr lang="en-US" sz="2800" b="1" dirty="0"/>
              <a:t>CORRECT SCHEMA DESIGN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6346" y="673345"/>
            <a:ext cx="10290411" cy="5894908"/>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5618" y="3758400"/>
            <a:ext cx="520889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a:t>The meaning of the EMPLOYEE relation schema is simple: Each tuple represents an employee, with values for the employee’s </a:t>
            </a:r>
          </a:p>
          <a:p>
            <a:pPr algn="just"/>
            <a:r>
              <a:rPr lang="en-US" dirty="0"/>
              <a:t>name (</a:t>
            </a:r>
            <a:r>
              <a:rPr lang="en-US" dirty="0" err="1"/>
              <a:t>Ename</a:t>
            </a:r>
            <a:r>
              <a:rPr lang="en-US" dirty="0"/>
              <a:t>), Social Security number (</a:t>
            </a:r>
            <a:r>
              <a:rPr lang="en-US" dirty="0" err="1"/>
              <a:t>Ssn</a:t>
            </a:r>
            <a:r>
              <a:rPr lang="en-US" dirty="0"/>
              <a:t>), birth date  </a:t>
            </a:r>
            <a:r>
              <a:rPr lang="en-US" dirty="0" err="1"/>
              <a:t>Bdate</a:t>
            </a:r>
            <a:r>
              <a:rPr lang="en-US" dirty="0"/>
              <a:t>), and address  (Address), and the number of the department that the employee works for (</a:t>
            </a:r>
            <a:r>
              <a:rPr lang="en-US" dirty="0" err="1"/>
              <a:t>Dnumber</a:t>
            </a:r>
            <a:r>
              <a:rPr lang="en-US" dirty="0"/>
              <a:t>). </a:t>
            </a:r>
          </a:p>
          <a:p>
            <a:pPr algn="just"/>
            <a:r>
              <a:rPr lang="en-US" dirty="0"/>
              <a:t>The </a:t>
            </a:r>
            <a:r>
              <a:rPr lang="en-US" dirty="0" err="1"/>
              <a:t>Dnumber</a:t>
            </a:r>
            <a:r>
              <a:rPr lang="en-US" dirty="0"/>
              <a:t> attribute is a foreign key that represents an implicit relationship between  EMPLOYEE and DEPARTMENT. </a:t>
            </a:r>
          </a:p>
        </p:txBody>
      </p:sp>
    </p:spTree>
    <p:extLst>
      <p:ext uri="{BB962C8B-B14F-4D97-AF65-F5344CB8AC3E}">
        <p14:creationId xmlns:p14="http://schemas.microsoft.com/office/powerpoint/2010/main" val="2502349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8549" y="95534"/>
            <a:ext cx="9840036" cy="400110"/>
          </a:xfrm>
          <a:prstGeom prst="rect">
            <a:avLst/>
          </a:prstGeom>
          <a:noFill/>
        </p:spPr>
        <p:txBody>
          <a:bodyPr wrap="square" rtlCol="0">
            <a:spAutoFit/>
          </a:bodyPr>
          <a:lstStyle/>
          <a:p>
            <a:r>
              <a:rPr lang="en-US" sz="2000" b="1" dirty="0"/>
              <a:t>Examples of Violating Guideline 1 </a:t>
            </a:r>
            <a:r>
              <a:rPr lang="en-US" dirty="0"/>
              <a:t>or </a:t>
            </a:r>
            <a:r>
              <a:rPr lang="en-US" b="1" dirty="0"/>
              <a:t>INCORRECT RELATION SCHEMA DESIGN</a:t>
            </a:r>
          </a:p>
        </p:txBody>
      </p:sp>
      <p:graphicFrame>
        <p:nvGraphicFramePr>
          <p:cNvPr id="5" name="Table 4"/>
          <p:cNvGraphicFramePr>
            <a:graphicFrameLocks noGrp="1"/>
          </p:cNvGraphicFramePr>
          <p:nvPr>
            <p:extLst>
              <p:ext uri="{D42A27DB-BD31-4B8C-83A1-F6EECF244321}">
                <p14:modId xmlns:p14="http://schemas.microsoft.com/office/powerpoint/2010/main" val="2553001311"/>
              </p:ext>
            </p:extLst>
          </p:nvPr>
        </p:nvGraphicFramePr>
        <p:xfrm>
          <a:off x="1827284" y="1197338"/>
          <a:ext cx="9077278" cy="370840"/>
        </p:xfrm>
        <a:graphic>
          <a:graphicData uri="http://schemas.openxmlformats.org/drawingml/2006/table">
            <a:tbl>
              <a:tblPr firstRow="1" bandRow="1">
                <a:tableStyleId>{5940675A-B579-460E-94D1-54222C63F5DA}</a:tableStyleId>
              </a:tblPr>
              <a:tblGrid>
                <a:gridCol w="1296754">
                  <a:extLst>
                    <a:ext uri="{9D8B030D-6E8A-4147-A177-3AD203B41FA5}">
                      <a16:colId xmlns:a16="http://schemas.microsoft.com/office/drawing/2014/main" xmlns="" val="20000"/>
                    </a:ext>
                  </a:extLst>
                </a:gridCol>
                <a:gridCol w="1296754">
                  <a:extLst>
                    <a:ext uri="{9D8B030D-6E8A-4147-A177-3AD203B41FA5}">
                      <a16:colId xmlns:a16="http://schemas.microsoft.com/office/drawing/2014/main" xmlns="" val="20001"/>
                    </a:ext>
                  </a:extLst>
                </a:gridCol>
                <a:gridCol w="1296754">
                  <a:extLst>
                    <a:ext uri="{9D8B030D-6E8A-4147-A177-3AD203B41FA5}">
                      <a16:colId xmlns:a16="http://schemas.microsoft.com/office/drawing/2014/main" xmlns="" val="20002"/>
                    </a:ext>
                  </a:extLst>
                </a:gridCol>
                <a:gridCol w="1296754">
                  <a:extLst>
                    <a:ext uri="{9D8B030D-6E8A-4147-A177-3AD203B41FA5}">
                      <a16:colId xmlns:a16="http://schemas.microsoft.com/office/drawing/2014/main" xmlns="" val="20003"/>
                    </a:ext>
                  </a:extLst>
                </a:gridCol>
                <a:gridCol w="1296754">
                  <a:extLst>
                    <a:ext uri="{9D8B030D-6E8A-4147-A177-3AD203B41FA5}">
                      <a16:colId xmlns:a16="http://schemas.microsoft.com/office/drawing/2014/main" xmlns="" val="20004"/>
                    </a:ext>
                  </a:extLst>
                </a:gridCol>
                <a:gridCol w="1296754">
                  <a:extLst>
                    <a:ext uri="{9D8B030D-6E8A-4147-A177-3AD203B41FA5}">
                      <a16:colId xmlns:a16="http://schemas.microsoft.com/office/drawing/2014/main" xmlns="" val="20005"/>
                    </a:ext>
                  </a:extLst>
                </a:gridCol>
                <a:gridCol w="1296754">
                  <a:extLst>
                    <a:ext uri="{9D8B030D-6E8A-4147-A177-3AD203B41FA5}">
                      <a16:colId xmlns:a16="http://schemas.microsoft.com/office/drawing/2014/main" xmlns="" val="20006"/>
                    </a:ext>
                  </a:extLst>
                </a:gridCol>
              </a:tblGrid>
              <a:tr h="370840">
                <a:tc>
                  <a:txBody>
                    <a:bodyPr/>
                    <a:lstStyle/>
                    <a:p>
                      <a:r>
                        <a:rPr lang="en-US" dirty="0"/>
                        <a:t>SSN</a:t>
                      </a:r>
                    </a:p>
                  </a:txBody>
                  <a:tcPr/>
                </a:tc>
                <a:tc>
                  <a:txBody>
                    <a:bodyPr/>
                    <a:lstStyle/>
                    <a:p>
                      <a:r>
                        <a:rPr lang="en-US" dirty="0"/>
                        <a:t>ENAME</a:t>
                      </a:r>
                    </a:p>
                  </a:txBody>
                  <a:tcPr/>
                </a:tc>
                <a:tc>
                  <a:txBody>
                    <a:bodyPr/>
                    <a:lstStyle/>
                    <a:p>
                      <a:r>
                        <a:rPr lang="en-US" dirty="0"/>
                        <a:t>BDATE</a:t>
                      </a:r>
                    </a:p>
                  </a:txBody>
                  <a:tcPr/>
                </a:tc>
                <a:tc>
                  <a:txBody>
                    <a:bodyPr/>
                    <a:lstStyle/>
                    <a:p>
                      <a:r>
                        <a:rPr lang="en-US" dirty="0"/>
                        <a:t>ADDRESS</a:t>
                      </a:r>
                    </a:p>
                  </a:txBody>
                  <a:tcPr/>
                </a:tc>
                <a:tc>
                  <a:txBody>
                    <a:bodyPr/>
                    <a:lstStyle/>
                    <a:p>
                      <a:r>
                        <a:rPr lang="en-US" dirty="0"/>
                        <a:t>DNUMBER</a:t>
                      </a:r>
                    </a:p>
                  </a:txBody>
                  <a:tcPr/>
                </a:tc>
                <a:tc>
                  <a:txBody>
                    <a:bodyPr/>
                    <a:lstStyle/>
                    <a:p>
                      <a:r>
                        <a:rPr lang="en-US" dirty="0"/>
                        <a:t>DNAME</a:t>
                      </a:r>
                    </a:p>
                  </a:txBody>
                  <a:tcPr/>
                </a:tc>
                <a:tc>
                  <a:txBody>
                    <a:bodyPr/>
                    <a:lstStyle/>
                    <a:p>
                      <a:r>
                        <a:rPr lang="en-US" dirty="0"/>
                        <a:t>DMGR_SSN</a:t>
                      </a:r>
                    </a:p>
                  </a:txBody>
                  <a:tcPr/>
                </a:tc>
                <a:extLst>
                  <a:ext uri="{0D108BD9-81ED-4DB2-BD59-A6C34878D82A}">
                    <a16:rowId xmlns:a16="http://schemas.microsoft.com/office/drawing/2014/main" xmlns="" val="10000"/>
                  </a:ext>
                </a:extLst>
              </a:tr>
            </a:tbl>
          </a:graphicData>
        </a:graphic>
      </p:graphicFrame>
      <p:sp>
        <p:nvSpPr>
          <p:cNvPr id="6" name="TextBox 5"/>
          <p:cNvSpPr txBox="1"/>
          <p:nvPr/>
        </p:nvSpPr>
        <p:spPr>
          <a:xfrm>
            <a:off x="1801504" y="586854"/>
            <a:ext cx="5868538" cy="369332"/>
          </a:xfrm>
          <a:prstGeom prst="rect">
            <a:avLst/>
          </a:prstGeom>
          <a:noFill/>
        </p:spPr>
        <p:txBody>
          <a:bodyPr wrap="square" rtlCol="0">
            <a:spAutoFit/>
          </a:bodyPr>
          <a:lstStyle/>
          <a:p>
            <a:r>
              <a:rPr lang="en-US" b="1" dirty="0"/>
              <a:t>EMP_DEPT</a:t>
            </a:r>
          </a:p>
        </p:txBody>
      </p:sp>
      <p:cxnSp>
        <p:nvCxnSpPr>
          <p:cNvPr id="8" name="Straight Connector 7"/>
          <p:cNvCxnSpPr/>
          <p:nvPr/>
        </p:nvCxnSpPr>
        <p:spPr>
          <a:xfrm>
            <a:off x="2279176" y="1624084"/>
            <a:ext cx="0" cy="368489"/>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2320119" y="1992573"/>
            <a:ext cx="5349923"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39487" y="1514901"/>
            <a:ext cx="0" cy="4776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117910" y="1514901"/>
            <a:ext cx="13648" cy="4776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69039" y="1514901"/>
            <a:ext cx="0" cy="4776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70042" y="1514901"/>
            <a:ext cx="0" cy="4776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70042" y="1992573"/>
            <a:ext cx="0" cy="341194"/>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7670042" y="2333767"/>
            <a:ext cx="286603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flipV="1">
            <a:off x="8952931" y="1514901"/>
            <a:ext cx="0" cy="818866"/>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V="1">
            <a:off x="10536072" y="1624084"/>
            <a:ext cx="0" cy="709683"/>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166227103"/>
              </p:ext>
            </p:extLst>
          </p:nvPr>
        </p:nvGraphicFramePr>
        <p:xfrm>
          <a:off x="1842447" y="3708525"/>
          <a:ext cx="8128002" cy="3708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840">
                <a:tc>
                  <a:txBody>
                    <a:bodyPr/>
                    <a:lstStyle/>
                    <a:p>
                      <a:r>
                        <a:rPr lang="en-US" dirty="0"/>
                        <a:t>SSN</a:t>
                      </a:r>
                    </a:p>
                  </a:txBody>
                  <a:tcPr/>
                </a:tc>
                <a:tc>
                  <a:txBody>
                    <a:bodyPr/>
                    <a:lstStyle/>
                    <a:p>
                      <a:r>
                        <a:rPr lang="en-US" dirty="0"/>
                        <a:t>PNUMBER</a:t>
                      </a:r>
                    </a:p>
                  </a:txBody>
                  <a:tcPr/>
                </a:tc>
                <a:tc>
                  <a:txBody>
                    <a:bodyPr/>
                    <a:lstStyle/>
                    <a:p>
                      <a:r>
                        <a:rPr lang="en-US" dirty="0"/>
                        <a:t>HOURS</a:t>
                      </a:r>
                    </a:p>
                  </a:txBody>
                  <a:tcPr/>
                </a:tc>
                <a:tc>
                  <a:txBody>
                    <a:bodyPr/>
                    <a:lstStyle/>
                    <a:p>
                      <a:r>
                        <a:rPr lang="en-US" dirty="0"/>
                        <a:t>ENAME</a:t>
                      </a:r>
                    </a:p>
                  </a:txBody>
                  <a:tcPr/>
                </a:tc>
                <a:tc>
                  <a:txBody>
                    <a:bodyPr/>
                    <a:lstStyle/>
                    <a:p>
                      <a:r>
                        <a:rPr lang="en-US" dirty="0"/>
                        <a:t>PNAME</a:t>
                      </a:r>
                    </a:p>
                  </a:txBody>
                  <a:tcPr/>
                </a:tc>
                <a:tc>
                  <a:txBody>
                    <a:bodyPr/>
                    <a:lstStyle/>
                    <a:p>
                      <a:r>
                        <a:rPr lang="en-US" dirty="0"/>
                        <a:t>PLOCATION</a:t>
                      </a:r>
                    </a:p>
                  </a:txBody>
                  <a:tcPr/>
                </a:tc>
                <a:extLst>
                  <a:ext uri="{0D108BD9-81ED-4DB2-BD59-A6C34878D82A}">
                    <a16:rowId xmlns:a16="http://schemas.microsoft.com/office/drawing/2014/main" xmlns="" val="10000"/>
                  </a:ext>
                </a:extLst>
              </a:tr>
            </a:tbl>
          </a:graphicData>
        </a:graphic>
      </p:graphicFrame>
      <p:sp>
        <p:nvSpPr>
          <p:cNvPr id="35" name="TextBox 34"/>
          <p:cNvSpPr txBox="1"/>
          <p:nvPr/>
        </p:nvSpPr>
        <p:spPr>
          <a:xfrm>
            <a:off x="1801504" y="3207224"/>
            <a:ext cx="2647666" cy="369332"/>
          </a:xfrm>
          <a:prstGeom prst="rect">
            <a:avLst/>
          </a:prstGeom>
          <a:noFill/>
        </p:spPr>
        <p:txBody>
          <a:bodyPr wrap="square" rtlCol="0">
            <a:spAutoFit/>
          </a:bodyPr>
          <a:lstStyle/>
          <a:p>
            <a:r>
              <a:rPr lang="en-US" b="1" dirty="0"/>
              <a:t>EMP_PROJ_WORKSON</a:t>
            </a:r>
          </a:p>
        </p:txBody>
      </p:sp>
      <p:cxnSp>
        <p:nvCxnSpPr>
          <p:cNvPr id="37" name="Straight Connector 36"/>
          <p:cNvCxnSpPr/>
          <p:nvPr/>
        </p:nvCxnSpPr>
        <p:spPr>
          <a:xfrm>
            <a:off x="2531659" y="4135272"/>
            <a:ext cx="0" cy="368489"/>
          </a:xfrm>
          <a:prstGeom prst="line">
            <a:avLst/>
          </a:prstGeom>
          <a:ln w="38100">
            <a:solidFill>
              <a:srgbClr val="660033"/>
            </a:solidFill>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2531659" y="4503761"/>
            <a:ext cx="259989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3739487" y="4135272"/>
            <a:ext cx="0" cy="36849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5117910" y="4135272"/>
            <a:ext cx="0" cy="36848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2531659" y="4503762"/>
            <a:ext cx="0" cy="36848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7" name="Straight Connector 56"/>
          <p:cNvCxnSpPr/>
          <p:nvPr/>
        </p:nvCxnSpPr>
        <p:spPr>
          <a:xfrm>
            <a:off x="2531659" y="4872251"/>
            <a:ext cx="412844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flipV="1">
            <a:off x="6660107" y="3971499"/>
            <a:ext cx="0" cy="900752"/>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a:off x="3739487" y="4503761"/>
            <a:ext cx="0" cy="750627"/>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63" name="Straight Connector 62"/>
          <p:cNvCxnSpPr/>
          <p:nvPr/>
        </p:nvCxnSpPr>
        <p:spPr>
          <a:xfrm>
            <a:off x="3739487" y="5254388"/>
            <a:ext cx="5691116"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5" name="Straight Arrow Connector 64"/>
          <p:cNvCxnSpPr/>
          <p:nvPr/>
        </p:nvCxnSpPr>
        <p:spPr>
          <a:xfrm flipV="1">
            <a:off x="7956645" y="3971499"/>
            <a:ext cx="13648" cy="1282889"/>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7" name="Straight Arrow Connector 66"/>
          <p:cNvCxnSpPr/>
          <p:nvPr/>
        </p:nvCxnSpPr>
        <p:spPr>
          <a:xfrm flipV="1">
            <a:off x="9430603" y="3971499"/>
            <a:ext cx="0" cy="1282889"/>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8" name="TextBox 67"/>
          <p:cNvSpPr txBox="1"/>
          <p:nvPr/>
        </p:nvSpPr>
        <p:spPr>
          <a:xfrm>
            <a:off x="1924341" y="4135272"/>
            <a:ext cx="559558" cy="369332"/>
          </a:xfrm>
          <a:prstGeom prst="rect">
            <a:avLst/>
          </a:prstGeom>
          <a:noFill/>
        </p:spPr>
        <p:txBody>
          <a:bodyPr wrap="square" rtlCol="0">
            <a:spAutoFit/>
          </a:bodyPr>
          <a:lstStyle/>
          <a:p>
            <a:r>
              <a:rPr lang="en-US" dirty="0"/>
              <a:t>FD1</a:t>
            </a:r>
          </a:p>
        </p:txBody>
      </p:sp>
      <p:sp>
        <p:nvSpPr>
          <p:cNvPr id="69" name="TextBox 68"/>
          <p:cNvSpPr txBox="1"/>
          <p:nvPr/>
        </p:nvSpPr>
        <p:spPr>
          <a:xfrm>
            <a:off x="1999397" y="4533332"/>
            <a:ext cx="559558" cy="369332"/>
          </a:xfrm>
          <a:prstGeom prst="rect">
            <a:avLst/>
          </a:prstGeom>
          <a:noFill/>
        </p:spPr>
        <p:txBody>
          <a:bodyPr wrap="square" rtlCol="0">
            <a:spAutoFit/>
          </a:bodyPr>
          <a:lstStyle/>
          <a:p>
            <a:r>
              <a:rPr lang="en-US" dirty="0"/>
              <a:t>FD2</a:t>
            </a:r>
          </a:p>
        </p:txBody>
      </p:sp>
      <p:sp>
        <p:nvSpPr>
          <p:cNvPr id="70" name="TextBox 69"/>
          <p:cNvSpPr txBox="1"/>
          <p:nvPr/>
        </p:nvSpPr>
        <p:spPr>
          <a:xfrm>
            <a:off x="3125337" y="4885056"/>
            <a:ext cx="559558" cy="369332"/>
          </a:xfrm>
          <a:prstGeom prst="rect">
            <a:avLst/>
          </a:prstGeom>
          <a:noFill/>
        </p:spPr>
        <p:txBody>
          <a:bodyPr wrap="square" rtlCol="0">
            <a:spAutoFit/>
          </a:bodyPr>
          <a:lstStyle/>
          <a:p>
            <a:r>
              <a:rPr lang="en-US" dirty="0"/>
              <a:t>FD3</a:t>
            </a:r>
          </a:p>
        </p:txBody>
      </p:sp>
      <p:sp>
        <p:nvSpPr>
          <p:cNvPr id="72" name="TextBox 71"/>
          <p:cNvSpPr txBox="1"/>
          <p:nvPr/>
        </p:nvSpPr>
        <p:spPr>
          <a:xfrm>
            <a:off x="846161" y="5663821"/>
            <a:ext cx="10522424" cy="923330"/>
          </a:xfrm>
          <a:prstGeom prst="rect">
            <a:avLst/>
          </a:prstGeom>
          <a:noFill/>
        </p:spPr>
        <p:txBody>
          <a:bodyPr wrap="square" rtlCol="0">
            <a:spAutoFit/>
          </a:bodyPr>
          <a:lstStyle/>
          <a:p>
            <a:r>
              <a:rPr lang="en-US" b="1" dirty="0"/>
              <a:t>Note</a:t>
            </a:r>
            <a:endParaRPr lang="en-US" dirty="0"/>
          </a:p>
          <a:p>
            <a:r>
              <a:rPr lang="en-US" dirty="0"/>
              <a:t>: A relation schema should always correspond to one entity type or </a:t>
            </a:r>
            <a:r>
              <a:rPr lang="en-US" dirty="0" smtClean="0"/>
              <a:t>one relationship </a:t>
            </a:r>
            <a:r>
              <a:rPr lang="en-US" dirty="0"/>
              <a:t>type, for the meaning to be clear</a:t>
            </a:r>
          </a:p>
        </p:txBody>
      </p:sp>
    </p:spTree>
    <p:extLst>
      <p:ext uri="{BB962C8B-B14F-4D97-AF65-F5344CB8AC3E}">
        <p14:creationId xmlns:p14="http://schemas.microsoft.com/office/powerpoint/2010/main" val="235699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462" y="0"/>
            <a:ext cx="10515600" cy="1325563"/>
          </a:xfrm>
        </p:spPr>
        <p:txBody>
          <a:bodyPr/>
          <a:lstStyle/>
          <a:p>
            <a:pPr algn="ctr"/>
            <a:r>
              <a:rPr lang="en-US" sz="4000" b="1" dirty="0">
                <a:cs typeface="Times New Roman" pitchFamily="18" charset="0"/>
              </a:rPr>
              <a:t/>
            </a:r>
            <a:br>
              <a:rPr lang="en-US" sz="4000" b="1" dirty="0">
                <a:cs typeface="Times New Roman" pitchFamily="18" charset="0"/>
              </a:rPr>
            </a:br>
            <a:r>
              <a:rPr lang="en-US" sz="3200" b="1" dirty="0">
                <a:solidFill>
                  <a:srgbClr val="FF0000"/>
                </a:solidFill>
                <a:cs typeface="Times New Roman" pitchFamily="18" charset="0"/>
              </a:rPr>
              <a:t>2. Redundant Information in Tuples and Update Anomalies</a:t>
            </a:r>
            <a:r>
              <a:rPr lang="en-US" sz="3200" dirty="0">
                <a:solidFill>
                  <a:srgbClr val="FF0000"/>
                </a:solidFill>
              </a:rPr>
              <a:t> </a:t>
            </a:r>
            <a:endParaRPr lang="en-US" sz="4000" dirty="0">
              <a:solidFill>
                <a:srgbClr val="FF0000"/>
              </a:solidFill>
            </a:endParaRPr>
          </a:p>
        </p:txBody>
      </p:sp>
      <p:sp>
        <p:nvSpPr>
          <p:cNvPr id="4" name="Rectangle 3"/>
          <p:cNvSpPr>
            <a:spLocks noGrp="1" noChangeArrowheads="1"/>
          </p:cNvSpPr>
          <p:nvPr>
            <p:ph idx="1"/>
          </p:nvPr>
        </p:nvSpPr>
        <p:spPr>
          <a:xfrm>
            <a:off x="667365" y="1586552"/>
            <a:ext cx="11410904" cy="4495800"/>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sz="3200" dirty="0"/>
              <a:t>If Redundant values are not reduced.  We face the following problems.</a:t>
            </a:r>
            <a:br>
              <a:rPr lang="en-US" sz="3200" dirty="0"/>
            </a:br>
            <a:r>
              <a:rPr lang="en-US" sz="3200" dirty="0"/>
              <a:t> </a:t>
            </a:r>
          </a:p>
          <a:p>
            <a:pPr marL="514350" indent="-514350">
              <a:buFont typeface="+mj-lt"/>
              <a:buAutoNum type="arabicPeriod"/>
            </a:pPr>
            <a:r>
              <a:rPr lang="en-US" dirty="0"/>
              <a:t>Redundant information increases storage space.</a:t>
            </a:r>
          </a:p>
          <a:p>
            <a:pPr marL="514350" indent="-514350">
              <a:buFont typeface="+mj-lt"/>
              <a:buAutoNum type="arabicPeriod"/>
            </a:pPr>
            <a:r>
              <a:rPr lang="en-US" dirty="0"/>
              <a:t>Redundant information in Tuples introduces “UPDATE ANAMOLIES</a:t>
            </a:r>
            <a:r>
              <a:rPr lang="en-US" dirty="0" smtClean="0"/>
              <a:t>”.</a:t>
            </a:r>
            <a:endParaRPr lang="en-US" dirty="0"/>
          </a:p>
        </p:txBody>
      </p:sp>
    </p:spTree>
    <p:extLst>
      <p:ext uri="{BB962C8B-B14F-4D97-AF65-F5344CB8AC3E}">
        <p14:creationId xmlns:p14="http://schemas.microsoft.com/office/powerpoint/2010/main" val="21782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817" y="0"/>
            <a:ext cx="10655132" cy="523220"/>
          </a:xfrm>
          <a:prstGeom prst="rect">
            <a:avLst/>
          </a:prstGeom>
          <a:noFill/>
        </p:spPr>
        <p:txBody>
          <a:bodyPr wrap="square" rtlCol="0">
            <a:spAutoFit/>
          </a:bodyPr>
          <a:lstStyle/>
          <a:p>
            <a:r>
              <a:rPr lang="en-US" sz="2800" dirty="0">
                <a:solidFill>
                  <a:srgbClr val="FF0000"/>
                </a:solidFill>
              </a:rPr>
              <a:t>EXAMPLE: let us consider BASE TABLE EMP_DEPT (</a:t>
            </a:r>
            <a:r>
              <a:rPr lang="en-US" sz="2800" b="1" dirty="0"/>
              <a:t>Redundancy data</a:t>
            </a:r>
            <a:r>
              <a:rPr lang="en-US" sz="2800" dirty="0">
                <a:solidFill>
                  <a:srgbClr val="FF0000"/>
                </a:solidFill>
              </a:rPr>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816" y="1378423"/>
            <a:ext cx="9836268" cy="496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4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3265" y="760780"/>
            <a:ext cx="9157647" cy="540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76466" y="218364"/>
            <a:ext cx="3985146" cy="523220"/>
          </a:xfrm>
          <a:prstGeom prst="rect">
            <a:avLst/>
          </a:prstGeom>
          <a:noFill/>
        </p:spPr>
        <p:txBody>
          <a:bodyPr wrap="square" rtlCol="0">
            <a:spAutoFit/>
          </a:bodyPr>
          <a:lstStyle/>
          <a:p>
            <a:pPr algn="ctr"/>
            <a:r>
              <a:rPr lang="en-US" sz="2800" b="1" dirty="0"/>
              <a:t>Redundancy Data</a:t>
            </a:r>
          </a:p>
        </p:txBody>
      </p:sp>
    </p:spTree>
    <p:extLst>
      <p:ext uri="{BB962C8B-B14F-4D97-AF65-F5344CB8AC3E}">
        <p14:creationId xmlns:p14="http://schemas.microsoft.com/office/powerpoint/2010/main" val="425415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710" y="1418861"/>
            <a:ext cx="10490579" cy="2800767"/>
          </a:xfrm>
          <a:prstGeom prst="rect">
            <a:avLst/>
          </a:prstGeom>
        </p:spPr>
        <p:txBody>
          <a:bodyPr wrap="square">
            <a:spAutoFit/>
          </a:bodyPr>
          <a:lstStyle/>
          <a:p>
            <a:r>
              <a:rPr lang="en-US" sz="2800" dirty="0"/>
              <a:t>Storing  </a:t>
            </a:r>
            <a:r>
              <a:rPr lang="en-US" sz="3600" dirty="0">
                <a:solidFill>
                  <a:srgbClr val="FF0000"/>
                </a:solidFill>
              </a:rPr>
              <a:t>natural joins of base relations</a:t>
            </a:r>
            <a:r>
              <a:rPr lang="en-US" sz="3600" dirty="0"/>
              <a:t> </a:t>
            </a:r>
            <a:r>
              <a:rPr lang="en-US" sz="2800" dirty="0"/>
              <a:t>leads to an additional problem referred to as update anomalies.</a:t>
            </a:r>
          </a:p>
          <a:p>
            <a:r>
              <a:rPr lang="en-US" sz="2800" dirty="0"/>
              <a:t> These can be classified into </a:t>
            </a:r>
          </a:p>
          <a:p>
            <a:pPr marL="1885950" lvl="3" indent="-514350">
              <a:buFont typeface="+mj-lt"/>
              <a:buAutoNum type="arabicPeriod"/>
            </a:pPr>
            <a:r>
              <a:rPr lang="en-US" sz="2800" dirty="0"/>
              <a:t>insertion anomalies, </a:t>
            </a:r>
          </a:p>
          <a:p>
            <a:pPr marL="1885950" lvl="3" indent="-514350">
              <a:buFont typeface="+mj-lt"/>
              <a:buAutoNum type="arabicPeriod"/>
            </a:pPr>
            <a:r>
              <a:rPr lang="en-US" sz="2800" dirty="0"/>
              <a:t>deletion anomalies, and </a:t>
            </a:r>
          </a:p>
          <a:p>
            <a:pPr marL="1885950" lvl="3" indent="-514350">
              <a:buFont typeface="+mj-lt"/>
              <a:buAutoNum type="arabicPeriod"/>
            </a:pPr>
            <a:r>
              <a:rPr lang="en-US" sz="2800" dirty="0"/>
              <a:t>modification anomalies.</a:t>
            </a:r>
          </a:p>
        </p:txBody>
      </p:sp>
    </p:spTree>
    <p:extLst>
      <p:ext uri="{BB962C8B-B14F-4D97-AF65-F5344CB8AC3E}">
        <p14:creationId xmlns:p14="http://schemas.microsoft.com/office/powerpoint/2010/main" val="69151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5027" y="259307"/>
            <a:ext cx="7069540" cy="523220"/>
          </a:xfrm>
          <a:prstGeom prst="rect">
            <a:avLst/>
          </a:prstGeom>
          <a:noFill/>
        </p:spPr>
        <p:txBody>
          <a:bodyPr wrap="square" rtlCol="0">
            <a:spAutoFit/>
          </a:bodyPr>
          <a:lstStyle/>
          <a:p>
            <a:pPr algn="ctr"/>
            <a:r>
              <a:rPr lang="en-US" sz="2800" dirty="0">
                <a:solidFill>
                  <a:srgbClr val="FF0000"/>
                </a:solidFill>
              </a:rPr>
              <a:t>INSERTION ANOMALIES</a:t>
            </a:r>
          </a:p>
        </p:txBody>
      </p:sp>
      <p:sp>
        <p:nvSpPr>
          <p:cNvPr id="5" name="Rectangle 4"/>
          <p:cNvSpPr/>
          <p:nvPr/>
        </p:nvSpPr>
        <p:spPr>
          <a:xfrm>
            <a:off x="1528548" y="814427"/>
            <a:ext cx="10417791" cy="830997"/>
          </a:xfrm>
          <a:prstGeom prst="rect">
            <a:avLst/>
          </a:prstGeom>
        </p:spPr>
        <p:txBody>
          <a:bodyPr wrap="square">
            <a:spAutoFit/>
          </a:bodyPr>
          <a:lstStyle/>
          <a:p>
            <a:r>
              <a:rPr lang="en-US" sz="2400" dirty="0"/>
              <a:t>Insertion anomalies can be differentiated into two types, illustrated by the following examples based on the EMP_DEPT relation:</a:t>
            </a:r>
          </a:p>
        </p:txBody>
      </p:sp>
      <p:graphicFrame>
        <p:nvGraphicFramePr>
          <p:cNvPr id="7" name="Table 6"/>
          <p:cNvGraphicFramePr>
            <a:graphicFrameLocks noGrp="1"/>
          </p:cNvGraphicFramePr>
          <p:nvPr>
            <p:extLst>
              <p:ext uri="{D42A27DB-BD31-4B8C-83A1-F6EECF244321}">
                <p14:modId xmlns:p14="http://schemas.microsoft.com/office/powerpoint/2010/main" val="3957851662"/>
              </p:ext>
            </p:extLst>
          </p:nvPr>
        </p:nvGraphicFramePr>
        <p:xfrm>
          <a:off x="368487" y="1920240"/>
          <a:ext cx="11423178" cy="4937760"/>
        </p:xfrm>
        <a:graphic>
          <a:graphicData uri="http://schemas.openxmlformats.org/drawingml/2006/table">
            <a:tbl>
              <a:tblPr firstRow="1" bandRow="1">
                <a:tableStyleId>{5940675A-B579-460E-94D1-54222C63F5DA}</a:tableStyleId>
              </a:tblPr>
              <a:tblGrid>
                <a:gridCol w="5711589">
                  <a:extLst>
                    <a:ext uri="{9D8B030D-6E8A-4147-A177-3AD203B41FA5}">
                      <a16:colId xmlns:a16="http://schemas.microsoft.com/office/drawing/2014/main" xmlns="" val="20000"/>
                    </a:ext>
                  </a:extLst>
                </a:gridCol>
                <a:gridCol w="5711589">
                  <a:extLst>
                    <a:ext uri="{9D8B030D-6E8A-4147-A177-3AD203B41FA5}">
                      <a16:colId xmlns:a16="http://schemas.microsoft.com/office/drawing/2014/main" xmlns="" val="20001"/>
                    </a:ext>
                  </a:extLst>
                </a:gridCol>
              </a:tblGrid>
              <a:tr h="370840">
                <a:tc>
                  <a:txBody>
                    <a:bodyPr/>
                    <a:lstStyle/>
                    <a:p>
                      <a:pPr algn="ctr"/>
                      <a:r>
                        <a:rPr lang="en-US" sz="2000" dirty="0"/>
                        <a:t>CONSISTENTCY</a:t>
                      </a:r>
                    </a:p>
                  </a:txBody>
                  <a:tcPr/>
                </a:tc>
                <a:tc>
                  <a:txBody>
                    <a:bodyPr/>
                    <a:lstStyle/>
                    <a:p>
                      <a:pPr algn="ctr"/>
                      <a:r>
                        <a:rPr lang="en-US" sz="2000" dirty="0"/>
                        <a:t>  INCONSISTENCY</a:t>
                      </a:r>
                    </a:p>
                  </a:txBody>
                  <a:tcPr/>
                </a:tc>
                <a:extLst>
                  <a:ext uri="{0D108BD9-81ED-4DB2-BD59-A6C34878D82A}">
                    <a16:rowId xmlns:a16="http://schemas.microsoft.com/office/drawing/2014/main" xmlns="" val="10000"/>
                  </a:ext>
                </a:extLst>
              </a:tr>
              <a:tr h="370840">
                <a:tc>
                  <a:txBody>
                    <a:bodyPr/>
                    <a:lstStyle/>
                    <a:p>
                      <a:pPr algn="just"/>
                      <a:r>
                        <a:rPr lang="en-US" sz="2000" dirty="0"/>
                        <a:t>IF WE HAVE TWO SEPARATE</a:t>
                      </a:r>
                      <a:r>
                        <a:rPr lang="en-US" sz="2000" baseline="0" dirty="0"/>
                        <a:t> TABLE</a:t>
                      </a:r>
                      <a:endParaRPr lang="en-US" sz="2000" dirty="0"/>
                    </a:p>
                  </a:txBody>
                  <a:tcPr/>
                </a:tc>
                <a:tc>
                  <a:txBody>
                    <a:bodyPr/>
                    <a:lstStyle/>
                    <a:p>
                      <a:pPr algn="just"/>
                      <a:r>
                        <a:rPr lang="en-US" sz="2000" dirty="0"/>
                        <a:t>IF WE HAVE</a:t>
                      </a:r>
                      <a:r>
                        <a:rPr lang="en-US" sz="2000" baseline="0" dirty="0"/>
                        <a:t> SINGLE TABLE LIKE   </a:t>
                      </a:r>
                      <a:r>
                        <a:rPr lang="en-US" sz="2000" b="1" dirty="0"/>
                        <a:t>EMP_DEPT</a:t>
                      </a:r>
                    </a:p>
                  </a:txBody>
                  <a:tcPr/>
                </a:tc>
                <a:extLst>
                  <a:ext uri="{0D108BD9-81ED-4DB2-BD59-A6C34878D82A}">
                    <a16:rowId xmlns:a16="http://schemas.microsoft.com/office/drawing/2014/main" xmlns=""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t>we do not have to worry about this inconsistency problem because we enter only the department number in the employee tuple; all other attribute values of department 5 are recorded only once in the database, as a single tuple in the DEPARTMENT relation.</a:t>
                      </a:r>
                    </a:p>
                    <a:p>
                      <a:pPr algn="just"/>
                      <a:endParaRPr lang="en-US" sz="2000" dirty="0"/>
                    </a:p>
                  </a:txBody>
                  <a:tcPr/>
                </a:tc>
                <a:tc>
                  <a:txBody>
                    <a:bodyPr/>
                    <a:lstStyle/>
                    <a:p>
                      <a:pPr algn="just"/>
                      <a:r>
                        <a:rPr lang="en-US" sz="2000" dirty="0"/>
                        <a:t>To insert a new employee tuple into EMP_DEPT, we must include either the attribute values for the department that the </a:t>
                      </a:r>
                      <a:r>
                        <a:rPr lang="en-US" sz="2000" dirty="0">
                          <a:solidFill>
                            <a:srgbClr val="FF0000"/>
                          </a:solidFill>
                        </a:rPr>
                        <a:t>employee works for</a:t>
                      </a:r>
                      <a:r>
                        <a:rPr lang="en-US" sz="2000" dirty="0"/>
                        <a:t>, or </a:t>
                      </a:r>
                      <a:r>
                        <a:rPr lang="en-US" sz="2000" b="1" dirty="0"/>
                        <a:t>NULLs</a:t>
                      </a:r>
                      <a:r>
                        <a:rPr lang="en-US" sz="2000" dirty="0"/>
                        <a:t> (if the employee does not work for a department as yet). </a:t>
                      </a:r>
                    </a:p>
                  </a:txBody>
                  <a:tcPr/>
                </a:tc>
                <a:extLst>
                  <a:ext uri="{0D108BD9-81ED-4DB2-BD59-A6C34878D82A}">
                    <a16:rowId xmlns:a16="http://schemas.microsoft.com/office/drawing/2014/main" xmlns="" val="10002"/>
                  </a:ext>
                </a:extLst>
              </a:tr>
              <a:tr h="370840">
                <a:tc>
                  <a:txBody>
                    <a:bodyPr/>
                    <a:lstStyle/>
                    <a:p>
                      <a:pPr algn="just"/>
                      <a:r>
                        <a:rPr lang="en-US" sz="2000" dirty="0"/>
                        <a:t>This problem does not occur in the design of SEPARATE</a:t>
                      </a:r>
                      <a:r>
                        <a:rPr lang="en-US" sz="2000" baseline="0" dirty="0"/>
                        <a:t> TABLE. </a:t>
                      </a:r>
                      <a:r>
                        <a:rPr lang="en-US" sz="2000" dirty="0"/>
                        <a:t>because a department is entered in the DEPARTMENT relation whether or not any employees work for it, and whenever an employee is assigned to that department, a corresponding tuple is inserted in EMPLOYEE</a:t>
                      </a:r>
                    </a:p>
                  </a:txBody>
                  <a:tcPr/>
                </a:tc>
                <a:tc>
                  <a:txBody>
                    <a:bodyPr/>
                    <a:lstStyle/>
                    <a:p>
                      <a:pPr algn="just"/>
                      <a:r>
                        <a:rPr lang="en-US" sz="2000" dirty="0"/>
                        <a:t>It is difficult to insert a new department that has no employees as yet in the </a:t>
                      </a:r>
                      <a:r>
                        <a:rPr lang="en-US" sz="2000" b="1" dirty="0"/>
                        <a:t>EMP_DEPT</a:t>
                      </a:r>
                      <a:r>
                        <a:rPr lang="en-US" sz="2000" dirty="0"/>
                        <a:t> relation. The only way to do this is to place NULL values in the attributes for employee. This violates the entity integrity for EMP_DEPT because its primary key </a:t>
                      </a:r>
                      <a:r>
                        <a:rPr lang="en-US" sz="2000" dirty="0" err="1"/>
                        <a:t>Ssn</a:t>
                      </a:r>
                      <a:r>
                        <a:rPr lang="en-US" sz="2000" dirty="0"/>
                        <a:t> cannot be null. </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4734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206" y="573206"/>
            <a:ext cx="11354937" cy="545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3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2849" y="228178"/>
            <a:ext cx="4262159" cy="523220"/>
          </a:xfrm>
          <a:prstGeom prst="rect">
            <a:avLst/>
          </a:prstGeom>
        </p:spPr>
        <p:txBody>
          <a:bodyPr wrap="square">
            <a:spAutoFit/>
          </a:bodyPr>
          <a:lstStyle/>
          <a:p>
            <a:r>
              <a:rPr lang="en-US" sz="2800" dirty="0">
                <a:solidFill>
                  <a:srgbClr val="FF0000"/>
                </a:solidFill>
              </a:rPr>
              <a:t>Deletion Anomalies</a:t>
            </a:r>
          </a:p>
        </p:txBody>
      </p:sp>
      <p:sp>
        <p:nvSpPr>
          <p:cNvPr id="5" name="Rectangle 4"/>
          <p:cNvSpPr/>
          <p:nvPr/>
        </p:nvSpPr>
        <p:spPr>
          <a:xfrm>
            <a:off x="386685" y="1218400"/>
            <a:ext cx="11009195" cy="1200329"/>
          </a:xfrm>
          <a:prstGeom prst="rect">
            <a:avLst/>
          </a:prstGeom>
        </p:spPr>
        <p:txBody>
          <a:bodyPr wrap="square">
            <a:spAutoFit/>
          </a:bodyPr>
          <a:lstStyle/>
          <a:p>
            <a:pPr algn="just"/>
            <a:r>
              <a:rPr lang="en-US" sz="2400" dirty="0"/>
              <a:t>If we delete from EMP_DEPT an employee tuple that happens to represent the last employee working for a particular department, the information concerning that department is lost inadvertently from the database.</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816" y="2418729"/>
            <a:ext cx="9836268" cy="399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reeform 6"/>
          <p:cNvSpPr/>
          <p:nvPr/>
        </p:nvSpPr>
        <p:spPr>
          <a:xfrm>
            <a:off x="887104" y="5595582"/>
            <a:ext cx="9771797" cy="806104"/>
          </a:xfrm>
          <a:custGeom>
            <a:avLst/>
            <a:gdLst>
              <a:gd name="connsiteX0" fmla="*/ 996287 w 9771797"/>
              <a:gd name="connsiteY0" fmla="*/ 40943 h 806104"/>
              <a:gd name="connsiteX1" fmla="*/ 1064526 w 9771797"/>
              <a:gd name="connsiteY1" fmla="*/ 27296 h 806104"/>
              <a:gd name="connsiteX2" fmla="*/ 1160060 w 9771797"/>
              <a:gd name="connsiteY2" fmla="*/ 40943 h 806104"/>
              <a:gd name="connsiteX3" fmla="*/ 1282890 w 9771797"/>
              <a:gd name="connsiteY3" fmla="*/ 54591 h 806104"/>
              <a:gd name="connsiteX4" fmla="*/ 1460311 w 9771797"/>
              <a:gd name="connsiteY4" fmla="*/ 40943 h 806104"/>
              <a:gd name="connsiteX5" fmla="*/ 1514902 w 9771797"/>
              <a:gd name="connsiteY5" fmla="*/ 54591 h 806104"/>
              <a:gd name="connsiteX6" fmla="*/ 2374711 w 9771797"/>
              <a:gd name="connsiteY6" fmla="*/ 13648 h 806104"/>
              <a:gd name="connsiteX7" fmla="*/ 3903260 w 9771797"/>
              <a:gd name="connsiteY7" fmla="*/ 27296 h 806104"/>
              <a:gd name="connsiteX8" fmla="*/ 5540992 w 9771797"/>
              <a:gd name="connsiteY8" fmla="*/ 54591 h 806104"/>
              <a:gd name="connsiteX9" fmla="*/ 7642747 w 9771797"/>
              <a:gd name="connsiteY9" fmla="*/ 68239 h 806104"/>
              <a:gd name="connsiteX10" fmla="*/ 8188657 w 9771797"/>
              <a:gd name="connsiteY10" fmla="*/ 54591 h 806104"/>
              <a:gd name="connsiteX11" fmla="*/ 8366078 w 9771797"/>
              <a:gd name="connsiteY11" fmla="*/ 68239 h 806104"/>
              <a:gd name="connsiteX12" fmla="*/ 8420669 w 9771797"/>
              <a:gd name="connsiteY12" fmla="*/ 54591 h 806104"/>
              <a:gd name="connsiteX13" fmla="*/ 8639033 w 9771797"/>
              <a:gd name="connsiteY13" fmla="*/ 13648 h 806104"/>
              <a:gd name="connsiteX14" fmla="*/ 8816454 w 9771797"/>
              <a:gd name="connsiteY14" fmla="*/ 0 h 806104"/>
              <a:gd name="connsiteX15" fmla="*/ 8980227 w 9771797"/>
              <a:gd name="connsiteY15" fmla="*/ 13648 h 806104"/>
              <a:gd name="connsiteX16" fmla="*/ 9021171 w 9771797"/>
              <a:gd name="connsiteY16" fmla="*/ 27296 h 806104"/>
              <a:gd name="connsiteX17" fmla="*/ 9075762 w 9771797"/>
              <a:gd name="connsiteY17" fmla="*/ 13648 h 806104"/>
              <a:gd name="connsiteX18" fmla="*/ 9512490 w 9771797"/>
              <a:gd name="connsiteY18" fmla="*/ 27296 h 806104"/>
              <a:gd name="connsiteX19" fmla="*/ 9594377 w 9771797"/>
              <a:gd name="connsiteY19" fmla="*/ 54591 h 806104"/>
              <a:gd name="connsiteX20" fmla="*/ 9635320 w 9771797"/>
              <a:gd name="connsiteY20" fmla="*/ 68239 h 806104"/>
              <a:gd name="connsiteX21" fmla="*/ 9662615 w 9771797"/>
              <a:gd name="connsiteY21" fmla="*/ 109182 h 806104"/>
              <a:gd name="connsiteX22" fmla="*/ 9703559 w 9771797"/>
              <a:gd name="connsiteY22" fmla="*/ 136478 h 806104"/>
              <a:gd name="connsiteX23" fmla="*/ 9758150 w 9771797"/>
              <a:gd name="connsiteY23" fmla="*/ 218364 h 806104"/>
              <a:gd name="connsiteX24" fmla="*/ 9771797 w 9771797"/>
              <a:gd name="connsiteY24" fmla="*/ 259308 h 806104"/>
              <a:gd name="connsiteX25" fmla="*/ 9758150 w 9771797"/>
              <a:gd name="connsiteY25" fmla="*/ 327546 h 806104"/>
              <a:gd name="connsiteX26" fmla="*/ 9730854 w 9771797"/>
              <a:gd name="connsiteY26" fmla="*/ 409433 h 806104"/>
              <a:gd name="connsiteX27" fmla="*/ 9717206 w 9771797"/>
              <a:gd name="connsiteY27" fmla="*/ 464024 h 806104"/>
              <a:gd name="connsiteX28" fmla="*/ 9662615 w 9771797"/>
              <a:gd name="connsiteY28" fmla="*/ 518615 h 806104"/>
              <a:gd name="connsiteX29" fmla="*/ 9608024 w 9771797"/>
              <a:gd name="connsiteY29" fmla="*/ 532263 h 806104"/>
              <a:gd name="connsiteX30" fmla="*/ 9567081 w 9771797"/>
              <a:gd name="connsiteY30" fmla="*/ 545911 h 806104"/>
              <a:gd name="connsiteX31" fmla="*/ 9539786 w 9771797"/>
              <a:gd name="connsiteY31" fmla="*/ 586854 h 806104"/>
              <a:gd name="connsiteX32" fmla="*/ 9457899 w 9771797"/>
              <a:gd name="connsiteY32" fmla="*/ 614149 h 806104"/>
              <a:gd name="connsiteX33" fmla="*/ 9266830 w 9771797"/>
              <a:gd name="connsiteY33" fmla="*/ 668740 h 806104"/>
              <a:gd name="connsiteX34" fmla="*/ 9184944 w 9771797"/>
              <a:gd name="connsiteY34" fmla="*/ 682388 h 806104"/>
              <a:gd name="connsiteX35" fmla="*/ 8911989 w 9771797"/>
              <a:gd name="connsiteY35" fmla="*/ 641445 h 806104"/>
              <a:gd name="connsiteX36" fmla="*/ 8761863 w 9771797"/>
              <a:gd name="connsiteY36" fmla="*/ 668740 h 806104"/>
              <a:gd name="connsiteX37" fmla="*/ 8611738 w 9771797"/>
              <a:gd name="connsiteY37" fmla="*/ 723331 h 806104"/>
              <a:gd name="connsiteX38" fmla="*/ 8420669 w 9771797"/>
              <a:gd name="connsiteY38" fmla="*/ 736979 h 806104"/>
              <a:gd name="connsiteX39" fmla="*/ 8379726 w 9771797"/>
              <a:gd name="connsiteY39" fmla="*/ 750627 h 806104"/>
              <a:gd name="connsiteX40" fmla="*/ 8065827 w 9771797"/>
              <a:gd name="connsiteY40" fmla="*/ 777922 h 806104"/>
              <a:gd name="connsiteX41" fmla="*/ 8011236 w 9771797"/>
              <a:gd name="connsiteY41" fmla="*/ 791570 h 806104"/>
              <a:gd name="connsiteX42" fmla="*/ 7970293 w 9771797"/>
              <a:gd name="connsiteY42" fmla="*/ 805218 h 806104"/>
              <a:gd name="connsiteX43" fmla="*/ 7929350 w 9771797"/>
              <a:gd name="connsiteY43" fmla="*/ 764275 h 806104"/>
              <a:gd name="connsiteX44" fmla="*/ 7683690 w 9771797"/>
              <a:gd name="connsiteY44" fmla="*/ 791570 h 806104"/>
              <a:gd name="connsiteX45" fmla="*/ 7274257 w 9771797"/>
              <a:gd name="connsiteY45" fmla="*/ 777922 h 806104"/>
              <a:gd name="connsiteX46" fmla="*/ 7206018 w 9771797"/>
              <a:gd name="connsiteY46" fmla="*/ 764275 h 806104"/>
              <a:gd name="connsiteX47" fmla="*/ 7110484 w 9771797"/>
              <a:gd name="connsiteY47" fmla="*/ 750627 h 806104"/>
              <a:gd name="connsiteX48" fmla="*/ 7028597 w 9771797"/>
              <a:gd name="connsiteY48" fmla="*/ 723331 h 806104"/>
              <a:gd name="connsiteX49" fmla="*/ 6987654 w 9771797"/>
              <a:gd name="connsiteY49" fmla="*/ 736979 h 806104"/>
              <a:gd name="connsiteX50" fmla="*/ 6905768 w 9771797"/>
              <a:gd name="connsiteY50" fmla="*/ 709684 h 806104"/>
              <a:gd name="connsiteX51" fmla="*/ 5404514 w 9771797"/>
              <a:gd name="connsiteY51" fmla="*/ 723331 h 806104"/>
              <a:gd name="connsiteX52" fmla="*/ 5254389 w 9771797"/>
              <a:gd name="connsiteY52" fmla="*/ 736979 h 806104"/>
              <a:gd name="connsiteX53" fmla="*/ 4612944 w 9771797"/>
              <a:gd name="connsiteY53" fmla="*/ 750627 h 806104"/>
              <a:gd name="connsiteX54" fmla="*/ 4490114 w 9771797"/>
              <a:gd name="connsiteY54" fmla="*/ 764275 h 806104"/>
              <a:gd name="connsiteX55" fmla="*/ 4012442 w 9771797"/>
              <a:gd name="connsiteY55" fmla="*/ 736979 h 806104"/>
              <a:gd name="connsiteX56" fmla="*/ 3862317 w 9771797"/>
              <a:gd name="connsiteY56" fmla="*/ 709684 h 806104"/>
              <a:gd name="connsiteX57" fmla="*/ 3807726 w 9771797"/>
              <a:gd name="connsiteY57" fmla="*/ 682388 h 806104"/>
              <a:gd name="connsiteX58" fmla="*/ 3725839 w 9771797"/>
              <a:gd name="connsiteY58" fmla="*/ 668740 h 806104"/>
              <a:gd name="connsiteX59" fmla="*/ 3357350 w 9771797"/>
              <a:gd name="connsiteY59" fmla="*/ 641445 h 806104"/>
              <a:gd name="connsiteX60" fmla="*/ 2101756 w 9771797"/>
              <a:gd name="connsiteY60" fmla="*/ 627797 h 806104"/>
              <a:gd name="connsiteX61" fmla="*/ 1774209 w 9771797"/>
              <a:gd name="connsiteY61" fmla="*/ 627797 h 806104"/>
              <a:gd name="connsiteX62" fmla="*/ 1637732 w 9771797"/>
              <a:gd name="connsiteY62" fmla="*/ 614149 h 806104"/>
              <a:gd name="connsiteX63" fmla="*/ 1392072 w 9771797"/>
              <a:gd name="connsiteY63" fmla="*/ 600502 h 806104"/>
              <a:gd name="connsiteX64" fmla="*/ 1351129 w 9771797"/>
              <a:gd name="connsiteY64" fmla="*/ 614149 h 806104"/>
              <a:gd name="connsiteX65" fmla="*/ 1310186 w 9771797"/>
              <a:gd name="connsiteY65" fmla="*/ 600502 h 806104"/>
              <a:gd name="connsiteX66" fmla="*/ 1241947 w 9771797"/>
              <a:gd name="connsiteY66" fmla="*/ 586854 h 806104"/>
              <a:gd name="connsiteX67" fmla="*/ 1119117 w 9771797"/>
              <a:gd name="connsiteY67" fmla="*/ 573206 h 806104"/>
              <a:gd name="connsiteX68" fmla="*/ 928048 w 9771797"/>
              <a:gd name="connsiteY68" fmla="*/ 545911 h 806104"/>
              <a:gd name="connsiteX69" fmla="*/ 696036 w 9771797"/>
              <a:gd name="connsiteY69" fmla="*/ 532263 h 806104"/>
              <a:gd name="connsiteX70" fmla="*/ 627797 w 9771797"/>
              <a:gd name="connsiteY70" fmla="*/ 518615 h 806104"/>
              <a:gd name="connsiteX71" fmla="*/ 545911 w 9771797"/>
              <a:gd name="connsiteY71" fmla="*/ 504967 h 806104"/>
              <a:gd name="connsiteX72" fmla="*/ 464024 w 9771797"/>
              <a:gd name="connsiteY72" fmla="*/ 477672 h 806104"/>
              <a:gd name="connsiteX73" fmla="*/ 423081 w 9771797"/>
              <a:gd name="connsiteY73" fmla="*/ 464024 h 806104"/>
              <a:gd name="connsiteX74" fmla="*/ 245660 w 9771797"/>
              <a:gd name="connsiteY74" fmla="*/ 423081 h 806104"/>
              <a:gd name="connsiteX75" fmla="*/ 136478 w 9771797"/>
              <a:gd name="connsiteY75" fmla="*/ 409433 h 806104"/>
              <a:gd name="connsiteX76" fmla="*/ 13648 w 9771797"/>
              <a:gd name="connsiteY76" fmla="*/ 354842 h 806104"/>
              <a:gd name="connsiteX77" fmla="*/ 0 w 9771797"/>
              <a:gd name="connsiteY77" fmla="*/ 313899 h 806104"/>
              <a:gd name="connsiteX78" fmla="*/ 40944 w 9771797"/>
              <a:gd name="connsiteY78" fmla="*/ 218364 h 806104"/>
              <a:gd name="connsiteX79" fmla="*/ 81887 w 9771797"/>
              <a:gd name="connsiteY79" fmla="*/ 204717 h 806104"/>
              <a:gd name="connsiteX80" fmla="*/ 136478 w 9771797"/>
              <a:gd name="connsiteY80" fmla="*/ 163773 h 806104"/>
              <a:gd name="connsiteX81" fmla="*/ 218365 w 9771797"/>
              <a:gd name="connsiteY81" fmla="*/ 136478 h 806104"/>
              <a:gd name="connsiteX82" fmla="*/ 313899 w 9771797"/>
              <a:gd name="connsiteY82" fmla="*/ 27296 h 806104"/>
              <a:gd name="connsiteX83" fmla="*/ 382138 w 9771797"/>
              <a:gd name="connsiteY83" fmla="*/ 40943 h 8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71797" h="806104">
                <a:moveTo>
                  <a:pt x="996287" y="40943"/>
                </a:moveTo>
                <a:cubicBezTo>
                  <a:pt x="1019033" y="36394"/>
                  <a:pt x="1041329" y="27296"/>
                  <a:pt x="1064526" y="27296"/>
                </a:cubicBezTo>
                <a:cubicBezTo>
                  <a:pt x="1096694" y="27296"/>
                  <a:pt x="1128140" y="36953"/>
                  <a:pt x="1160060" y="40943"/>
                </a:cubicBezTo>
                <a:cubicBezTo>
                  <a:pt x="1200937" y="46053"/>
                  <a:pt x="1241947" y="50042"/>
                  <a:pt x="1282890" y="54591"/>
                </a:cubicBezTo>
                <a:cubicBezTo>
                  <a:pt x="1342030" y="50042"/>
                  <a:pt x="1400996" y="40943"/>
                  <a:pt x="1460311" y="40943"/>
                </a:cubicBezTo>
                <a:cubicBezTo>
                  <a:pt x="1479068" y="40943"/>
                  <a:pt x="1496153" y="55151"/>
                  <a:pt x="1514902" y="54591"/>
                </a:cubicBezTo>
                <a:cubicBezTo>
                  <a:pt x="1801702" y="46030"/>
                  <a:pt x="2374711" y="13648"/>
                  <a:pt x="2374711" y="13648"/>
                </a:cubicBezTo>
                <a:lnTo>
                  <a:pt x="3903260" y="27296"/>
                </a:lnTo>
                <a:lnTo>
                  <a:pt x="5540992" y="54591"/>
                </a:lnTo>
                <a:lnTo>
                  <a:pt x="7642747" y="68239"/>
                </a:lnTo>
                <a:cubicBezTo>
                  <a:pt x="7824717" y="63690"/>
                  <a:pt x="8006630" y="54591"/>
                  <a:pt x="8188657" y="54591"/>
                </a:cubicBezTo>
                <a:cubicBezTo>
                  <a:pt x="8247972" y="54591"/>
                  <a:pt x="8306763" y="68239"/>
                  <a:pt x="8366078" y="68239"/>
                </a:cubicBezTo>
                <a:cubicBezTo>
                  <a:pt x="8384835" y="68239"/>
                  <a:pt x="8402276" y="58270"/>
                  <a:pt x="8420669" y="54591"/>
                </a:cubicBezTo>
                <a:cubicBezTo>
                  <a:pt x="8493287" y="40067"/>
                  <a:pt x="8565671" y="23767"/>
                  <a:pt x="8639033" y="13648"/>
                </a:cubicBezTo>
                <a:cubicBezTo>
                  <a:pt x="8697792" y="5543"/>
                  <a:pt x="8757314" y="4549"/>
                  <a:pt x="8816454" y="0"/>
                </a:cubicBezTo>
                <a:cubicBezTo>
                  <a:pt x="8871045" y="4549"/>
                  <a:pt x="8925927" y="6408"/>
                  <a:pt x="8980227" y="13648"/>
                </a:cubicBezTo>
                <a:cubicBezTo>
                  <a:pt x="8994487" y="15549"/>
                  <a:pt x="9006785" y="27296"/>
                  <a:pt x="9021171" y="27296"/>
                </a:cubicBezTo>
                <a:cubicBezTo>
                  <a:pt x="9039928" y="27296"/>
                  <a:pt x="9057565" y="18197"/>
                  <a:pt x="9075762" y="13648"/>
                </a:cubicBezTo>
                <a:cubicBezTo>
                  <a:pt x="9221338" y="18197"/>
                  <a:pt x="9367295" y="15833"/>
                  <a:pt x="9512490" y="27296"/>
                </a:cubicBezTo>
                <a:cubicBezTo>
                  <a:pt x="9541173" y="29560"/>
                  <a:pt x="9567081" y="45493"/>
                  <a:pt x="9594377" y="54591"/>
                </a:cubicBezTo>
                <a:lnTo>
                  <a:pt x="9635320" y="68239"/>
                </a:lnTo>
                <a:cubicBezTo>
                  <a:pt x="9644418" y="81887"/>
                  <a:pt x="9651017" y="97584"/>
                  <a:pt x="9662615" y="109182"/>
                </a:cubicBezTo>
                <a:cubicBezTo>
                  <a:pt x="9674214" y="120781"/>
                  <a:pt x="9692758" y="124134"/>
                  <a:pt x="9703559" y="136478"/>
                </a:cubicBezTo>
                <a:cubicBezTo>
                  <a:pt x="9725161" y="161166"/>
                  <a:pt x="9758150" y="218364"/>
                  <a:pt x="9758150" y="218364"/>
                </a:cubicBezTo>
                <a:cubicBezTo>
                  <a:pt x="9762699" y="232012"/>
                  <a:pt x="9771797" y="244922"/>
                  <a:pt x="9771797" y="259308"/>
                </a:cubicBezTo>
                <a:cubicBezTo>
                  <a:pt x="9771797" y="282504"/>
                  <a:pt x="9764253" y="305167"/>
                  <a:pt x="9758150" y="327546"/>
                </a:cubicBezTo>
                <a:cubicBezTo>
                  <a:pt x="9750580" y="355304"/>
                  <a:pt x="9737832" y="381520"/>
                  <a:pt x="9730854" y="409433"/>
                </a:cubicBezTo>
                <a:cubicBezTo>
                  <a:pt x="9726305" y="427630"/>
                  <a:pt x="9727147" y="448118"/>
                  <a:pt x="9717206" y="464024"/>
                </a:cubicBezTo>
                <a:cubicBezTo>
                  <a:pt x="9703567" y="485847"/>
                  <a:pt x="9684438" y="504976"/>
                  <a:pt x="9662615" y="518615"/>
                </a:cubicBezTo>
                <a:cubicBezTo>
                  <a:pt x="9646709" y="528556"/>
                  <a:pt x="9626059" y="527110"/>
                  <a:pt x="9608024" y="532263"/>
                </a:cubicBezTo>
                <a:cubicBezTo>
                  <a:pt x="9594192" y="536215"/>
                  <a:pt x="9580729" y="541362"/>
                  <a:pt x="9567081" y="545911"/>
                </a:cubicBezTo>
                <a:cubicBezTo>
                  <a:pt x="9557983" y="559559"/>
                  <a:pt x="9553695" y="578161"/>
                  <a:pt x="9539786" y="586854"/>
                </a:cubicBezTo>
                <a:cubicBezTo>
                  <a:pt x="9515387" y="602103"/>
                  <a:pt x="9485195" y="605051"/>
                  <a:pt x="9457899" y="614149"/>
                </a:cubicBezTo>
                <a:cubicBezTo>
                  <a:pt x="9394807" y="635180"/>
                  <a:pt x="9332973" y="657716"/>
                  <a:pt x="9266830" y="668740"/>
                </a:cubicBezTo>
                <a:lnTo>
                  <a:pt x="9184944" y="682388"/>
                </a:lnTo>
                <a:cubicBezTo>
                  <a:pt x="9003635" y="646127"/>
                  <a:pt x="9094629" y="659709"/>
                  <a:pt x="8911989" y="641445"/>
                </a:cubicBezTo>
                <a:cubicBezTo>
                  <a:pt x="8820726" y="652853"/>
                  <a:pt x="8824974" y="645073"/>
                  <a:pt x="8761863" y="668740"/>
                </a:cubicBezTo>
                <a:cubicBezTo>
                  <a:pt x="8736315" y="678320"/>
                  <a:pt x="8635355" y="721644"/>
                  <a:pt x="8611738" y="723331"/>
                </a:cubicBezTo>
                <a:lnTo>
                  <a:pt x="8420669" y="736979"/>
                </a:lnTo>
                <a:cubicBezTo>
                  <a:pt x="8407021" y="741528"/>
                  <a:pt x="8393769" y="747506"/>
                  <a:pt x="8379726" y="750627"/>
                </a:cubicBezTo>
                <a:cubicBezTo>
                  <a:pt x="8275245" y="773845"/>
                  <a:pt x="8174782" y="771513"/>
                  <a:pt x="8065827" y="777922"/>
                </a:cubicBezTo>
                <a:cubicBezTo>
                  <a:pt x="8047630" y="782471"/>
                  <a:pt x="8029271" y="786417"/>
                  <a:pt x="8011236" y="791570"/>
                </a:cubicBezTo>
                <a:cubicBezTo>
                  <a:pt x="7997404" y="795522"/>
                  <a:pt x="7983941" y="809767"/>
                  <a:pt x="7970293" y="805218"/>
                </a:cubicBezTo>
                <a:cubicBezTo>
                  <a:pt x="7951983" y="799115"/>
                  <a:pt x="7942998" y="777923"/>
                  <a:pt x="7929350" y="764275"/>
                </a:cubicBezTo>
                <a:cubicBezTo>
                  <a:pt x="7841762" y="778872"/>
                  <a:pt x="7779357" y="791570"/>
                  <a:pt x="7683690" y="791570"/>
                </a:cubicBezTo>
                <a:cubicBezTo>
                  <a:pt x="7547137" y="791570"/>
                  <a:pt x="7410735" y="782471"/>
                  <a:pt x="7274257" y="777922"/>
                </a:cubicBezTo>
                <a:cubicBezTo>
                  <a:pt x="7251511" y="773373"/>
                  <a:pt x="7228899" y="768088"/>
                  <a:pt x="7206018" y="764275"/>
                </a:cubicBezTo>
                <a:cubicBezTo>
                  <a:pt x="7174288" y="758987"/>
                  <a:pt x="7141828" y="757860"/>
                  <a:pt x="7110484" y="750627"/>
                </a:cubicBezTo>
                <a:cubicBezTo>
                  <a:pt x="7082449" y="744157"/>
                  <a:pt x="7028597" y="723331"/>
                  <a:pt x="7028597" y="723331"/>
                </a:cubicBezTo>
                <a:cubicBezTo>
                  <a:pt x="7014949" y="727880"/>
                  <a:pt x="7001952" y="738568"/>
                  <a:pt x="6987654" y="736979"/>
                </a:cubicBezTo>
                <a:cubicBezTo>
                  <a:pt x="6959058" y="733802"/>
                  <a:pt x="6905768" y="709684"/>
                  <a:pt x="6905768" y="709684"/>
                </a:cubicBezTo>
                <a:lnTo>
                  <a:pt x="5404514" y="723331"/>
                </a:lnTo>
                <a:cubicBezTo>
                  <a:pt x="5354273" y="724161"/>
                  <a:pt x="5304607" y="735247"/>
                  <a:pt x="5254389" y="736979"/>
                </a:cubicBezTo>
                <a:cubicBezTo>
                  <a:pt x="5040653" y="744349"/>
                  <a:pt x="4826759" y="746078"/>
                  <a:pt x="4612944" y="750627"/>
                </a:cubicBezTo>
                <a:cubicBezTo>
                  <a:pt x="4572001" y="755176"/>
                  <a:pt x="4531309" y="764275"/>
                  <a:pt x="4490114" y="764275"/>
                </a:cubicBezTo>
                <a:cubicBezTo>
                  <a:pt x="4313813" y="764275"/>
                  <a:pt x="4179988" y="750941"/>
                  <a:pt x="4012442" y="736979"/>
                </a:cubicBezTo>
                <a:cubicBezTo>
                  <a:pt x="3864074" y="687522"/>
                  <a:pt x="4170946" y="786841"/>
                  <a:pt x="3862317" y="709684"/>
                </a:cubicBezTo>
                <a:cubicBezTo>
                  <a:pt x="3842580" y="704750"/>
                  <a:pt x="3827213" y="688234"/>
                  <a:pt x="3807726" y="682388"/>
                </a:cubicBezTo>
                <a:cubicBezTo>
                  <a:pt x="3781221" y="674436"/>
                  <a:pt x="3753233" y="672653"/>
                  <a:pt x="3725839" y="668740"/>
                </a:cubicBezTo>
                <a:cubicBezTo>
                  <a:pt x="3593450" y="649828"/>
                  <a:pt x="3505363" y="644112"/>
                  <a:pt x="3357350" y="641445"/>
                </a:cubicBezTo>
                <a:lnTo>
                  <a:pt x="2101756" y="627797"/>
                </a:lnTo>
                <a:cubicBezTo>
                  <a:pt x="1946774" y="589051"/>
                  <a:pt x="2124236" y="627797"/>
                  <a:pt x="1774209" y="627797"/>
                </a:cubicBezTo>
                <a:cubicBezTo>
                  <a:pt x="1728490" y="627797"/>
                  <a:pt x="1683335" y="617406"/>
                  <a:pt x="1637732" y="614149"/>
                </a:cubicBezTo>
                <a:cubicBezTo>
                  <a:pt x="1555927" y="608306"/>
                  <a:pt x="1473959" y="605051"/>
                  <a:pt x="1392072" y="600502"/>
                </a:cubicBezTo>
                <a:cubicBezTo>
                  <a:pt x="1378424" y="605051"/>
                  <a:pt x="1365515" y="614149"/>
                  <a:pt x="1351129" y="614149"/>
                </a:cubicBezTo>
                <a:cubicBezTo>
                  <a:pt x="1336743" y="614149"/>
                  <a:pt x="1324142" y="603991"/>
                  <a:pt x="1310186" y="600502"/>
                </a:cubicBezTo>
                <a:cubicBezTo>
                  <a:pt x="1287682" y="594876"/>
                  <a:pt x="1264911" y="590135"/>
                  <a:pt x="1241947" y="586854"/>
                </a:cubicBezTo>
                <a:cubicBezTo>
                  <a:pt x="1201166" y="581028"/>
                  <a:pt x="1159951" y="578651"/>
                  <a:pt x="1119117" y="573206"/>
                </a:cubicBezTo>
                <a:cubicBezTo>
                  <a:pt x="1014234" y="559221"/>
                  <a:pt x="1047217" y="555444"/>
                  <a:pt x="928048" y="545911"/>
                </a:cubicBezTo>
                <a:cubicBezTo>
                  <a:pt x="850824" y="539733"/>
                  <a:pt x="773373" y="536812"/>
                  <a:pt x="696036" y="532263"/>
                </a:cubicBezTo>
                <a:lnTo>
                  <a:pt x="627797" y="518615"/>
                </a:lnTo>
                <a:cubicBezTo>
                  <a:pt x="600572" y="513665"/>
                  <a:pt x="572757" y="511678"/>
                  <a:pt x="545911" y="504967"/>
                </a:cubicBezTo>
                <a:cubicBezTo>
                  <a:pt x="517998" y="497989"/>
                  <a:pt x="491320" y="486770"/>
                  <a:pt x="464024" y="477672"/>
                </a:cubicBezTo>
                <a:cubicBezTo>
                  <a:pt x="450376" y="473123"/>
                  <a:pt x="437037" y="467513"/>
                  <a:pt x="423081" y="464024"/>
                </a:cubicBezTo>
                <a:cubicBezTo>
                  <a:pt x="372900" y="451478"/>
                  <a:pt x="300286" y="431485"/>
                  <a:pt x="245660" y="423081"/>
                </a:cubicBezTo>
                <a:cubicBezTo>
                  <a:pt x="209409" y="417504"/>
                  <a:pt x="172872" y="413982"/>
                  <a:pt x="136478" y="409433"/>
                </a:cubicBezTo>
                <a:cubicBezTo>
                  <a:pt x="39031" y="376950"/>
                  <a:pt x="78532" y="398096"/>
                  <a:pt x="13648" y="354842"/>
                </a:cubicBezTo>
                <a:cubicBezTo>
                  <a:pt x="9099" y="341194"/>
                  <a:pt x="0" y="328285"/>
                  <a:pt x="0" y="313899"/>
                </a:cubicBezTo>
                <a:cubicBezTo>
                  <a:pt x="0" y="287674"/>
                  <a:pt x="18658" y="236193"/>
                  <a:pt x="40944" y="218364"/>
                </a:cubicBezTo>
                <a:cubicBezTo>
                  <a:pt x="52177" y="209377"/>
                  <a:pt x="68239" y="209266"/>
                  <a:pt x="81887" y="204717"/>
                </a:cubicBezTo>
                <a:cubicBezTo>
                  <a:pt x="100084" y="191069"/>
                  <a:pt x="116133" y="173945"/>
                  <a:pt x="136478" y="163773"/>
                </a:cubicBezTo>
                <a:cubicBezTo>
                  <a:pt x="162213" y="150906"/>
                  <a:pt x="218365" y="136478"/>
                  <a:pt x="218365" y="136478"/>
                </a:cubicBezTo>
                <a:cubicBezTo>
                  <a:pt x="282054" y="40943"/>
                  <a:pt x="245660" y="72788"/>
                  <a:pt x="313899" y="27296"/>
                </a:cubicBezTo>
                <a:cubicBezTo>
                  <a:pt x="363474" y="43820"/>
                  <a:pt x="340456" y="40943"/>
                  <a:pt x="382138" y="40943"/>
                </a:cubicBezTo>
              </a:path>
            </a:pathLst>
          </a:custGeom>
          <a:ln w="76200"/>
        </p:spPr>
        <p:style>
          <a:lnRef idx="3">
            <a:schemeClr val="dk1"/>
          </a:lnRef>
          <a:fillRef idx="0">
            <a:schemeClr val="dk1"/>
          </a:fillRef>
          <a:effectRef idx="2">
            <a:schemeClr val="dk1"/>
          </a:effectRef>
          <a:fontRef idx="minor">
            <a:schemeClr val="tx1"/>
          </a:fontRef>
        </p:style>
        <p:txBody>
          <a:bodyPr rtlCol="0" anchor="ctr"/>
          <a:lstStyle/>
          <a:p>
            <a:pPr algn="ctr"/>
            <a:endParaRPr lang="en-US"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9664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51379" y="245659"/>
            <a:ext cx="9608024" cy="1077218"/>
          </a:xfrm>
          <a:prstGeom prst="rect">
            <a:avLst/>
          </a:prstGeom>
          <a:noFill/>
        </p:spPr>
        <p:txBody>
          <a:bodyPr wrap="square" rtlCol="0">
            <a:spAutoFit/>
          </a:bodyPr>
          <a:lstStyle/>
          <a:p>
            <a:pPr algn="ctr"/>
            <a:r>
              <a:rPr lang="en-US" sz="3200" dirty="0">
                <a:solidFill>
                  <a:srgbClr val="FF0000"/>
                </a:solidFill>
              </a:rPr>
              <a:t>Introduction to Normalization using Functional and Multivalued Dependencies</a:t>
            </a:r>
          </a:p>
        </p:txBody>
      </p:sp>
      <p:sp>
        <p:nvSpPr>
          <p:cNvPr id="7" name="TextBox 6"/>
          <p:cNvSpPr txBox="1"/>
          <p:nvPr/>
        </p:nvSpPr>
        <p:spPr>
          <a:xfrm>
            <a:off x="232012" y="2388358"/>
            <a:ext cx="11518710" cy="224676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800" dirty="0"/>
              <a:t>So for, we learned database design using ER-DIAGRAM, SCHEMA DIAGRAM, and RELATIONSHIP MODEL but all will not measure of appropriateness  or goodness to measure </a:t>
            </a:r>
            <a:r>
              <a:rPr lang="en-US" sz="2800" dirty="0" smtClean="0"/>
              <a:t>the QUALITY </a:t>
            </a:r>
            <a:r>
              <a:rPr lang="en-US" sz="2800" dirty="0"/>
              <a:t>OF THE DESIGN. In this module we will learn some of the theory that has been developed with the goal of evaluating relational schema for design quality</a:t>
            </a:r>
          </a:p>
        </p:txBody>
      </p:sp>
    </p:spTree>
    <p:extLst>
      <p:ext uri="{BB962C8B-B14F-4D97-AF65-F5344CB8AC3E}">
        <p14:creationId xmlns:p14="http://schemas.microsoft.com/office/powerpoint/2010/main" val="312384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5588" y="446543"/>
            <a:ext cx="4722125" cy="584775"/>
          </a:xfrm>
          <a:prstGeom prst="rect">
            <a:avLst/>
          </a:prstGeom>
        </p:spPr>
        <p:txBody>
          <a:bodyPr wrap="square">
            <a:spAutoFit/>
          </a:bodyPr>
          <a:lstStyle/>
          <a:p>
            <a:r>
              <a:rPr lang="en-US" sz="3200" dirty="0">
                <a:solidFill>
                  <a:srgbClr val="FF0000"/>
                </a:solidFill>
              </a:rPr>
              <a:t>Modification Anomalies</a:t>
            </a:r>
          </a:p>
        </p:txBody>
      </p:sp>
      <p:sp>
        <p:nvSpPr>
          <p:cNvPr id="5" name="Rectangle 4"/>
          <p:cNvSpPr/>
          <p:nvPr/>
        </p:nvSpPr>
        <p:spPr>
          <a:xfrm>
            <a:off x="377588" y="1294222"/>
            <a:ext cx="11045588" cy="2739211"/>
          </a:xfrm>
          <a:prstGeom prst="rect">
            <a:avLst/>
          </a:prstGeom>
        </p:spPr>
        <p:txBody>
          <a:bodyPr wrap="square">
            <a:spAutoFit/>
          </a:bodyPr>
          <a:lstStyle/>
          <a:p>
            <a:pPr algn="just"/>
            <a:r>
              <a:rPr lang="en-US" sz="2800" dirty="0"/>
              <a:t>In EMP_DEPT, if we change the value of one of the attributes of a particular department—say, the manager of department 5—we must update the tuples of all employees who work in that department; otherwise, the database will become inconsistent. If we fail to update some tuples, the same </a:t>
            </a:r>
            <a:r>
              <a:rPr lang="en-US" sz="3200" dirty="0"/>
              <a:t>department</a:t>
            </a:r>
            <a:r>
              <a:rPr lang="en-US" sz="2800" dirty="0"/>
              <a:t> will be shown to have two different values for manager in different employee tuples, which would be wrong.</a:t>
            </a:r>
          </a:p>
        </p:txBody>
      </p:sp>
    </p:spTree>
    <p:extLst>
      <p:ext uri="{BB962C8B-B14F-4D97-AF65-F5344CB8AC3E}">
        <p14:creationId xmlns:p14="http://schemas.microsoft.com/office/powerpoint/2010/main" val="204771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0154" y="405600"/>
            <a:ext cx="10017739" cy="954107"/>
          </a:xfrm>
          <a:prstGeom prst="rect">
            <a:avLst/>
          </a:prstGeom>
        </p:spPr>
        <p:txBody>
          <a:bodyPr wrap="square">
            <a:spAutoFit/>
          </a:bodyPr>
          <a:lstStyle/>
          <a:p>
            <a:r>
              <a:rPr lang="en-US" altLang="en-US" sz="2800" dirty="0"/>
              <a:t>GUIDELINE </a:t>
            </a:r>
            <a:r>
              <a:rPr lang="en-US" altLang="en-US" sz="2800" dirty="0">
                <a:solidFill>
                  <a:srgbClr val="FF0000"/>
                </a:solidFill>
              </a:rPr>
              <a:t>2:Guideline for Redundant Information in Tuples and Update Anomalies </a:t>
            </a:r>
          </a:p>
        </p:txBody>
      </p:sp>
      <p:sp>
        <p:nvSpPr>
          <p:cNvPr id="5" name="Rectangle 4"/>
          <p:cNvSpPr/>
          <p:nvPr/>
        </p:nvSpPr>
        <p:spPr>
          <a:xfrm>
            <a:off x="959892" y="1708034"/>
            <a:ext cx="10395045" cy="1815882"/>
          </a:xfrm>
          <a:prstGeom prst="rect">
            <a:avLst/>
          </a:prstGeom>
        </p:spPr>
        <p:txBody>
          <a:bodyPr wrap="square">
            <a:spAutoFit/>
          </a:bodyPr>
          <a:lstStyle/>
          <a:p>
            <a:pPr marL="742950" lvl="1" indent="-285750">
              <a:buFont typeface="Arial" pitchFamily="34" charset="0"/>
              <a:buChar char="•"/>
            </a:pPr>
            <a:r>
              <a:rPr lang="en-US" altLang="en-US" sz="2800" dirty="0"/>
              <a:t>Design a schema that does not suffer from the insertion, deletion and update anomalies.</a:t>
            </a:r>
          </a:p>
          <a:p>
            <a:pPr marL="742950" lvl="1" indent="-285750">
              <a:buFont typeface="Arial" pitchFamily="34" charset="0"/>
              <a:buChar char="•"/>
            </a:pPr>
            <a:r>
              <a:rPr lang="en-US" altLang="en-US" sz="2800" dirty="0"/>
              <a:t>If there are any anomalies present, then note them so that applications can be made to take them into account. </a:t>
            </a:r>
          </a:p>
        </p:txBody>
      </p:sp>
    </p:spTree>
    <p:extLst>
      <p:ext uri="{BB962C8B-B14F-4D97-AF65-F5344CB8AC3E}">
        <p14:creationId xmlns:p14="http://schemas.microsoft.com/office/powerpoint/2010/main" val="167120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8273" y="333526"/>
            <a:ext cx="4201599" cy="584775"/>
          </a:xfrm>
          <a:prstGeom prst="rect">
            <a:avLst/>
          </a:prstGeom>
        </p:spPr>
        <p:txBody>
          <a:bodyPr wrap="none">
            <a:spAutoFit/>
          </a:bodyPr>
          <a:lstStyle/>
          <a:p>
            <a:r>
              <a:rPr lang="en-US" sz="3200" dirty="0">
                <a:solidFill>
                  <a:srgbClr val="FF0000"/>
                </a:solidFill>
              </a:rPr>
              <a:t>3. NULL Values in Tuples</a:t>
            </a:r>
          </a:p>
        </p:txBody>
      </p:sp>
      <p:sp>
        <p:nvSpPr>
          <p:cNvPr id="6" name="Rectangle 5"/>
          <p:cNvSpPr/>
          <p:nvPr/>
        </p:nvSpPr>
        <p:spPr>
          <a:xfrm>
            <a:off x="805217" y="1600022"/>
            <a:ext cx="11122926" cy="4936736"/>
          </a:xfrm>
          <a:prstGeom prst="rect">
            <a:avLst/>
          </a:prstGeom>
        </p:spPr>
        <p:txBody>
          <a:bodyPr wrap="square">
            <a:spAutoFit/>
          </a:bodyPr>
          <a:lstStyle/>
          <a:p>
            <a:pPr marL="342900" lvl="0" indent="-342900" fontAlgn="base">
              <a:spcBef>
                <a:spcPct val="20000"/>
              </a:spcBef>
              <a:spcAft>
                <a:spcPct val="0"/>
              </a:spcAft>
              <a:buClr>
                <a:srgbClr val="990033"/>
              </a:buClr>
              <a:buSzPct val="60000"/>
              <a:buFont typeface="Wingdings" pitchFamily="2" charset="2"/>
              <a:buChar char="n"/>
            </a:pPr>
            <a:r>
              <a:rPr lang="en-US" altLang="en-US" sz="2800" kern="0" dirty="0">
                <a:solidFill>
                  <a:srgbClr val="333399"/>
                </a:solidFill>
                <a:latin typeface="Arial"/>
                <a:ea typeface="MS PGothic" panose="020B0600070205080204" pitchFamily="34" charset="-128"/>
              </a:rPr>
              <a:t>GUIDELINE 3: </a:t>
            </a:r>
            <a:r>
              <a:rPr lang="en-US" altLang="en-US" sz="2600" kern="0" dirty="0">
                <a:solidFill>
                  <a:srgbClr val="800000"/>
                </a:solidFill>
                <a:latin typeface="Arial"/>
                <a:ea typeface="MS PGothic" panose="020B0600070205080204" pitchFamily="34" charset="-128"/>
              </a:rPr>
              <a:t>If possible avoid placing attributes in a base relation whose values may frequently be null. If nulls are unavoidable, make sure they apply in exceptional cases only and not to majority of tuples in a relation</a:t>
            </a:r>
            <a:r>
              <a:rPr lang="en-US" altLang="en-US" sz="2600" kern="0" dirty="0" smtClean="0">
                <a:solidFill>
                  <a:srgbClr val="800000"/>
                </a:solidFill>
                <a:latin typeface="Arial"/>
                <a:ea typeface="MS PGothic" panose="020B0600070205080204" pitchFamily="34" charset="-128"/>
              </a:rPr>
              <a:t>.</a:t>
            </a:r>
          </a:p>
          <a:p>
            <a:pPr lvl="0" fontAlgn="base">
              <a:spcBef>
                <a:spcPct val="20000"/>
              </a:spcBef>
              <a:spcAft>
                <a:spcPct val="0"/>
              </a:spcAft>
              <a:buClr>
                <a:srgbClr val="990033"/>
              </a:buClr>
              <a:buSzPct val="60000"/>
            </a:pPr>
            <a:endParaRPr lang="en-US" altLang="en-US" sz="2600" kern="0" dirty="0">
              <a:solidFill>
                <a:srgbClr val="800000"/>
              </a:solidFill>
              <a:latin typeface="Arial"/>
              <a:ea typeface="MS PGothic" panose="020B0600070205080204" pitchFamily="34" charset="-128"/>
            </a:endParaRPr>
          </a:p>
          <a:p>
            <a:pPr lvl="1" fontAlgn="base">
              <a:spcBef>
                <a:spcPct val="20000"/>
              </a:spcBef>
              <a:spcAft>
                <a:spcPct val="0"/>
              </a:spcAft>
              <a:buClr>
                <a:srgbClr val="333399"/>
              </a:buClr>
              <a:buSzPct val="55000"/>
            </a:pPr>
            <a:r>
              <a:rPr lang="en-US" altLang="en-US" sz="2600" kern="0" dirty="0" smtClean="0">
                <a:solidFill>
                  <a:srgbClr val="800000"/>
                </a:solidFill>
                <a:latin typeface="Arial"/>
                <a:ea typeface="MS PGothic" panose="020B0600070205080204" pitchFamily="34" charset="-128"/>
              </a:rPr>
              <a:t> </a:t>
            </a:r>
            <a:r>
              <a:rPr lang="en-US" altLang="en-US" sz="2600" kern="0" dirty="0">
                <a:solidFill>
                  <a:srgbClr val="800000"/>
                </a:solidFill>
                <a:latin typeface="Arial"/>
                <a:ea typeface="MS PGothic" panose="020B0600070205080204" pitchFamily="34" charset="-128"/>
              </a:rPr>
              <a:t>Problems with null values:</a:t>
            </a:r>
          </a:p>
          <a:p>
            <a:pPr marL="742950" lvl="1" indent="-285750" fontAlgn="base">
              <a:spcBef>
                <a:spcPct val="20000"/>
              </a:spcBef>
              <a:spcAft>
                <a:spcPct val="0"/>
              </a:spcAft>
              <a:buClr>
                <a:srgbClr val="333399"/>
              </a:buClr>
              <a:buSzPct val="55000"/>
              <a:buFont typeface="Wingdings" pitchFamily="2" charset="2"/>
              <a:buChar char="n"/>
            </a:pPr>
            <a:r>
              <a:rPr lang="en-US" altLang="en-US" sz="2600" kern="0" dirty="0" smtClean="0">
                <a:solidFill>
                  <a:srgbClr val="800000"/>
                </a:solidFill>
                <a:latin typeface="Arial"/>
                <a:ea typeface="MS PGothic" panose="020B0600070205080204" pitchFamily="34" charset="-128"/>
              </a:rPr>
              <a:t> </a:t>
            </a:r>
            <a:r>
              <a:rPr lang="en-US" altLang="en-US" sz="2400" kern="0" dirty="0">
                <a:solidFill>
                  <a:srgbClr val="800000"/>
                </a:solidFill>
                <a:latin typeface="Arial"/>
                <a:ea typeface="MS PGothic" panose="020B0600070205080204" pitchFamily="34" charset="-128"/>
              </a:rPr>
              <a:t>Waste of disk </a:t>
            </a:r>
            <a:r>
              <a:rPr lang="en-US" altLang="en-US" sz="2400" kern="0" dirty="0" smtClean="0">
                <a:solidFill>
                  <a:srgbClr val="800000"/>
                </a:solidFill>
                <a:latin typeface="Arial"/>
                <a:ea typeface="MS PGothic" panose="020B0600070205080204" pitchFamily="34" charset="-128"/>
              </a:rPr>
              <a:t>space </a:t>
            </a:r>
          </a:p>
          <a:p>
            <a:pPr marL="742950" lvl="1" indent="-285750" fontAlgn="base">
              <a:spcBef>
                <a:spcPct val="20000"/>
              </a:spcBef>
              <a:spcAft>
                <a:spcPct val="0"/>
              </a:spcAft>
              <a:buClr>
                <a:srgbClr val="333399"/>
              </a:buClr>
              <a:buSzPct val="55000"/>
              <a:buFont typeface="Wingdings" pitchFamily="2" charset="2"/>
              <a:buChar char="n"/>
            </a:pPr>
            <a:r>
              <a:rPr lang="en-US" altLang="en-US" sz="2400" kern="0" dirty="0" smtClean="0">
                <a:solidFill>
                  <a:srgbClr val="800000"/>
                </a:solidFill>
                <a:latin typeface="Arial"/>
                <a:ea typeface="MS PGothic" panose="020B0600070205080204" pitchFamily="34" charset="-128"/>
              </a:rPr>
              <a:t>Problem </a:t>
            </a:r>
            <a:r>
              <a:rPr lang="en-US" altLang="en-US" sz="2400" kern="0" dirty="0">
                <a:solidFill>
                  <a:srgbClr val="800000"/>
                </a:solidFill>
                <a:latin typeface="Arial"/>
                <a:ea typeface="MS PGothic" panose="020B0600070205080204" pitchFamily="34" charset="-128"/>
              </a:rPr>
              <a:t>of understanding the meaning of </a:t>
            </a:r>
            <a:r>
              <a:rPr lang="en-US" altLang="en-US" sz="2400" kern="0" dirty="0" smtClean="0">
                <a:solidFill>
                  <a:srgbClr val="800000"/>
                </a:solidFill>
                <a:latin typeface="Arial"/>
                <a:ea typeface="MS PGothic" panose="020B0600070205080204" pitchFamily="34" charset="-128"/>
              </a:rPr>
              <a:t>attributes </a:t>
            </a:r>
          </a:p>
          <a:p>
            <a:pPr marL="742950" lvl="1" indent="-285750" fontAlgn="base">
              <a:spcBef>
                <a:spcPct val="20000"/>
              </a:spcBef>
              <a:spcAft>
                <a:spcPct val="0"/>
              </a:spcAft>
              <a:buClr>
                <a:srgbClr val="333399"/>
              </a:buClr>
              <a:buSzPct val="55000"/>
              <a:buFont typeface="Wingdings" pitchFamily="2" charset="2"/>
              <a:buChar char="n"/>
            </a:pPr>
            <a:r>
              <a:rPr lang="en-US" altLang="en-US" sz="2400" kern="0" dirty="0" smtClean="0">
                <a:solidFill>
                  <a:srgbClr val="800000"/>
                </a:solidFill>
                <a:latin typeface="Arial"/>
                <a:ea typeface="MS PGothic" panose="020B0600070205080204" pitchFamily="34" charset="-128"/>
              </a:rPr>
              <a:t>Problems </a:t>
            </a:r>
            <a:r>
              <a:rPr lang="en-US" altLang="en-US" sz="2400" kern="0" dirty="0">
                <a:solidFill>
                  <a:srgbClr val="800000"/>
                </a:solidFill>
                <a:latin typeface="Arial"/>
                <a:ea typeface="MS PGothic" panose="020B0600070205080204" pitchFamily="34" charset="-128"/>
              </a:rPr>
              <a:t>in specifying JOIN </a:t>
            </a:r>
            <a:r>
              <a:rPr lang="en-US" altLang="en-US" sz="2400" kern="0" dirty="0" smtClean="0">
                <a:solidFill>
                  <a:srgbClr val="800000"/>
                </a:solidFill>
                <a:latin typeface="Arial"/>
                <a:ea typeface="MS PGothic" panose="020B0600070205080204" pitchFamily="34" charset="-128"/>
              </a:rPr>
              <a:t>operations</a:t>
            </a:r>
          </a:p>
          <a:p>
            <a:pPr marL="742950" lvl="1" indent="-285750" fontAlgn="base">
              <a:spcBef>
                <a:spcPct val="20000"/>
              </a:spcBef>
              <a:spcAft>
                <a:spcPct val="0"/>
              </a:spcAft>
              <a:buClr>
                <a:srgbClr val="333399"/>
              </a:buClr>
              <a:buSzPct val="55000"/>
              <a:buFont typeface="Wingdings" pitchFamily="2" charset="2"/>
              <a:buChar char="n"/>
            </a:pPr>
            <a:r>
              <a:rPr lang="en-US" altLang="en-US" sz="2400" kern="0" dirty="0" smtClean="0">
                <a:solidFill>
                  <a:srgbClr val="800000"/>
                </a:solidFill>
                <a:latin typeface="Arial"/>
                <a:ea typeface="MS PGothic" panose="020B0600070205080204" pitchFamily="34" charset="-128"/>
              </a:rPr>
              <a:t> </a:t>
            </a:r>
            <a:r>
              <a:rPr lang="en-US" altLang="en-US" sz="2400" kern="0" dirty="0">
                <a:solidFill>
                  <a:srgbClr val="800000"/>
                </a:solidFill>
                <a:latin typeface="Arial"/>
                <a:ea typeface="MS PGothic" panose="020B0600070205080204" pitchFamily="34" charset="-128"/>
              </a:rPr>
              <a:t>Problems in applying some aggregate </a:t>
            </a:r>
            <a:r>
              <a:rPr lang="en-US" altLang="en-US" sz="2400" kern="0" dirty="0" smtClean="0">
                <a:solidFill>
                  <a:srgbClr val="800000"/>
                </a:solidFill>
                <a:latin typeface="Arial"/>
                <a:ea typeface="MS PGothic" panose="020B0600070205080204" pitchFamily="34" charset="-128"/>
              </a:rPr>
              <a:t>functions</a:t>
            </a:r>
          </a:p>
          <a:p>
            <a:pPr marL="742950" lvl="1" indent="-285750" fontAlgn="base">
              <a:spcBef>
                <a:spcPct val="20000"/>
              </a:spcBef>
              <a:spcAft>
                <a:spcPct val="0"/>
              </a:spcAft>
              <a:buClr>
                <a:srgbClr val="333399"/>
              </a:buClr>
              <a:buSzPct val="55000"/>
              <a:buFont typeface="Wingdings" pitchFamily="2" charset="2"/>
              <a:buChar char="n"/>
            </a:pPr>
            <a:r>
              <a:rPr lang="en-US" altLang="en-US" sz="2400" kern="0" dirty="0" smtClean="0">
                <a:solidFill>
                  <a:srgbClr val="800000"/>
                </a:solidFill>
                <a:latin typeface="Arial"/>
                <a:ea typeface="MS PGothic" panose="020B0600070205080204" pitchFamily="34" charset="-128"/>
              </a:rPr>
              <a:t> May </a:t>
            </a:r>
            <a:r>
              <a:rPr lang="en-US" altLang="en-US" sz="2400" kern="0" dirty="0">
                <a:solidFill>
                  <a:srgbClr val="800000"/>
                </a:solidFill>
                <a:latin typeface="Arial"/>
                <a:ea typeface="MS PGothic" panose="020B0600070205080204" pitchFamily="34" charset="-128"/>
              </a:rPr>
              <a:t>have multiple interpretations (not applicable, unknown, unavailable)</a:t>
            </a:r>
          </a:p>
        </p:txBody>
      </p:sp>
    </p:spTree>
    <p:extLst>
      <p:ext uri="{BB962C8B-B14F-4D97-AF65-F5344CB8AC3E}">
        <p14:creationId xmlns:p14="http://schemas.microsoft.com/office/powerpoint/2010/main" val="6653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577" y="269122"/>
            <a:ext cx="8782677" cy="584775"/>
          </a:xfrm>
          <a:prstGeom prst="rect">
            <a:avLst/>
          </a:prstGeom>
        </p:spPr>
        <p:txBody>
          <a:bodyPr wrap="square">
            <a:spAutoFit/>
          </a:bodyPr>
          <a:lstStyle/>
          <a:p>
            <a:r>
              <a:rPr lang="en-US" altLang="en-US" sz="3200" dirty="0">
                <a:solidFill>
                  <a:srgbClr val="FF0000"/>
                </a:solidFill>
              </a:rPr>
              <a:t>4 .Generation of Spurious Tuples – avoid at any cost</a:t>
            </a:r>
            <a:endParaRPr lang="en-US" sz="3200" dirty="0">
              <a:solidFill>
                <a:srgbClr val="FF0000"/>
              </a:solidFill>
            </a:endParaRPr>
          </a:p>
        </p:txBody>
      </p:sp>
      <p:sp>
        <p:nvSpPr>
          <p:cNvPr id="5" name="Rectangle 4"/>
          <p:cNvSpPr/>
          <p:nvPr/>
        </p:nvSpPr>
        <p:spPr>
          <a:xfrm>
            <a:off x="686938" y="1315956"/>
            <a:ext cx="10872716" cy="830997"/>
          </a:xfrm>
          <a:prstGeom prst="rect">
            <a:avLst/>
          </a:prstGeom>
        </p:spPr>
        <p:txBody>
          <a:bodyPr wrap="square">
            <a:spAutoFit/>
          </a:bodyPr>
          <a:lstStyle/>
          <a:p>
            <a:r>
              <a:rPr lang="en-US" sz="2400" dirty="0"/>
              <a:t>Consider the two relation schemas EMP_LOCS and EMP_PROJ1 in Figure 14.5(a), which can be used instead of the single EMP_PROJ relation in Figure 14.3(b).</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38" y="2174390"/>
            <a:ext cx="10747256" cy="345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336" y="5911543"/>
            <a:ext cx="7936173" cy="93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883559" y="6361457"/>
            <a:ext cx="1549014" cy="369332"/>
          </a:xfrm>
          <a:prstGeom prst="rect">
            <a:avLst/>
          </a:prstGeom>
        </p:spPr>
        <p:txBody>
          <a:bodyPr wrap="none">
            <a:spAutoFit/>
          </a:bodyPr>
          <a:lstStyle/>
          <a:p>
            <a:r>
              <a:rPr lang="en-US" dirty="0"/>
              <a:t>Figure 14.3(b).</a:t>
            </a:r>
          </a:p>
        </p:txBody>
      </p:sp>
    </p:spTree>
    <p:extLst>
      <p:ext uri="{BB962C8B-B14F-4D97-AF65-F5344CB8AC3E}">
        <p14:creationId xmlns:p14="http://schemas.microsoft.com/office/powerpoint/2010/main" val="207139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480" y="364929"/>
            <a:ext cx="11387230" cy="618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1009934" y="1023582"/>
            <a:ext cx="40944" cy="13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903260" y="1241946"/>
            <a:ext cx="532262" cy="1364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3903260" y="1255594"/>
            <a:ext cx="532262" cy="996287"/>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991367" y="109182"/>
            <a:ext cx="5786651" cy="461665"/>
          </a:xfrm>
          <a:prstGeom prst="rect">
            <a:avLst/>
          </a:prstGeom>
          <a:noFill/>
        </p:spPr>
        <p:txBody>
          <a:bodyPr wrap="square" rtlCol="0">
            <a:spAutoFit/>
          </a:bodyPr>
          <a:lstStyle/>
          <a:p>
            <a:r>
              <a:rPr lang="en-US" sz="2400" b="1" dirty="0"/>
              <a:t>Using natural join will get spurious  data</a:t>
            </a:r>
          </a:p>
        </p:txBody>
      </p:sp>
    </p:spTree>
    <p:extLst>
      <p:ext uri="{BB962C8B-B14F-4D97-AF65-F5344CB8AC3E}">
        <p14:creationId xmlns:p14="http://schemas.microsoft.com/office/powerpoint/2010/main" val="410173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39" y="168036"/>
            <a:ext cx="8952931" cy="668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25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830" y="1405719"/>
            <a:ext cx="11450471" cy="3108543"/>
          </a:xfrm>
          <a:prstGeom prst="rect">
            <a:avLst/>
          </a:prstGeom>
          <a:noFill/>
        </p:spPr>
        <p:txBody>
          <a:bodyPr wrap="square" rtlCol="0">
            <a:spAutoFit/>
          </a:bodyPr>
          <a:lstStyle/>
          <a:p>
            <a:pPr algn="just"/>
            <a:r>
              <a:rPr lang="en-US" sz="2800" dirty="0"/>
              <a:t>GUIDLINE 4: </a:t>
            </a:r>
          </a:p>
          <a:p>
            <a:pPr marL="457200" indent="-457200" algn="just">
              <a:buFont typeface="Arial" pitchFamily="34" charset="0"/>
              <a:buChar char="•"/>
            </a:pPr>
            <a:r>
              <a:rPr lang="en-US" sz="2800" dirty="0"/>
              <a:t>Design relation schemas so that they can be joined with equality conditions on attributes, that are(primary key, foreign key) pairs in a way that guarantees  that no spurious</a:t>
            </a:r>
          </a:p>
          <a:p>
            <a:pPr marL="457200" indent="-457200" algn="just">
              <a:buFont typeface="Arial" pitchFamily="34" charset="0"/>
              <a:buChar char="•"/>
            </a:pPr>
            <a:r>
              <a:rPr lang="en-US" sz="2800" dirty="0"/>
              <a:t>Avoid  table that contain matching attributes that are not (foreign key, primary key) combination because joining on such attribute may produce spurious tuples</a:t>
            </a:r>
          </a:p>
        </p:txBody>
      </p:sp>
    </p:spTree>
    <p:extLst>
      <p:ext uri="{BB962C8B-B14F-4D97-AF65-F5344CB8AC3E}">
        <p14:creationId xmlns:p14="http://schemas.microsoft.com/office/powerpoint/2010/main" val="32408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31" y="0"/>
            <a:ext cx="10515600" cy="1325563"/>
          </a:xfrm>
        </p:spPr>
        <p:txBody>
          <a:bodyPr/>
          <a:lstStyle/>
          <a:p>
            <a:pPr algn="ctr"/>
            <a:r>
              <a:rPr lang="en-US" dirty="0">
                <a:solidFill>
                  <a:srgbClr val="FF0000"/>
                </a:solidFill>
              </a:rPr>
              <a:t>Normalization of Relational schema</a:t>
            </a:r>
            <a:endParaRPr lang="en-US" dirty="0"/>
          </a:p>
        </p:txBody>
      </p:sp>
      <p:sp>
        <p:nvSpPr>
          <p:cNvPr id="4" name="Rectangle 3"/>
          <p:cNvSpPr/>
          <p:nvPr/>
        </p:nvSpPr>
        <p:spPr>
          <a:xfrm>
            <a:off x="591401" y="1395821"/>
            <a:ext cx="10845421" cy="3970318"/>
          </a:xfrm>
          <a:prstGeom prst="rect">
            <a:avLst/>
          </a:prstGeom>
        </p:spPr>
        <p:txBody>
          <a:bodyPr wrap="square">
            <a:spAutoFit/>
          </a:bodyPr>
          <a:lstStyle/>
          <a:p>
            <a:pPr algn="just"/>
            <a:r>
              <a:rPr lang="en-US" sz="2800" dirty="0"/>
              <a:t>Normalization of a Relation schema refers to the process of:</a:t>
            </a:r>
          </a:p>
          <a:p>
            <a:pPr marL="457200" indent="-457200" algn="just">
              <a:buFont typeface="Arial" pitchFamily="34" charset="0"/>
              <a:buChar char="•"/>
            </a:pPr>
            <a:r>
              <a:rPr lang="en-US" sz="2800" dirty="0"/>
              <a:t>Identifying the data dependencies in the schema; basically there are three types of data dependencies</a:t>
            </a:r>
          </a:p>
          <a:p>
            <a:pPr marL="1428750" lvl="2" indent="-514350" algn="just">
              <a:buFont typeface="+mj-lt"/>
              <a:buAutoNum type="arabicPeriod"/>
            </a:pPr>
            <a:r>
              <a:rPr lang="en-US" sz="2800" dirty="0"/>
              <a:t>Functional Dependencies(FDs)</a:t>
            </a:r>
          </a:p>
          <a:p>
            <a:pPr marL="1428750" lvl="2" indent="-514350" algn="just">
              <a:buFont typeface="+mj-lt"/>
              <a:buAutoNum type="arabicPeriod"/>
            </a:pPr>
            <a:r>
              <a:rPr lang="en-US" sz="2800" dirty="0"/>
              <a:t>Multi-valued Dependencies(MVDs)</a:t>
            </a:r>
          </a:p>
          <a:p>
            <a:pPr marL="1428750" lvl="2" indent="-514350" algn="just">
              <a:buFont typeface="+mj-lt"/>
              <a:buAutoNum type="arabicPeriod"/>
            </a:pPr>
            <a:r>
              <a:rPr lang="en-US" sz="2800" dirty="0"/>
              <a:t>Join Dependencies(JDs)</a:t>
            </a:r>
          </a:p>
          <a:p>
            <a:pPr marL="514350" indent="-514350" algn="just">
              <a:buFont typeface="Arial" pitchFamily="34" charset="0"/>
              <a:buChar char="•"/>
            </a:pPr>
            <a:r>
              <a:rPr lang="en-US" sz="2800" dirty="0"/>
              <a:t>Identifying those data dependencies, that would cause anomalies during  insert, update and delete operations  on the tables created on the schema.</a:t>
            </a:r>
          </a:p>
        </p:txBody>
      </p:sp>
    </p:spTree>
    <p:extLst>
      <p:ext uri="{BB962C8B-B14F-4D97-AF65-F5344CB8AC3E}">
        <p14:creationId xmlns:p14="http://schemas.microsoft.com/office/powerpoint/2010/main" val="3300219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0375" y="1132765"/>
            <a:ext cx="11286699" cy="6124754"/>
          </a:xfrm>
          <a:prstGeom prst="rect">
            <a:avLst/>
          </a:prstGeom>
          <a:noFill/>
        </p:spPr>
        <p:txBody>
          <a:bodyPr wrap="square" rtlCol="0">
            <a:spAutoFit/>
          </a:bodyPr>
          <a:lstStyle/>
          <a:p>
            <a:pPr algn="just"/>
            <a:r>
              <a:rPr lang="en-US" sz="2800" dirty="0"/>
              <a:t>To avoid this anomalies from the table, we can follow  the decomposing the schemas</a:t>
            </a:r>
          </a:p>
          <a:p>
            <a:pPr marL="1257300" lvl="2" indent="-342900" algn="just">
              <a:buFont typeface="+mj-lt"/>
              <a:buAutoNum type="arabicPeriod"/>
            </a:pPr>
            <a:r>
              <a:rPr lang="en-US" sz="2800" dirty="0">
                <a:solidFill>
                  <a:srgbClr val="FF0000"/>
                </a:solidFill>
              </a:rPr>
              <a:t>Attribute Preservation</a:t>
            </a:r>
            <a:r>
              <a:rPr lang="en-US" sz="2800" dirty="0"/>
              <a:t>: Each attribute of the schema must be represented in at least one of the sub-schemas.(mandatory requirement)</a:t>
            </a:r>
          </a:p>
          <a:p>
            <a:pPr marL="1257300" lvl="2" indent="-342900" algn="just">
              <a:buFont typeface="+mj-lt"/>
              <a:buAutoNum type="arabicPeriod"/>
            </a:pPr>
            <a:r>
              <a:rPr lang="en-US" sz="2800" dirty="0"/>
              <a:t>The decomposition must be a </a:t>
            </a:r>
            <a:r>
              <a:rPr lang="en-US" sz="2800" dirty="0">
                <a:solidFill>
                  <a:srgbClr val="FF0000"/>
                </a:solidFill>
              </a:rPr>
              <a:t>LOSS-LESS-JOIN DECOMPOSITION</a:t>
            </a:r>
            <a:r>
              <a:rPr lang="en-US" sz="2800" dirty="0"/>
              <a:t>(also known as </a:t>
            </a:r>
            <a:r>
              <a:rPr lang="en-US" sz="2800" dirty="0" smtClean="0"/>
              <a:t>NON-ADDITIVE </a:t>
            </a:r>
            <a:r>
              <a:rPr lang="en-US" sz="2800" dirty="0"/>
              <a:t>DECOMPOSITION). It implies that the decomposition must not result in </a:t>
            </a:r>
            <a:r>
              <a:rPr lang="en-US" sz="2800" dirty="0">
                <a:solidFill>
                  <a:srgbClr val="FF0000"/>
                </a:solidFill>
              </a:rPr>
              <a:t>SPURIOUS TUPLES.</a:t>
            </a:r>
            <a:r>
              <a:rPr lang="en-US" sz="2800" dirty="0"/>
              <a:t>(mandatory requirement)</a:t>
            </a:r>
          </a:p>
          <a:p>
            <a:pPr marL="1257300" lvl="2" indent="-342900" algn="just">
              <a:buFont typeface="+mj-lt"/>
              <a:buAutoNum type="arabicPeriod"/>
            </a:pPr>
            <a:r>
              <a:rPr lang="en-US" sz="2800" dirty="0" smtClean="0"/>
              <a:t>Preferably, the </a:t>
            </a:r>
            <a:r>
              <a:rPr lang="en-US" sz="2800" dirty="0"/>
              <a:t>decomposition should be </a:t>
            </a:r>
            <a:r>
              <a:rPr lang="en-US" sz="2800" dirty="0">
                <a:solidFill>
                  <a:srgbClr val="FF0000"/>
                </a:solidFill>
              </a:rPr>
              <a:t>dependency-preserving</a:t>
            </a:r>
            <a:r>
              <a:rPr lang="en-US" sz="2800" dirty="0"/>
              <a:t>,  that is  each functional dependency holding on the parent schema should be preserved in one of the </a:t>
            </a:r>
            <a:r>
              <a:rPr lang="en-US" sz="2800" dirty="0" smtClean="0"/>
              <a:t>sub-schemas (Desirable </a:t>
            </a:r>
            <a:r>
              <a:rPr lang="en-US" sz="2800" dirty="0"/>
              <a:t>requirement)</a:t>
            </a:r>
          </a:p>
          <a:p>
            <a:pPr marL="1257300" lvl="2" indent="-342900">
              <a:buFont typeface="+mj-lt"/>
              <a:buAutoNum type="arabicPeriod"/>
            </a:pPr>
            <a:endParaRPr lang="en-US" sz="2800" dirty="0"/>
          </a:p>
        </p:txBody>
      </p:sp>
    </p:spTree>
    <p:extLst>
      <p:ext uri="{BB962C8B-B14F-4D97-AF65-F5344CB8AC3E}">
        <p14:creationId xmlns:p14="http://schemas.microsoft.com/office/powerpoint/2010/main" val="574893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0"/>
            <a:ext cx="10515600" cy="1325563"/>
          </a:xfrm>
        </p:spPr>
        <p:txBody>
          <a:bodyPr/>
          <a:lstStyle/>
          <a:p>
            <a:pPr algn="ctr"/>
            <a:r>
              <a:rPr lang="en-US" dirty="0">
                <a:solidFill>
                  <a:srgbClr val="FF0000"/>
                </a:solidFill>
              </a:rPr>
              <a:t>Functional Dependencies</a:t>
            </a:r>
          </a:p>
        </p:txBody>
      </p:sp>
      <p:sp>
        <p:nvSpPr>
          <p:cNvPr id="4" name="TextBox 3"/>
          <p:cNvSpPr txBox="1"/>
          <p:nvPr/>
        </p:nvSpPr>
        <p:spPr>
          <a:xfrm>
            <a:off x="655093" y="1187355"/>
            <a:ext cx="11259403" cy="5324535"/>
          </a:xfrm>
          <a:prstGeom prst="rect">
            <a:avLst/>
          </a:prstGeom>
          <a:noFill/>
        </p:spPr>
        <p:txBody>
          <a:bodyPr wrap="square" rtlCol="0">
            <a:spAutoFit/>
          </a:bodyPr>
          <a:lstStyle/>
          <a:p>
            <a:pPr marL="457200" indent="-457200" algn="just">
              <a:buFont typeface="Arial" pitchFamily="34" charset="0"/>
              <a:buChar char="•"/>
            </a:pPr>
            <a:r>
              <a:rPr lang="en-US" sz="2800" dirty="0"/>
              <a:t>The functional dependency is a relationship that exists between two attributes. It  </a:t>
            </a:r>
            <a:r>
              <a:rPr lang="en-US" sz="2800"/>
              <a:t>typically </a:t>
            </a:r>
            <a:r>
              <a:rPr lang="en-US" sz="2800" smtClean="0"/>
              <a:t>exists </a:t>
            </a:r>
            <a:r>
              <a:rPr lang="en-US" sz="2800" dirty="0"/>
              <a:t>between  the primary key attribute and non key attributes within a relation or table.</a:t>
            </a:r>
          </a:p>
          <a:p>
            <a:pPr marL="457200" indent="-457200" algn="just">
              <a:buFont typeface="Arial" pitchFamily="34" charset="0"/>
              <a:buChar char="•"/>
            </a:pPr>
            <a:endParaRPr lang="en-US" sz="2800" dirty="0"/>
          </a:p>
          <a:p>
            <a:pPr marL="457200" indent="-457200" algn="just">
              <a:buFont typeface="Arial" pitchFamily="34" charset="0"/>
              <a:buChar char="•"/>
            </a:pPr>
            <a:r>
              <a:rPr lang="en-US" sz="2800" dirty="0"/>
              <a:t>To understand the concept thoroughly, let us consider  R  is a table with attribute A and B. </a:t>
            </a:r>
            <a:r>
              <a:rPr lang="en-US" sz="2800" dirty="0" smtClean="0"/>
              <a:t>Functional </a:t>
            </a:r>
            <a:r>
              <a:rPr lang="en-US" sz="2800" dirty="0"/>
              <a:t>dependency is represented by </a:t>
            </a:r>
            <a:r>
              <a:rPr lang="en-US" sz="2800" dirty="0">
                <a:sym typeface="Wingdings" pitchFamily="2" charset="2"/>
              </a:rPr>
              <a:t>(arrow sign)</a:t>
            </a:r>
          </a:p>
          <a:p>
            <a:pPr lvl="4" algn="just"/>
            <a:r>
              <a:rPr lang="en-US" sz="2400" dirty="0">
                <a:sym typeface="Wingdings" pitchFamily="2" charset="2"/>
              </a:rPr>
              <a:t>Example</a:t>
            </a:r>
          </a:p>
          <a:p>
            <a:pPr lvl="4" algn="just"/>
            <a:r>
              <a:rPr lang="en-US" sz="2400" dirty="0">
                <a:sym typeface="Wingdings" pitchFamily="2" charset="2"/>
              </a:rPr>
              <a:t>AB</a:t>
            </a:r>
          </a:p>
          <a:p>
            <a:pPr lvl="4" algn="just"/>
            <a:r>
              <a:rPr lang="en-US" sz="2400" dirty="0">
                <a:sym typeface="Wingdings" pitchFamily="2" charset="2"/>
              </a:rPr>
              <a:t>Functional </a:t>
            </a:r>
            <a:r>
              <a:rPr lang="en-US" sz="2400" dirty="0" smtClean="0">
                <a:sym typeface="Wingdings" pitchFamily="2" charset="2"/>
              </a:rPr>
              <a:t>dependency </a:t>
            </a:r>
            <a:r>
              <a:rPr lang="en-US" sz="2400" dirty="0">
                <a:sym typeface="Wingdings" pitchFamily="2" charset="2"/>
              </a:rPr>
              <a:t>:</a:t>
            </a:r>
          </a:p>
          <a:p>
            <a:pPr lvl="4" algn="just"/>
            <a:r>
              <a:rPr lang="en-US" sz="2400" dirty="0"/>
              <a:t>B – </a:t>
            </a:r>
            <a:r>
              <a:rPr lang="en-US" sz="2400" b="1" dirty="0"/>
              <a:t>Functionally dependent </a:t>
            </a:r>
            <a:r>
              <a:rPr lang="en-US" sz="2400" dirty="0"/>
              <a:t>on A</a:t>
            </a:r>
            <a:r>
              <a:rPr lang="en-US" sz="2400" b="1" dirty="0"/>
              <a:t>  or </a:t>
            </a:r>
            <a:r>
              <a:rPr lang="en-US" sz="2400" dirty="0"/>
              <a:t>A </a:t>
            </a:r>
            <a:r>
              <a:rPr lang="en-US" sz="2400" b="1" dirty="0"/>
              <a:t>determines</a:t>
            </a:r>
            <a:r>
              <a:rPr lang="en-US" sz="2400" dirty="0"/>
              <a:t>  B</a:t>
            </a:r>
          </a:p>
          <a:p>
            <a:pPr lvl="4" algn="just"/>
            <a:r>
              <a:rPr lang="en-US" sz="2400" dirty="0"/>
              <a:t>A- Determinant set</a:t>
            </a:r>
          </a:p>
          <a:p>
            <a:pPr lvl="4" algn="just"/>
            <a:r>
              <a:rPr lang="en-US" sz="2400" dirty="0"/>
              <a:t>B- dependent attribute</a:t>
            </a:r>
          </a:p>
        </p:txBody>
      </p:sp>
    </p:spTree>
    <p:extLst>
      <p:ext uri="{BB962C8B-B14F-4D97-AF65-F5344CB8AC3E}">
        <p14:creationId xmlns:p14="http://schemas.microsoft.com/office/powerpoint/2010/main" val="154911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6663" y="321692"/>
            <a:ext cx="10522423" cy="523220"/>
          </a:xfrm>
          <a:prstGeom prst="rect">
            <a:avLst/>
          </a:prstGeom>
        </p:spPr>
        <p:txBody>
          <a:bodyPr wrap="square">
            <a:spAutoFit/>
          </a:bodyPr>
          <a:lstStyle/>
          <a:p>
            <a:r>
              <a:rPr lang="en-US" sz="2800" dirty="0">
                <a:solidFill>
                  <a:srgbClr val="FF0000"/>
                </a:solidFill>
              </a:rPr>
              <a:t>Two levels at which we can discuss the goodness of relation schemas.</a:t>
            </a:r>
          </a:p>
        </p:txBody>
      </p:sp>
      <p:sp>
        <p:nvSpPr>
          <p:cNvPr id="2" name="Rectangle 1"/>
          <p:cNvSpPr/>
          <p:nvPr/>
        </p:nvSpPr>
        <p:spPr>
          <a:xfrm>
            <a:off x="611874" y="1612163"/>
            <a:ext cx="11056962"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2400" b="1" dirty="0">
                <a:solidFill>
                  <a:srgbClr val="C00000"/>
                </a:solidFill>
              </a:rPr>
              <a:t>The logical (or Conceptual ) Level:</a:t>
            </a:r>
          </a:p>
          <a:p>
            <a:pPr marL="742950" lvl="1" indent="-285750" algn="just">
              <a:buFont typeface="Arial" pitchFamily="34" charset="0"/>
              <a:buChar char="•"/>
            </a:pPr>
            <a:r>
              <a:rPr lang="en-US" sz="2400" dirty="0"/>
              <a:t>How users interpret the relation schemas and the meaning of their attributes. </a:t>
            </a:r>
          </a:p>
          <a:p>
            <a:pPr marL="742950" lvl="1" indent="-285750" algn="just">
              <a:buFont typeface="Arial" pitchFamily="34" charset="0"/>
              <a:buChar char="•"/>
            </a:pPr>
            <a:r>
              <a:rPr lang="en-US" sz="2400" dirty="0"/>
              <a:t>Having good relation schemas at this level enables users to understand clearly the meaning of the data in the relations, and </a:t>
            </a:r>
          </a:p>
          <a:p>
            <a:pPr marL="742950" lvl="1" indent="-285750" algn="just">
              <a:buFont typeface="Arial" pitchFamily="34" charset="0"/>
              <a:buChar char="•"/>
            </a:pPr>
            <a:r>
              <a:rPr lang="en-US" sz="2400" dirty="0"/>
              <a:t>Hence to formulate their queries correctly.</a:t>
            </a:r>
          </a:p>
          <a:p>
            <a:pPr lvl="1" algn="just"/>
            <a:endParaRPr lang="en-US" sz="2400" dirty="0"/>
          </a:p>
          <a:p>
            <a:pPr algn="just"/>
            <a:r>
              <a:rPr lang="en-US" sz="2400" b="1" dirty="0">
                <a:solidFill>
                  <a:srgbClr val="C00000"/>
                </a:solidFill>
              </a:rPr>
              <a:t>The  implementation (or physical storage) level :</a:t>
            </a:r>
          </a:p>
          <a:p>
            <a:pPr marL="800100" lvl="1" indent="-342900" algn="just">
              <a:buFont typeface="Arial" pitchFamily="34" charset="0"/>
              <a:buChar char="•"/>
            </a:pPr>
            <a:r>
              <a:rPr lang="en-US" sz="2400" dirty="0"/>
              <a:t>How the tuples in a base relation are stored and updated</a:t>
            </a:r>
            <a:r>
              <a:rPr lang="en-US" sz="2400" dirty="0" smtClean="0"/>
              <a:t>.</a:t>
            </a:r>
          </a:p>
          <a:p>
            <a:pPr marL="800100" lvl="1" indent="-342900" algn="just"/>
            <a:endParaRPr lang="en-US" sz="2400" dirty="0"/>
          </a:p>
          <a:p>
            <a:pPr marL="800100" lvl="1" indent="-342900" algn="just"/>
            <a:r>
              <a:rPr lang="en-US" sz="2400" b="1" dirty="0" smtClean="0">
                <a:solidFill>
                  <a:srgbClr val="C00000"/>
                </a:solidFill>
              </a:rPr>
              <a:t>The  </a:t>
            </a:r>
            <a:r>
              <a:rPr lang="en-US" sz="2400" b="1" dirty="0">
                <a:solidFill>
                  <a:srgbClr val="C00000"/>
                </a:solidFill>
              </a:rPr>
              <a:t>RELATIONAL DATABASE DESIGN THEORY </a:t>
            </a:r>
            <a:r>
              <a:rPr lang="en-US" sz="2400" b="1" dirty="0">
                <a:solidFill>
                  <a:schemeClr val="tx1"/>
                </a:solidFill>
              </a:rPr>
              <a:t>developed mainly to </a:t>
            </a:r>
            <a:r>
              <a:rPr lang="en-US" sz="2400" b="1" dirty="0">
                <a:solidFill>
                  <a:srgbClr val="C00000"/>
                </a:solidFill>
              </a:rPr>
              <a:t>BASE RELATION</a:t>
            </a:r>
            <a:endParaRPr lang="en-US" sz="2400" b="1" dirty="0">
              <a:solidFill>
                <a:schemeClr val="tx1"/>
              </a:solidFill>
            </a:endParaRPr>
          </a:p>
        </p:txBody>
      </p:sp>
    </p:spTree>
    <p:extLst>
      <p:ext uri="{BB962C8B-B14F-4D97-AF65-F5344CB8AC3E}">
        <p14:creationId xmlns:p14="http://schemas.microsoft.com/office/powerpoint/2010/main" val="4286322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8047" y="1219421"/>
            <a:ext cx="10454185" cy="40313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20040" lvl="0" indent="-320040">
              <a:lnSpc>
                <a:spcPct val="90000"/>
              </a:lnSpc>
              <a:spcBef>
                <a:spcPts val="700"/>
              </a:spcBef>
              <a:buClr>
                <a:srgbClr val="DD8047"/>
              </a:buClr>
              <a:buSzPct val="60000"/>
              <a:buFont typeface="Wingdings"/>
              <a:buChar char=""/>
            </a:pPr>
            <a:r>
              <a:rPr lang="en-US" sz="3600" dirty="0">
                <a:solidFill>
                  <a:prstClr val="black"/>
                </a:solidFill>
                <a:latin typeface="Tw Cen MT"/>
                <a:cs typeface="Times New Roman" pitchFamily="18" charset="0"/>
              </a:rPr>
              <a:t>social security number determines employee name</a:t>
            </a:r>
          </a:p>
          <a:p>
            <a:pPr marL="320040" lvl="0" indent="-320040">
              <a:lnSpc>
                <a:spcPct val="90000"/>
              </a:lnSpc>
              <a:spcBef>
                <a:spcPts val="700"/>
              </a:spcBef>
              <a:buClr>
                <a:srgbClr val="DD8047"/>
              </a:buClr>
              <a:buSzPct val="60000"/>
            </a:pPr>
            <a:r>
              <a:rPr lang="en-US" sz="3600" dirty="0">
                <a:solidFill>
                  <a:prstClr val="black"/>
                </a:solidFill>
                <a:latin typeface="Tw Cen MT"/>
                <a:cs typeface="Times New Roman" pitchFamily="18" charset="0"/>
              </a:rPr>
              <a:t>	SSN </a:t>
            </a:r>
            <a:r>
              <a:rPr lang="en-US" sz="3600" dirty="0">
                <a:solidFill>
                  <a:prstClr val="black"/>
                </a:solidFill>
                <a:latin typeface="BostonII" charset="0"/>
                <a:cs typeface="Times New Roman" pitchFamily="18" charset="0"/>
              </a:rPr>
              <a:t>-&gt; </a:t>
            </a:r>
            <a:r>
              <a:rPr lang="en-US" sz="3600" dirty="0">
                <a:solidFill>
                  <a:prstClr val="black"/>
                </a:solidFill>
                <a:latin typeface="Tw Cen MT"/>
                <a:cs typeface="Times New Roman" pitchFamily="18" charset="0"/>
              </a:rPr>
              <a:t>ENAME</a:t>
            </a:r>
          </a:p>
          <a:p>
            <a:pPr marL="320040" lvl="0" indent="-320040">
              <a:lnSpc>
                <a:spcPct val="90000"/>
              </a:lnSpc>
              <a:spcBef>
                <a:spcPts val="700"/>
              </a:spcBef>
              <a:buClr>
                <a:srgbClr val="DD8047"/>
              </a:buClr>
              <a:buSzPct val="60000"/>
              <a:buFont typeface="Wingdings"/>
              <a:buChar char=""/>
            </a:pPr>
            <a:r>
              <a:rPr lang="en-US" sz="3600" dirty="0">
                <a:solidFill>
                  <a:prstClr val="black"/>
                </a:solidFill>
                <a:latin typeface="Tw Cen MT"/>
                <a:cs typeface="Times New Roman" pitchFamily="18" charset="0"/>
              </a:rPr>
              <a:t>project number determines project name and location</a:t>
            </a:r>
          </a:p>
          <a:p>
            <a:pPr marL="320040" lvl="0" indent="-320040">
              <a:lnSpc>
                <a:spcPct val="90000"/>
              </a:lnSpc>
              <a:spcBef>
                <a:spcPts val="700"/>
              </a:spcBef>
              <a:buClr>
                <a:srgbClr val="DD8047"/>
              </a:buClr>
              <a:buSzPct val="60000"/>
            </a:pPr>
            <a:r>
              <a:rPr lang="en-US" sz="3600" dirty="0">
                <a:solidFill>
                  <a:prstClr val="black"/>
                </a:solidFill>
                <a:latin typeface="Tw Cen MT"/>
                <a:cs typeface="Times New Roman" pitchFamily="18" charset="0"/>
              </a:rPr>
              <a:t>	PNUMBER </a:t>
            </a:r>
            <a:r>
              <a:rPr lang="en-US" sz="3600" dirty="0">
                <a:solidFill>
                  <a:prstClr val="black"/>
                </a:solidFill>
                <a:latin typeface="BostonII" charset="0"/>
                <a:cs typeface="Times New Roman" pitchFamily="18" charset="0"/>
              </a:rPr>
              <a:t>-&gt; </a:t>
            </a:r>
            <a:r>
              <a:rPr lang="en-US" sz="3600" dirty="0">
                <a:solidFill>
                  <a:prstClr val="black"/>
                </a:solidFill>
                <a:latin typeface="Tw Cen MT"/>
                <a:cs typeface="Times New Roman" pitchFamily="18" charset="0"/>
              </a:rPr>
              <a:t>{PNAME, PLOCATION}</a:t>
            </a:r>
          </a:p>
          <a:p>
            <a:pPr marL="320040" lvl="0" indent="-320040">
              <a:lnSpc>
                <a:spcPct val="90000"/>
              </a:lnSpc>
              <a:spcBef>
                <a:spcPts val="700"/>
              </a:spcBef>
              <a:buClr>
                <a:srgbClr val="DD8047"/>
              </a:buClr>
              <a:buSzPct val="60000"/>
              <a:buFont typeface="Wingdings"/>
              <a:buChar char=""/>
            </a:pPr>
            <a:r>
              <a:rPr lang="en-US" sz="3600" dirty="0">
                <a:solidFill>
                  <a:prstClr val="black"/>
                </a:solidFill>
                <a:latin typeface="Tw Cen MT"/>
                <a:cs typeface="Times New Roman" pitchFamily="18" charset="0"/>
              </a:rPr>
              <a:t>employee </a:t>
            </a:r>
            <a:r>
              <a:rPr lang="en-US" sz="3600" dirty="0" err="1">
                <a:solidFill>
                  <a:prstClr val="black"/>
                </a:solidFill>
                <a:latin typeface="Tw Cen MT"/>
                <a:cs typeface="Times New Roman" pitchFamily="18" charset="0"/>
              </a:rPr>
              <a:t>ssn</a:t>
            </a:r>
            <a:r>
              <a:rPr lang="en-US" sz="3600" dirty="0">
                <a:solidFill>
                  <a:prstClr val="black"/>
                </a:solidFill>
                <a:latin typeface="Tw Cen MT"/>
                <a:cs typeface="Times New Roman" pitchFamily="18" charset="0"/>
              </a:rPr>
              <a:t> and project number determines the hours per week that the employee works on the project</a:t>
            </a:r>
          </a:p>
          <a:p>
            <a:pPr marL="320040" lvl="0" indent="-320040">
              <a:lnSpc>
                <a:spcPct val="90000"/>
              </a:lnSpc>
              <a:spcBef>
                <a:spcPts val="700"/>
              </a:spcBef>
              <a:buClr>
                <a:srgbClr val="DD8047"/>
              </a:buClr>
              <a:buSzPct val="60000"/>
            </a:pPr>
            <a:r>
              <a:rPr lang="en-US" sz="3600" dirty="0">
                <a:solidFill>
                  <a:prstClr val="black"/>
                </a:solidFill>
                <a:latin typeface="Tw Cen MT"/>
                <a:cs typeface="Times New Roman" pitchFamily="18" charset="0"/>
              </a:rPr>
              <a:t>	{SSN, PNUMBER} </a:t>
            </a:r>
            <a:r>
              <a:rPr lang="en-US" sz="3600" dirty="0">
                <a:solidFill>
                  <a:prstClr val="black"/>
                </a:solidFill>
                <a:latin typeface="BostonII" charset="0"/>
                <a:cs typeface="Times New Roman" pitchFamily="18" charset="0"/>
              </a:rPr>
              <a:t>-&gt; </a:t>
            </a:r>
            <a:r>
              <a:rPr lang="en-US" sz="3600" dirty="0">
                <a:solidFill>
                  <a:prstClr val="black"/>
                </a:solidFill>
                <a:latin typeface="Tw Cen MT"/>
                <a:cs typeface="Times New Roman" pitchFamily="18" charset="0"/>
              </a:rPr>
              <a:t>HOURS</a:t>
            </a:r>
            <a:r>
              <a:rPr lang="en-US" sz="3600" dirty="0">
                <a:solidFill>
                  <a:prstClr val="black"/>
                </a:solidFill>
                <a:latin typeface="Tw Cen MT"/>
              </a:rPr>
              <a:t> </a:t>
            </a:r>
          </a:p>
        </p:txBody>
      </p:sp>
    </p:spTree>
    <p:extLst>
      <p:ext uri="{BB962C8B-B14F-4D97-AF65-F5344CB8AC3E}">
        <p14:creationId xmlns:p14="http://schemas.microsoft.com/office/powerpoint/2010/main" val="1416810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030" y="1307009"/>
            <a:ext cx="10694158" cy="5011903"/>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a:solidFill>
                  <a:srgbClr val="FF0000"/>
                </a:solidFill>
              </a:rPr>
              <a:t>Definition</a:t>
            </a:r>
            <a:r>
              <a:rPr lang="en-US" dirty="0"/>
              <a:t>. the values of the X component of a tuple uniquely (or functionally) determine the values of the Y component.</a:t>
            </a:r>
          </a:p>
          <a:p>
            <a:pPr marL="0" indent="0" algn="just">
              <a:buNone/>
            </a:pPr>
            <a:r>
              <a:rPr lang="en-US" dirty="0"/>
              <a:t>The set of attributes X is called the left-hand side of the FD, and Y is called the right-hand side.</a:t>
            </a:r>
          </a:p>
          <a:p>
            <a:pPr marL="0" indent="0" algn="just">
              <a:buNone/>
            </a:pPr>
            <a:endParaRPr lang="en-US" dirty="0"/>
          </a:p>
          <a:p>
            <a:r>
              <a:rPr lang="en-US" dirty="0"/>
              <a:t>Note: </a:t>
            </a:r>
            <a:r>
              <a:rPr lang="en-US" dirty="0" smtClean="0">
                <a:solidFill>
                  <a:srgbClr val="FF0000"/>
                </a:solidFill>
              </a:rPr>
              <a:t>[legal </a:t>
            </a:r>
            <a:r>
              <a:rPr lang="en-US" dirty="0">
                <a:solidFill>
                  <a:srgbClr val="FF0000"/>
                </a:solidFill>
              </a:rPr>
              <a:t>relation states (or legal extensions)]</a:t>
            </a:r>
          </a:p>
          <a:p>
            <a:pPr marL="514350" indent="-514350">
              <a:buFont typeface="+mj-lt"/>
              <a:buAutoNum type="arabicPeriod"/>
            </a:pPr>
            <a:r>
              <a:rPr lang="en-US" dirty="0"/>
              <a:t>X is a candidate key of R—this implies that X → Y for any subset of attributes Y of R (because the key constraint implies that no two tuples in any legal state r(R) will have the same value of X). </a:t>
            </a:r>
          </a:p>
          <a:p>
            <a:pPr marL="0" indent="0">
              <a:buNone/>
            </a:pPr>
            <a:r>
              <a:rPr lang="en-US" dirty="0"/>
              <a:t>       If X is a candidate key of R, then X → Y.</a:t>
            </a:r>
          </a:p>
          <a:p>
            <a:pPr marL="514350" indent="-514350">
              <a:buFont typeface="+mj-lt"/>
              <a:buAutoNum type="arabicPeriod"/>
            </a:pPr>
            <a:r>
              <a:rPr lang="en-US" dirty="0"/>
              <a:t>If X → Y in R, this does not say whether or not Y → X in R.</a:t>
            </a:r>
          </a:p>
          <a:p>
            <a:endParaRPr lang="en-US" dirty="0"/>
          </a:p>
          <a:p>
            <a:pPr marL="0" indent="0" algn="just">
              <a:buNone/>
            </a:pPr>
            <a:endParaRPr lang="en-US" dirty="0"/>
          </a:p>
        </p:txBody>
      </p:sp>
      <p:sp>
        <p:nvSpPr>
          <p:cNvPr id="2" name="TextBox 1"/>
          <p:cNvSpPr txBox="1"/>
          <p:nvPr/>
        </p:nvSpPr>
        <p:spPr>
          <a:xfrm>
            <a:off x="3070747" y="272955"/>
            <a:ext cx="6441743" cy="523220"/>
          </a:xfrm>
          <a:prstGeom prst="rect">
            <a:avLst/>
          </a:prstGeom>
          <a:noFill/>
        </p:spPr>
        <p:txBody>
          <a:bodyPr wrap="square" rtlCol="0">
            <a:spAutoFit/>
          </a:bodyPr>
          <a:lstStyle/>
          <a:p>
            <a:r>
              <a:rPr lang="en-US" sz="2800" dirty="0"/>
              <a:t>Mathematical notation and definition</a:t>
            </a:r>
          </a:p>
        </p:txBody>
      </p:sp>
    </p:spTree>
    <p:extLst>
      <p:ext uri="{BB962C8B-B14F-4D97-AF65-F5344CB8AC3E}">
        <p14:creationId xmlns:p14="http://schemas.microsoft.com/office/powerpoint/2010/main" val="363930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32" y="119465"/>
            <a:ext cx="10515600" cy="1325563"/>
          </a:xfrm>
        </p:spPr>
        <p:txBody>
          <a:bodyPr/>
          <a:lstStyle/>
          <a:p>
            <a:pPr algn="ctr"/>
            <a:r>
              <a:rPr lang="en-US" dirty="0">
                <a:solidFill>
                  <a:srgbClr val="FF0000"/>
                </a:solidFill>
              </a:rPr>
              <a:t>Normal Forms Based on Primary Keys</a:t>
            </a:r>
          </a:p>
        </p:txBody>
      </p:sp>
      <p:graphicFrame>
        <p:nvGraphicFramePr>
          <p:cNvPr id="4" name="Table 3"/>
          <p:cNvGraphicFramePr>
            <a:graphicFrameLocks noGrp="1"/>
          </p:cNvGraphicFramePr>
          <p:nvPr>
            <p:extLst>
              <p:ext uri="{D42A27DB-BD31-4B8C-83A1-F6EECF244321}">
                <p14:modId xmlns:p14="http://schemas.microsoft.com/office/powerpoint/2010/main" val="329441996"/>
              </p:ext>
            </p:extLst>
          </p:nvPr>
        </p:nvGraphicFramePr>
        <p:xfrm>
          <a:off x="1581625" y="1483941"/>
          <a:ext cx="9677778" cy="3780911"/>
        </p:xfrm>
        <a:graphic>
          <a:graphicData uri="http://schemas.openxmlformats.org/drawingml/2006/table">
            <a:tbl>
              <a:tblPr firstRow="1" bandRow="1">
                <a:tableStyleId>{5940675A-B579-460E-94D1-54222C63F5DA}</a:tableStyleId>
              </a:tblPr>
              <a:tblGrid>
                <a:gridCol w="4669050">
                  <a:extLst>
                    <a:ext uri="{9D8B030D-6E8A-4147-A177-3AD203B41FA5}">
                      <a16:colId xmlns:a16="http://schemas.microsoft.com/office/drawing/2014/main" xmlns="" val="20000"/>
                    </a:ext>
                  </a:extLst>
                </a:gridCol>
                <a:gridCol w="5008728">
                  <a:extLst>
                    <a:ext uri="{9D8B030D-6E8A-4147-A177-3AD203B41FA5}">
                      <a16:colId xmlns:a16="http://schemas.microsoft.com/office/drawing/2014/main" xmlns="" val="20001"/>
                    </a:ext>
                  </a:extLst>
                </a:gridCol>
              </a:tblGrid>
              <a:tr h="370840">
                <a:tc>
                  <a:txBody>
                    <a:bodyPr/>
                    <a:lstStyle/>
                    <a:p>
                      <a:pPr algn="ctr"/>
                      <a:r>
                        <a:rPr lang="en-US" sz="2800" dirty="0"/>
                        <a:t>REDUNDANT</a:t>
                      </a:r>
                      <a:r>
                        <a:rPr lang="en-US" sz="2800" baseline="0" dirty="0"/>
                        <a:t> DATA</a:t>
                      </a:r>
                      <a:endParaRPr lang="en-US" sz="2800" dirty="0"/>
                    </a:p>
                  </a:txBody>
                  <a:tcPr/>
                </a:tc>
                <a:tc>
                  <a:txBody>
                    <a:bodyPr/>
                    <a:lstStyle/>
                    <a:p>
                      <a:pPr algn="ctr"/>
                      <a:r>
                        <a:rPr lang="en-US" sz="2800" dirty="0"/>
                        <a:t>NORMALIZATION</a:t>
                      </a:r>
                    </a:p>
                  </a:txBody>
                  <a:tcPr/>
                </a:tc>
                <a:extLst>
                  <a:ext uri="{0D108BD9-81ED-4DB2-BD59-A6C34878D82A}">
                    <a16:rowId xmlns:a16="http://schemas.microsoft.com/office/drawing/2014/main" xmlns="" val="10000"/>
                  </a:ext>
                </a:extLst>
              </a:tr>
              <a:tr h="1464431">
                <a:tc>
                  <a:txBody>
                    <a:bodyPr/>
                    <a:lstStyle/>
                    <a:p>
                      <a:pPr algn="l"/>
                      <a:r>
                        <a:rPr lang="en-US" sz="2800" dirty="0"/>
                        <a:t>Same piece of data is held in two separate places</a:t>
                      </a:r>
                    </a:p>
                  </a:txBody>
                  <a:tcPr/>
                </a:tc>
                <a:tc>
                  <a:txBody>
                    <a:bodyPr/>
                    <a:lstStyle/>
                    <a:p>
                      <a:pPr algn="l"/>
                      <a:endParaRPr lang="en-US" sz="2800" dirty="0"/>
                    </a:p>
                    <a:p>
                      <a:pPr algn="l"/>
                      <a:r>
                        <a:rPr lang="en-US" sz="2800" dirty="0"/>
                        <a:t>Aims to reduce data redundancy</a:t>
                      </a:r>
                    </a:p>
                  </a:txBody>
                  <a:tcPr/>
                </a:tc>
                <a:extLst>
                  <a:ext uri="{0D108BD9-81ED-4DB2-BD59-A6C34878D82A}">
                    <a16:rowId xmlns:a16="http://schemas.microsoft.com/office/drawing/2014/main" xmlns="" val="10001"/>
                  </a:ext>
                </a:extLst>
              </a:tr>
              <a:tr h="370840">
                <a:tc gridSpan="2">
                  <a:txBody>
                    <a:bodyPr/>
                    <a:lstStyle/>
                    <a:p>
                      <a:r>
                        <a:rPr lang="en-US" sz="2800" dirty="0"/>
                        <a:t>Various</a:t>
                      </a:r>
                      <a:r>
                        <a:rPr lang="en-US" sz="2800" baseline="0" dirty="0"/>
                        <a:t> problem if redundancy data</a:t>
                      </a:r>
                    </a:p>
                    <a:p>
                      <a:pPr marL="1657350" lvl="3" indent="-285750">
                        <a:buFont typeface="Arial" pitchFamily="34" charset="0"/>
                        <a:buChar char="•"/>
                      </a:pPr>
                      <a:r>
                        <a:rPr lang="en-US" sz="2800" baseline="0" dirty="0"/>
                        <a:t>INSERT ANOMALIES</a:t>
                      </a:r>
                    </a:p>
                    <a:p>
                      <a:pPr marL="1657350" lvl="3" indent="-285750">
                        <a:buFont typeface="Arial" pitchFamily="34" charset="0"/>
                        <a:buChar char="•"/>
                      </a:pPr>
                      <a:r>
                        <a:rPr lang="en-US" sz="2800" baseline="0" dirty="0"/>
                        <a:t>DELETE ANOMALIES</a:t>
                      </a:r>
                    </a:p>
                    <a:p>
                      <a:pPr marL="1657350" lvl="3" indent="-285750">
                        <a:buFont typeface="Arial" pitchFamily="34" charset="0"/>
                        <a:buChar char="•"/>
                      </a:pPr>
                      <a:r>
                        <a:rPr lang="en-US" sz="2800" baseline="0" dirty="0"/>
                        <a:t>UPDATE ANOMALIES</a:t>
                      </a:r>
                      <a:endParaRPr lang="en-US" sz="2800" dirty="0"/>
                    </a:p>
                  </a:txBody>
                  <a:tcPr/>
                </a:tc>
                <a:tc hMerge="1">
                  <a:txBody>
                    <a:bodyPr/>
                    <a:lstStyle/>
                    <a:p>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82658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633" y="78522"/>
            <a:ext cx="10515600" cy="1325563"/>
          </a:xfrm>
        </p:spPr>
        <p:txBody>
          <a:bodyPr/>
          <a:lstStyle/>
          <a:p>
            <a:pPr algn="ctr"/>
            <a:r>
              <a:rPr lang="en-US" dirty="0"/>
              <a:t> </a:t>
            </a:r>
            <a:r>
              <a:rPr lang="en-US" dirty="0">
                <a:solidFill>
                  <a:srgbClr val="FF0000"/>
                </a:solidFill>
              </a:rPr>
              <a:t>WHAT IS NORMALIZATION?</a:t>
            </a:r>
          </a:p>
        </p:txBody>
      </p:sp>
      <p:sp>
        <p:nvSpPr>
          <p:cNvPr id="3" name="TextBox 2"/>
          <p:cNvSpPr txBox="1"/>
          <p:nvPr/>
        </p:nvSpPr>
        <p:spPr>
          <a:xfrm>
            <a:off x="627798" y="2129051"/>
            <a:ext cx="11177516" cy="2554545"/>
          </a:xfrm>
          <a:prstGeom prst="rect">
            <a:avLst/>
          </a:prstGeom>
          <a:noFill/>
        </p:spPr>
        <p:txBody>
          <a:bodyPr wrap="square" rtlCol="0">
            <a:spAutoFit/>
          </a:bodyPr>
          <a:lstStyle/>
          <a:p>
            <a:r>
              <a:rPr lang="en-US" sz="3200" b="1" dirty="0">
                <a:solidFill>
                  <a:srgbClr val="FF0000"/>
                </a:solidFill>
              </a:rPr>
              <a:t>Normalization of Data [</a:t>
            </a:r>
            <a:r>
              <a:rPr lang="en-US" sz="3200" dirty="0">
                <a:solidFill>
                  <a:srgbClr val="FF0000"/>
                </a:solidFill>
              </a:rPr>
              <a:t>“filtering” or “purification]</a:t>
            </a:r>
            <a:r>
              <a:rPr lang="en-US" sz="3200" b="1" dirty="0">
                <a:solidFill>
                  <a:srgbClr val="FF0000"/>
                </a:solidFill>
              </a:rPr>
              <a:t>: </a:t>
            </a:r>
            <a:r>
              <a:rPr lang="en-US" sz="3200" dirty="0"/>
              <a:t>Analyzing the given relation schemas based on their </a:t>
            </a:r>
            <a:r>
              <a:rPr lang="en-US" sz="3200" b="1" dirty="0"/>
              <a:t>FDs</a:t>
            </a:r>
            <a:r>
              <a:rPr lang="en-US" sz="3200" dirty="0"/>
              <a:t> and </a:t>
            </a:r>
            <a:r>
              <a:rPr lang="en-US" sz="3200" b="1" dirty="0"/>
              <a:t>primary keys </a:t>
            </a:r>
            <a:r>
              <a:rPr lang="en-US" sz="3200" dirty="0"/>
              <a:t>to achieve the desirable properties of</a:t>
            </a:r>
          </a:p>
          <a:p>
            <a:r>
              <a:rPr lang="en-US" sz="3200" dirty="0"/>
              <a:t> (1) minimizing redundancy and </a:t>
            </a:r>
          </a:p>
          <a:p>
            <a:r>
              <a:rPr lang="en-US" sz="3200" dirty="0"/>
              <a:t> (2) minimizing the insertion, deletion, and update anomalies</a:t>
            </a:r>
            <a:endParaRPr lang="en-US" sz="3200" b="1" dirty="0"/>
          </a:p>
        </p:txBody>
      </p:sp>
    </p:spTree>
    <p:extLst>
      <p:ext uri="{BB962C8B-B14F-4D97-AF65-F5344CB8AC3E}">
        <p14:creationId xmlns:p14="http://schemas.microsoft.com/office/powerpoint/2010/main" val="196887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732" y="9814"/>
            <a:ext cx="9185015" cy="1077218"/>
          </a:xfrm>
          <a:prstGeom prst="rect">
            <a:avLst/>
          </a:prstGeom>
        </p:spPr>
        <p:txBody>
          <a:bodyPr wrap="none">
            <a:spAutoFit/>
          </a:bodyPr>
          <a:lstStyle/>
          <a:p>
            <a:pPr algn="ctr"/>
            <a:r>
              <a:rPr lang="en-US" sz="3200" dirty="0">
                <a:solidFill>
                  <a:srgbClr val="FF0000"/>
                </a:solidFill>
              </a:rPr>
              <a:t>RECALL KEY CONCEPT</a:t>
            </a:r>
          </a:p>
          <a:p>
            <a:pPr algn="ctr"/>
            <a:r>
              <a:rPr lang="en-US" sz="3200" dirty="0">
                <a:solidFill>
                  <a:srgbClr val="FF0000"/>
                </a:solidFill>
              </a:rPr>
              <a:t>Definitions of Keys and Attributes Participating in Keys</a:t>
            </a:r>
          </a:p>
        </p:txBody>
      </p:sp>
      <p:sp>
        <p:nvSpPr>
          <p:cNvPr id="5" name="Rectangle 4"/>
          <p:cNvSpPr/>
          <p:nvPr/>
        </p:nvSpPr>
        <p:spPr>
          <a:xfrm>
            <a:off x="1014483" y="1672820"/>
            <a:ext cx="10449635" cy="5693866"/>
          </a:xfrm>
          <a:prstGeom prst="rect">
            <a:avLst/>
          </a:prstGeom>
        </p:spPr>
        <p:txBody>
          <a:bodyPr wrap="square">
            <a:spAutoFit/>
          </a:bodyPr>
          <a:lstStyle/>
          <a:p>
            <a:pPr marL="514350" indent="-514350">
              <a:buFont typeface="+mj-lt"/>
              <a:buAutoNum type="arabicPeriod"/>
            </a:pPr>
            <a:r>
              <a:rPr lang="en-US" sz="2800" dirty="0">
                <a:solidFill>
                  <a:srgbClr val="FF0000"/>
                </a:solidFill>
              </a:rPr>
              <a:t>CANDIDATE KEY: </a:t>
            </a:r>
            <a:r>
              <a:rPr lang="en-US" sz="2800" dirty="0"/>
              <a:t>If a relation schema has more than one key, each is called a candidate key.</a:t>
            </a:r>
          </a:p>
          <a:p>
            <a:pPr marL="514350" indent="-514350">
              <a:buFont typeface="+mj-lt"/>
              <a:buAutoNum type="arabicPeriod"/>
            </a:pPr>
            <a:r>
              <a:rPr lang="en-US" sz="2800" dirty="0"/>
              <a:t>One of the candidate keys is arbitrarily designated to be the </a:t>
            </a:r>
            <a:r>
              <a:rPr lang="en-US" sz="2800" dirty="0">
                <a:solidFill>
                  <a:srgbClr val="FF0000"/>
                </a:solidFill>
              </a:rPr>
              <a:t>primary key </a:t>
            </a:r>
            <a:r>
              <a:rPr lang="en-US" sz="2800" dirty="0"/>
              <a:t>and the others are called secondary keys but not foreign key. </a:t>
            </a:r>
          </a:p>
          <a:p>
            <a:pPr lvl="1"/>
            <a:r>
              <a:rPr lang="en-US" sz="2800" dirty="0"/>
              <a:t>EXAMPLE:      </a:t>
            </a:r>
          </a:p>
          <a:p>
            <a:pPr lvl="1"/>
            <a:r>
              <a:rPr lang="en-US" sz="2800" dirty="0"/>
              <a:t>{</a:t>
            </a:r>
            <a:r>
              <a:rPr lang="en-US" sz="2800" dirty="0" err="1"/>
              <a:t>Ssn</a:t>
            </a:r>
            <a:r>
              <a:rPr lang="en-US" sz="2800" dirty="0"/>
              <a:t>} is the only candidate key for EMPLOYEE, so it is also the primary key.</a:t>
            </a:r>
          </a:p>
          <a:p>
            <a:pPr marL="514350" indent="-514350">
              <a:buFont typeface="+mj-lt"/>
              <a:buAutoNum type="arabicPeriod"/>
            </a:pPr>
            <a:r>
              <a:rPr lang="en-US" sz="2800" dirty="0">
                <a:solidFill>
                  <a:srgbClr val="FF0000"/>
                </a:solidFill>
              </a:rPr>
              <a:t>Super key:</a:t>
            </a:r>
          </a:p>
          <a:p>
            <a:r>
              <a:rPr lang="en-US" sz="2800" dirty="0">
                <a:solidFill>
                  <a:srgbClr val="FF0000"/>
                </a:solidFill>
              </a:rPr>
              <a:t>	</a:t>
            </a:r>
            <a:r>
              <a:rPr lang="en-US" sz="2800" dirty="0"/>
              <a:t> {</a:t>
            </a:r>
            <a:r>
              <a:rPr lang="en-US" sz="2800" dirty="0" err="1"/>
              <a:t>Ssn</a:t>
            </a:r>
            <a:r>
              <a:rPr lang="en-US" sz="2800" dirty="0"/>
              <a:t>}, {</a:t>
            </a:r>
            <a:r>
              <a:rPr lang="en-US" sz="2800" dirty="0" err="1"/>
              <a:t>Ssn</a:t>
            </a:r>
            <a:r>
              <a:rPr lang="en-US" sz="2800" dirty="0"/>
              <a:t>, </a:t>
            </a:r>
            <a:r>
              <a:rPr lang="en-US" sz="2800" dirty="0" err="1"/>
              <a:t>Ename</a:t>
            </a:r>
            <a:r>
              <a:rPr lang="en-US" sz="2800" dirty="0"/>
              <a:t>}, {</a:t>
            </a:r>
            <a:r>
              <a:rPr lang="en-US" sz="2800" dirty="0" err="1"/>
              <a:t>Ssn</a:t>
            </a:r>
            <a:r>
              <a:rPr lang="en-US" sz="2800" dirty="0"/>
              <a:t>, </a:t>
            </a:r>
            <a:r>
              <a:rPr lang="en-US" sz="2800" dirty="0" err="1"/>
              <a:t>Ename</a:t>
            </a:r>
            <a:r>
              <a:rPr lang="en-US" sz="2800" dirty="0"/>
              <a:t>, </a:t>
            </a:r>
            <a:r>
              <a:rPr lang="en-US" sz="2800" dirty="0" err="1"/>
              <a:t>Bdate</a:t>
            </a:r>
            <a:r>
              <a:rPr lang="en-US" sz="2800" dirty="0"/>
              <a:t>}, and any set of </a:t>
            </a:r>
          </a:p>
          <a:p>
            <a:r>
              <a:rPr lang="en-US" sz="2800" dirty="0"/>
              <a:t>             attributes that includes </a:t>
            </a:r>
            <a:r>
              <a:rPr lang="en-US" sz="2800" dirty="0" err="1"/>
              <a:t>Ssn</a:t>
            </a:r>
            <a:r>
              <a:rPr lang="en-US" sz="2800" dirty="0"/>
              <a:t> are all </a:t>
            </a:r>
            <a:r>
              <a:rPr lang="en-US" sz="2800" dirty="0" err="1"/>
              <a:t>superkeys</a:t>
            </a:r>
            <a:r>
              <a:rPr lang="en-US" sz="2800" dirty="0"/>
              <a:t>.</a:t>
            </a:r>
            <a:endParaRPr lang="en-US" sz="2800" dirty="0">
              <a:solidFill>
                <a:srgbClr val="FF0000"/>
              </a:solidFill>
            </a:endParaRPr>
          </a:p>
          <a:p>
            <a:pPr marL="514350" indent="-514350">
              <a:buFont typeface="+mj-lt"/>
              <a:buAutoNum type="arabicPeriod"/>
            </a:pPr>
            <a:endParaRPr lang="en-US" sz="2800" dirty="0"/>
          </a:p>
          <a:p>
            <a:endParaRPr lang="en-US" sz="2800" dirty="0"/>
          </a:p>
        </p:txBody>
      </p:sp>
    </p:spTree>
    <p:extLst>
      <p:ext uri="{BB962C8B-B14F-4D97-AF65-F5344CB8AC3E}">
        <p14:creationId xmlns:p14="http://schemas.microsoft.com/office/powerpoint/2010/main" val="1534512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20333" y="173588"/>
            <a:ext cx="5924669" cy="646331"/>
          </a:xfrm>
          <a:prstGeom prst="rect">
            <a:avLst/>
          </a:prstGeom>
        </p:spPr>
        <p:txBody>
          <a:bodyPr wrap="square">
            <a:spAutoFit/>
          </a:bodyPr>
          <a:lstStyle/>
          <a:p>
            <a:r>
              <a:rPr lang="en-US" sz="3600" dirty="0">
                <a:solidFill>
                  <a:srgbClr val="FF0000"/>
                </a:solidFill>
              </a:rPr>
              <a:t>First Normal Form (1</a:t>
            </a:r>
            <a:r>
              <a:rPr lang="en-US" sz="3600" baseline="30000" dirty="0">
                <a:solidFill>
                  <a:srgbClr val="FF0000"/>
                </a:solidFill>
              </a:rPr>
              <a:t>ST</a:t>
            </a:r>
            <a:r>
              <a:rPr lang="en-US" sz="3600" dirty="0">
                <a:solidFill>
                  <a:srgbClr val="FF0000"/>
                </a:solidFill>
              </a:rPr>
              <a:t> NF)</a:t>
            </a:r>
          </a:p>
        </p:txBody>
      </p:sp>
      <p:sp>
        <p:nvSpPr>
          <p:cNvPr id="6" name="Rectangle 5"/>
          <p:cNvSpPr/>
          <p:nvPr/>
        </p:nvSpPr>
        <p:spPr>
          <a:xfrm>
            <a:off x="577137" y="2548299"/>
            <a:ext cx="6089024" cy="523220"/>
          </a:xfrm>
          <a:prstGeom prst="rect">
            <a:avLst/>
          </a:prstGeom>
        </p:spPr>
        <p:txBody>
          <a:bodyPr wrap="square">
            <a:spAutoFit/>
          </a:bodyPr>
          <a:lstStyle/>
          <a:p>
            <a:r>
              <a:rPr lang="en-US" sz="2800" b="1" dirty="0"/>
              <a:t>1NF (First Normal Form) Rules</a:t>
            </a:r>
          </a:p>
        </p:txBody>
      </p:sp>
      <p:sp>
        <p:nvSpPr>
          <p:cNvPr id="7" name="Rectangle 6"/>
          <p:cNvSpPr/>
          <p:nvPr/>
        </p:nvSpPr>
        <p:spPr>
          <a:xfrm>
            <a:off x="441276" y="3392438"/>
            <a:ext cx="10094795" cy="954107"/>
          </a:xfrm>
          <a:prstGeom prst="rect">
            <a:avLst/>
          </a:prstGeom>
        </p:spPr>
        <p:txBody>
          <a:bodyPr wrap="square">
            <a:spAutoFit/>
          </a:bodyPr>
          <a:lstStyle/>
          <a:p>
            <a:pPr marL="285750" indent="-285750">
              <a:buFont typeface="Arial" pitchFamily="34" charset="0"/>
              <a:buChar char="•"/>
            </a:pPr>
            <a:r>
              <a:rPr lang="en-US" sz="2800" dirty="0"/>
              <a:t>Each table cell should contain a single value or atomic value.</a:t>
            </a:r>
          </a:p>
          <a:p>
            <a:pPr marL="285750" indent="-285750">
              <a:buFont typeface="Arial" pitchFamily="34" charset="0"/>
              <a:buChar char="•"/>
            </a:pPr>
            <a:r>
              <a:rPr lang="en-US" sz="2800" dirty="0"/>
              <a:t>Each record needs to be unique.</a:t>
            </a:r>
          </a:p>
        </p:txBody>
      </p:sp>
      <p:sp>
        <p:nvSpPr>
          <p:cNvPr id="8" name="Rectangle 7"/>
          <p:cNvSpPr/>
          <p:nvPr/>
        </p:nvSpPr>
        <p:spPr>
          <a:xfrm>
            <a:off x="298128" y="4610937"/>
            <a:ext cx="11507185" cy="2246769"/>
          </a:xfrm>
          <a:prstGeom prst="rect">
            <a:avLst/>
          </a:prstGeom>
        </p:spPr>
        <p:txBody>
          <a:bodyPr wrap="square">
            <a:spAutoFit/>
          </a:bodyPr>
          <a:lstStyle/>
          <a:p>
            <a:pPr algn="just"/>
            <a:r>
              <a:rPr lang="en-US" sz="2800" b="1" dirty="0"/>
              <a:t> Example</a:t>
            </a:r>
            <a:r>
              <a:rPr lang="en-US" sz="2800" dirty="0"/>
              <a:t> can be easily understood with the help of a </a:t>
            </a:r>
            <a:r>
              <a:rPr lang="en-US" sz="2800" b="1" dirty="0"/>
              <a:t>case study</a:t>
            </a:r>
            <a:r>
              <a:rPr lang="en-US" sz="2800" dirty="0"/>
              <a:t>. Assume, a </a:t>
            </a:r>
            <a:r>
              <a:rPr lang="en-US" sz="2800" dirty="0">
                <a:solidFill>
                  <a:srgbClr val="FF0000"/>
                </a:solidFill>
              </a:rPr>
              <a:t>video library </a:t>
            </a:r>
            <a:r>
              <a:rPr lang="en-US" sz="2800" dirty="0"/>
              <a:t>maintains a database of </a:t>
            </a:r>
            <a:r>
              <a:rPr lang="en-US" sz="2800" dirty="0">
                <a:solidFill>
                  <a:srgbClr val="FF0000"/>
                </a:solidFill>
              </a:rPr>
              <a:t>movies rented out</a:t>
            </a:r>
            <a:r>
              <a:rPr lang="en-US" sz="2800" dirty="0"/>
              <a:t>. Without any normalization in database, all information is stored in one table as shown below. Let’s understand Normalization database with normalization example with solution:</a:t>
            </a:r>
          </a:p>
        </p:txBody>
      </p:sp>
      <p:sp>
        <p:nvSpPr>
          <p:cNvPr id="9" name="Rectangle 8"/>
          <p:cNvSpPr/>
          <p:nvPr/>
        </p:nvSpPr>
        <p:spPr>
          <a:xfrm>
            <a:off x="337530" y="1345274"/>
            <a:ext cx="11194827" cy="830997"/>
          </a:xfrm>
          <a:prstGeom prst="rect">
            <a:avLst/>
          </a:prstGeom>
        </p:spPr>
        <p:txBody>
          <a:bodyPr wrap="square">
            <a:spAutoFit/>
          </a:bodyPr>
          <a:lstStyle/>
          <a:p>
            <a:pPr algn="just"/>
            <a:r>
              <a:rPr lang="en-US" sz="2400" dirty="0"/>
              <a:t>I</a:t>
            </a:r>
            <a:r>
              <a:rPr lang="en-US" sz="2400" dirty="0" smtClean="0"/>
              <a:t>t </a:t>
            </a:r>
            <a:r>
              <a:rPr lang="en-US" sz="2400" dirty="0"/>
              <a:t>was defined to disallow multivalued attributes, composite attributes, and their combinations. </a:t>
            </a:r>
          </a:p>
        </p:txBody>
      </p:sp>
    </p:spTree>
    <p:extLst>
      <p:ext uri="{BB962C8B-B14F-4D97-AF65-F5344CB8AC3E}">
        <p14:creationId xmlns:p14="http://schemas.microsoft.com/office/powerpoint/2010/main" val="168296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864" y="1279761"/>
            <a:ext cx="10195445" cy="366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8864" y="5371363"/>
            <a:ext cx="10536640" cy="954107"/>
          </a:xfrm>
          <a:prstGeom prst="rect">
            <a:avLst/>
          </a:prstGeom>
        </p:spPr>
        <p:txBody>
          <a:bodyPr wrap="square">
            <a:spAutoFit/>
          </a:bodyPr>
          <a:lstStyle/>
          <a:p>
            <a:r>
              <a:rPr lang="en-US" sz="2800" dirty="0"/>
              <a:t>Here you see </a:t>
            </a:r>
            <a:r>
              <a:rPr lang="en-US" sz="2800" b="1" dirty="0"/>
              <a:t>Movies Rented column has multiple values.</a:t>
            </a:r>
            <a:r>
              <a:rPr lang="en-US" sz="2800" dirty="0"/>
              <a:t> Now let’s move into 1st Normal Forms:</a:t>
            </a:r>
          </a:p>
        </p:txBody>
      </p:sp>
    </p:spTree>
    <p:extLst>
      <p:ext uri="{BB962C8B-B14F-4D97-AF65-F5344CB8AC3E}">
        <p14:creationId xmlns:p14="http://schemas.microsoft.com/office/powerpoint/2010/main" val="2999647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1129" y="183606"/>
            <a:ext cx="10372298" cy="464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272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4985" y="56317"/>
            <a:ext cx="10340454" cy="2246769"/>
          </a:xfrm>
          <a:prstGeom prst="rect">
            <a:avLst/>
          </a:prstGeom>
        </p:spPr>
        <p:txBody>
          <a:bodyPr wrap="square">
            <a:spAutoFit/>
          </a:bodyPr>
          <a:lstStyle/>
          <a:p>
            <a:r>
              <a:rPr lang="en-US" sz="2800" b="1" dirty="0"/>
              <a:t>What is Composite Key?</a:t>
            </a:r>
          </a:p>
          <a:p>
            <a:r>
              <a:rPr lang="en-US" sz="2800" dirty="0"/>
              <a:t>A composite key is a primary key composed of multiple columns used to identify a record uniquely</a:t>
            </a:r>
          </a:p>
          <a:p>
            <a:r>
              <a:rPr lang="en-US" sz="2800" dirty="0"/>
              <a:t>In our database, we have two people with the same name Robert Phil, but they live in different places.</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4985" y="2276474"/>
            <a:ext cx="8484358" cy="274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46244" y="5276672"/>
            <a:ext cx="10558817" cy="954107"/>
          </a:xfrm>
          <a:prstGeom prst="rect">
            <a:avLst/>
          </a:prstGeom>
        </p:spPr>
        <p:txBody>
          <a:bodyPr wrap="square">
            <a:spAutoFit/>
          </a:bodyPr>
          <a:lstStyle/>
          <a:p>
            <a:r>
              <a:rPr lang="en-US" sz="2800" dirty="0"/>
              <a:t>Hence, we require both Full Name and Address to identify a record uniquely. That is a composite key.</a:t>
            </a:r>
          </a:p>
        </p:txBody>
      </p:sp>
    </p:spTree>
    <p:extLst>
      <p:ext uri="{BB962C8B-B14F-4D97-AF65-F5344CB8AC3E}">
        <p14:creationId xmlns:p14="http://schemas.microsoft.com/office/powerpoint/2010/main" val="707629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6447" y="351009"/>
            <a:ext cx="5341893" cy="584775"/>
          </a:xfrm>
          <a:prstGeom prst="rect">
            <a:avLst/>
          </a:prstGeom>
        </p:spPr>
        <p:txBody>
          <a:bodyPr wrap="square">
            <a:spAutoFit/>
          </a:bodyPr>
          <a:lstStyle/>
          <a:p>
            <a:r>
              <a:rPr lang="en-US" sz="3200" b="1" dirty="0">
                <a:solidFill>
                  <a:srgbClr val="FF0000"/>
                </a:solidFill>
              </a:rPr>
              <a:t>2NF (Second Normal Form) </a:t>
            </a:r>
          </a:p>
        </p:txBody>
      </p:sp>
      <p:sp>
        <p:nvSpPr>
          <p:cNvPr id="5" name="Rectangle 4"/>
          <p:cNvSpPr/>
          <p:nvPr/>
        </p:nvSpPr>
        <p:spPr>
          <a:xfrm>
            <a:off x="263856" y="1290683"/>
            <a:ext cx="11928143" cy="954107"/>
          </a:xfrm>
          <a:prstGeom prst="rect">
            <a:avLst/>
          </a:prstGeom>
        </p:spPr>
        <p:txBody>
          <a:bodyPr wrap="square">
            <a:spAutoFit/>
          </a:bodyPr>
          <a:lstStyle/>
          <a:p>
            <a:r>
              <a:rPr lang="en-US" sz="2800" dirty="0"/>
              <a:t>Second normal form (2NF) is based on the concept of full functional dependency</a:t>
            </a:r>
          </a:p>
          <a:p>
            <a:pPr algn="ctr"/>
            <a:r>
              <a:rPr lang="en-US" sz="2800" dirty="0"/>
              <a:t>or</a:t>
            </a:r>
          </a:p>
        </p:txBody>
      </p:sp>
      <p:sp>
        <p:nvSpPr>
          <p:cNvPr id="6" name="TextBox 5"/>
          <p:cNvSpPr txBox="1"/>
          <p:nvPr/>
        </p:nvSpPr>
        <p:spPr>
          <a:xfrm>
            <a:off x="395785" y="2101755"/>
            <a:ext cx="10836322" cy="954107"/>
          </a:xfrm>
          <a:prstGeom prst="rect">
            <a:avLst/>
          </a:prstGeom>
          <a:noFill/>
        </p:spPr>
        <p:txBody>
          <a:bodyPr wrap="square" rtlCol="0">
            <a:spAutoFit/>
          </a:bodyPr>
          <a:lstStyle/>
          <a:p>
            <a:r>
              <a:rPr lang="en-US" sz="2800" dirty="0"/>
              <a:t>A relation schema R is in 2NF, if every non-prime attribute A  in R is fully functionally dependent an the Primary Key of R</a:t>
            </a:r>
          </a:p>
        </p:txBody>
      </p:sp>
      <p:sp>
        <p:nvSpPr>
          <p:cNvPr id="7" name="Rectangle 6"/>
          <p:cNvSpPr/>
          <p:nvPr/>
        </p:nvSpPr>
        <p:spPr>
          <a:xfrm>
            <a:off x="395785" y="3244334"/>
            <a:ext cx="4382482" cy="461665"/>
          </a:xfrm>
          <a:prstGeom prst="rect">
            <a:avLst/>
          </a:prstGeom>
        </p:spPr>
        <p:txBody>
          <a:bodyPr wrap="none">
            <a:spAutoFit/>
          </a:bodyPr>
          <a:lstStyle/>
          <a:p>
            <a:r>
              <a:rPr lang="en-US" sz="2400" b="1" dirty="0"/>
              <a:t>2NF (Second Normal Form) Rules</a:t>
            </a:r>
          </a:p>
        </p:txBody>
      </p:sp>
      <p:sp>
        <p:nvSpPr>
          <p:cNvPr id="8" name="Rectangle 7"/>
          <p:cNvSpPr/>
          <p:nvPr/>
        </p:nvSpPr>
        <p:spPr>
          <a:xfrm>
            <a:off x="508446" y="3910084"/>
            <a:ext cx="11433345" cy="1200329"/>
          </a:xfrm>
          <a:prstGeom prst="rect">
            <a:avLst/>
          </a:prstGeom>
        </p:spPr>
        <p:txBody>
          <a:bodyPr wrap="square">
            <a:spAutoFit/>
          </a:bodyPr>
          <a:lstStyle/>
          <a:p>
            <a:r>
              <a:rPr lang="en-US" sz="2400" dirty="0"/>
              <a:t>Rule 1- Be in 1NF</a:t>
            </a:r>
          </a:p>
          <a:p>
            <a:r>
              <a:rPr lang="en-US" sz="2400" dirty="0"/>
              <a:t>Rule 2- Single Column Primary Key that does not functionally dependent on any subset of candidate key relation</a:t>
            </a:r>
          </a:p>
        </p:txBody>
      </p:sp>
      <p:graphicFrame>
        <p:nvGraphicFramePr>
          <p:cNvPr id="2" name="Table 1"/>
          <p:cNvGraphicFramePr>
            <a:graphicFrameLocks noGrp="1"/>
          </p:cNvGraphicFramePr>
          <p:nvPr>
            <p:extLst>
              <p:ext uri="{D42A27DB-BD31-4B8C-83A1-F6EECF244321}">
                <p14:modId xmlns:p14="http://schemas.microsoft.com/office/powerpoint/2010/main" val="1698469334"/>
              </p:ext>
            </p:extLst>
          </p:nvPr>
        </p:nvGraphicFramePr>
        <p:xfrm>
          <a:off x="1922818" y="5905816"/>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dirty="0" err="1"/>
                        <a:t>Stud_id</a:t>
                      </a:r>
                      <a:endParaRPr lang="en-US" dirty="0"/>
                    </a:p>
                  </a:txBody>
                  <a:tcPr/>
                </a:tc>
                <a:tc>
                  <a:txBody>
                    <a:bodyPr/>
                    <a:lstStyle/>
                    <a:p>
                      <a:r>
                        <a:rPr lang="en-US" dirty="0" err="1"/>
                        <a:t>Proj_id</a:t>
                      </a:r>
                      <a:endParaRPr lang="en-US" dirty="0"/>
                    </a:p>
                  </a:txBody>
                  <a:tcPr/>
                </a:tc>
                <a:tc>
                  <a:txBody>
                    <a:bodyPr/>
                    <a:lstStyle/>
                    <a:p>
                      <a:r>
                        <a:rPr lang="en-US" dirty="0" err="1"/>
                        <a:t>Stud_name</a:t>
                      </a:r>
                      <a:endParaRPr lang="en-US" dirty="0"/>
                    </a:p>
                  </a:txBody>
                  <a:tcPr/>
                </a:tc>
                <a:tc>
                  <a:txBody>
                    <a:bodyPr/>
                    <a:lstStyle/>
                    <a:p>
                      <a:r>
                        <a:rPr lang="en-US" dirty="0" err="1"/>
                        <a:t>Proj_name</a:t>
                      </a:r>
                      <a:endParaRPr lang="en-US" dirty="0"/>
                    </a:p>
                  </a:txBody>
                  <a:tcPr/>
                </a:tc>
                <a:extLst>
                  <a:ext uri="{0D108BD9-81ED-4DB2-BD59-A6C34878D82A}">
                    <a16:rowId xmlns:a16="http://schemas.microsoft.com/office/drawing/2014/main" xmlns="" val="10000"/>
                  </a:ext>
                </a:extLst>
              </a:tr>
            </a:tbl>
          </a:graphicData>
        </a:graphic>
      </p:graphicFrame>
      <p:sp>
        <p:nvSpPr>
          <p:cNvPr id="3" name="TextBox 2"/>
          <p:cNvSpPr txBox="1"/>
          <p:nvPr/>
        </p:nvSpPr>
        <p:spPr>
          <a:xfrm>
            <a:off x="1992573" y="5459104"/>
            <a:ext cx="2785694" cy="382138"/>
          </a:xfrm>
          <a:prstGeom prst="rect">
            <a:avLst/>
          </a:prstGeom>
          <a:noFill/>
        </p:spPr>
        <p:txBody>
          <a:bodyPr wrap="square" rtlCol="0">
            <a:spAutoFit/>
          </a:bodyPr>
          <a:lstStyle/>
          <a:p>
            <a:r>
              <a:rPr lang="en-US" dirty="0" err="1"/>
              <a:t>Student_Project</a:t>
            </a:r>
            <a:endParaRPr lang="en-US" dirty="0"/>
          </a:p>
        </p:txBody>
      </p:sp>
      <p:cxnSp>
        <p:nvCxnSpPr>
          <p:cNvPr id="10" name="Straight Connector 9"/>
          <p:cNvCxnSpPr/>
          <p:nvPr/>
        </p:nvCxnSpPr>
        <p:spPr>
          <a:xfrm>
            <a:off x="2402006" y="6332561"/>
            <a:ext cx="0" cy="368490"/>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402006" y="6701051"/>
            <a:ext cx="423080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6632812" y="6332561"/>
            <a:ext cx="0" cy="3684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008728" y="6332561"/>
            <a:ext cx="0" cy="18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08728" y="6516806"/>
            <a:ext cx="3794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802806" y="6332561"/>
            <a:ext cx="0" cy="184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98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4366" y="259307"/>
            <a:ext cx="10772016" cy="523220"/>
          </a:xfrm>
          <a:prstGeom prst="rect">
            <a:avLst/>
          </a:prstGeom>
          <a:noFill/>
        </p:spPr>
        <p:txBody>
          <a:bodyPr wrap="square" rtlCol="0">
            <a:spAutoFit/>
          </a:bodyPr>
          <a:lstStyle/>
          <a:p>
            <a:pPr algn="ctr"/>
            <a:r>
              <a:rPr lang="en-US" sz="2800" b="1" dirty="0">
                <a:solidFill>
                  <a:srgbClr val="FF0000"/>
                </a:solidFill>
              </a:rPr>
              <a:t>DATABASE DESIGN MAY BE PERFORMED USING  TWO APPROACHES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6450" y="1333500"/>
            <a:ext cx="80391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659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76" y="409433"/>
            <a:ext cx="11341290" cy="514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376" y="5379138"/>
            <a:ext cx="10877266"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0376" y="2006221"/>
            <a:ext cx="1351128" cy="369332"/>
          </a:xfrm>
          <a:prstGeom prst="rect">
            <a:avLst/>
          </a:prstGeom>
          <a:noFill/>
        </p:spPr>
        <p:txBody>
          <a:bodyPr wrap="square" rtlCol="0">
            <a:spAutoFit/>
          </a:bodyPr>
          <a:lstStyle/>
          <a:p>
            <a:r>
              <a:rPr lang="en-US" dirty="0"/>
              <a:t>TABLE 1</a:t>
            </a:r>
          </a:p>
        </p:txBody>
      </p:sp>
      <p:sp>
        <p:nvSpPr>
          <p:cNvPr id="5" name="TextBox 4"/>
          <p:cNvSpPr txBox="1"/>
          <p:nvPr/>
        </p:nvSpPr>
        <p:spPr>
          <a:xfrm>
            <a:off x="1583140" y="3999636"/>
            <a:ext cx="1637732" cy="369332"/>
          </a:xfrm>
          <a:prstGeom prst="rect">
            <a:avLst/>
          </a:prstGeom>
          <a:noFill/>
        </p:spPr>
        <p:txBody>
          <a:bodyPr wrap="square" rtlCol="0">
            <a:spAutoFit/>
          </a:bodyPr>
          <a:lstStyle/>
          <a:p>
            <a:r>
              <a:rPr lang="en-US" dirty="0"/>
              <a:t>TABLE 2</a:t>
            </a:r>
          </a:p>
        </p:txBody>
      </p:sp>
    </p:spTree>
    <p:extLst>
      <p:ext uri="{BB962C8B-B14F-4D97-AF65-F5344CB8AC3E}">
        <p14:creationId xmlns:p14="http://schemas.microsoft.com/office/powerpoint/2010/main" val="928433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054" y="341194"/>
            <a:ext cx="10515600" cy="1325563"/>
          </a:xfrm>
        </p:spPr>
        <p:txBody>
          <a:bodyPr/>
          <a:lstStyle/>
          <a:p>
            <a:r>
              <a:rPr lang="en-US" b="1" dirty="0"/>
              <a:t>What are transitive functional dependencies?</a:t>
            </a:r>
            <a:br>
              <a:rPr lang="en-US" b="1" dirty="0"/>
            </a:br>
            <a:endParaRPr lang="en-US" dirty="0"/>
          </a:p>
        </p:txBody>
      </p:sp>
      <p:sp>
        <p:nvSpPr>
          <p:cNvPr id="4" name="Rectangle 3"/>
          <p:cNvSpPr/>
          <p:nvPr/>
        </p:nvSpPr>
        <p:spPr>
          <a:xfrm>
            <a:off x="345742" y="1466081"/>
            <a:ext cx="11200263" cy="954107"/>
          </a:xfrm>
          <a:prstGeom prst="rect">
            <a:avLst/>
          </a:prstGeom>
        </p:spPr>
        <p:txBody>
          <a:bodyPr wrap="square">
            <a:spAutoFit/>
          </a:bodyPr>
          <a:lstStyle/>
          <a:p>
            <a:pPr algn="just"/>
            <a:r>
              <a:rPr lang="en-US" sz="2800" dirty="0"/>
              <a:t>A transitive </a:t>
            </a:r>
            <a:r>
              <a:rPr lang="en-US" sz="2800" dirty="0">
                <a:hlinkClick r:id="rId2"/>
              </a:rPr>
              <a:t>functional dependency</a:t>
            </a:r>
            <a:r>
              <a:rPr lang="en-US" sz="2800" dirty="0"/>
              <a:t> is when changing a non-key column, might cause any of the other non-key columns to change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280" y="2837739"/>
            <a:ext cx="9641859" cy="27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215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59100" y="274638"/>
            <a:ext cx="7499350" cy="1143000"/>
          </a:xfrm>
        </p:spPr>
        <p:txBody>
          <a:bodyPr/>
          <a:lstStyle/>
          <a:p>
            <a:pPr>
              <a:defRPr/>
            </a:pPr>
            <a:r>
              <a:rPr lang="en-CA" b="1">
                <a:solidFill>
                  <a:schemeClr val="tx2">
                    <a:satMod val="130000"/>
                  </a:schemeClr>
                </a:solidFill>
              </a:rPr>
              <a:t>Transitive dependency</a:t>
            </a:r>
            <a:endParaRPr lang="en-US" b="1">
              <a:solidFill>
                <a:schemeClr val="tx2">
                  <a:satMod val="130000"/>
                </a:schemeClr>
              </a:solidFill>
            </a:endParaRPr>
          </a:p>
        </p:txBody>
      </p:sp>
      <p:sp>
        <p:nvSpPr>
          <p:cNvPr id="5" name="Footer Placeholder 3"/>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rPr>
              <a:t>91.2914</a:t>
            </a:r>
          </a:p>
        </p:txBody>
      </p:sp>
      <p:sp>
        <p:nvSpPr>
          <p:cNvPr id="21508"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309C2E-AF1C-4668-A791-4101DEEB3910}" type="slidenum">
              <a:rPr lang="en-US" altLang="en-US" sz="1200">
                <a:solidFill>
                  <a:srgbClr val="B5A788"/>
                </a:solidFill>
              </a:rPr>
              <a:pPr/>
              <a:t>42</a:t>
            </a:fld>
            <a:endParaRPr lang="en-US" altLang="en-US" sz="1200">
              <a:solidFill>
                <a:srgbClr val="B5A788"/>
              </a:solidFill>
            </a:endParaRPr>
          </a:p>
        </p:txBody>
      </p:sp>
      <p:sp>
        <p:nvSpPr>
          <p:cNvPr id="21509" name="Rectangle 60"/>
          <p:cNvSpPr>
            <a:spLocks noChangeArrowheads="1"/>
          </p:cNvSpPr>
          <p:nvPr/>
        </p:nvSpPr>
        <p:spPr bwMode="auto">
          <a:xfrm>
            <a:off x="2514600" y="1447801"/>
            <a:ext cx="7239000" cy="445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CA" altLang="en-US" b="1"/>
              <a:t>Transitive dependency</a:t>
            </a:r>
          </a:p>
          <a:p>
            <a:pPr>
              <a:lnSpc>
                <a:spcPct val="140000"/>
              </a:lnSpc>
            </a:pPr>
            <a:r>
              <a:rPr lang="en-CA" altLang="en-US">
                <a:latin typeface="Arial" panose="020B0604020202020204" pitchFamily="34" charset="0"/>
              </a:rPr>
              <a:t>Consider attributes A, B, and C, and where</a:t>
            </a:r>
          </a:p>
          <a:p>
            <a:pPr>
              <a:lnSpc>
                <a:spcPct val="150000"/>
              </a:lnSpc>
            </a:pPr>
            <a:r>
              <a:rPr lang="en-CA" altLang="en-US">
                <a:latin typeface="Arial" panose="020B0604020202020204" pitchFamily="34" charset="0"/>
              </a:rPr>
              <a:t>	A </a:t>
            </a:r>
            <a:r>
              <a:rPr lang="en-CA" altLang="en-US" noProof="1">
                <a:latin typeface="Arial" panose="020B0604020202020204" pitchFamily="34" charset="0"/>
                <a:sym typeface="Wingdings" panose="05000000000000000000" pitchFamily="2" charset="2"/>
              </a:rPr>
              <a:t></a:t>
            </a:r>
            <a:r>
              <a:rPr lang="en-CA" altLang="en-US">
                <a:latin typeface="Arial" panose="020B0604020202020204" pitchFamily="34" charset="0"/>
              </a:rPr>
              <a:t> B and B </a:t>
            </a:r>
            <a:r>
              <a:rPr lang="en-CA" altLang="en-US" noProof="1">
                <a:latin typeface="Arial" panose="020B0604020202020204" pitchFamily="34" charset="0"/>
                <a:sym typeface="Wingdings" panose="05000000000000000000" pitchFamily="2" charset="2"/>
              </a:rPr>
              <a:t></a:t>
            </a:r>
            <a:r>
              <a:rPr lang="en-CA" altLang="en-US">
                <a:latin typeface="Arial" panose="020B0604020202020204" pitchFamily="34" charset="0"/>
              </a:rPr>
              <a:t> C. </a:t>
            </a:r>
          </a:p>
          <a:p>
            <a:pPr>
              <a:lnSpc>
                <a:spcPct val="150000"/>
              </a:lnSpc>
            </a:pPr>
            <a:r>
              <a:rPr lang="en-CA" altLang="en-US">
                <a:latin typeface="Arial" panose="020B0604020202020204" pitchFamily="34" charset="0"/>
              </a:rPr>
              <a:t>Functional dependencies are transitive, which means that we also have the functional dependency 	A </a:t>
            </a:r>
            <a:r>
              <a:rPr lang="en-CA" altLang="en-US" noProof="1">
                <a:latin typeface="Arial" panose="020B0604020202020204" pitchFamily="34" charset="0"/>
                <a:sym typeface="Wingdings" panose="05000000000000000000" pitchFamily="2" charset="2"/>
              </a:rPr>
              <a:t></a:t>
            </a:r>
            <a:r>
              <a:rPr lang="en-CA" altLang="en-US">
                <a:latin typeface="Arial" panose="020B0604020202020204" pitchFamily="34" charset="0"/>
              </a:rPr>
              <a:t> C</a:t>
            </a:r>
          </a:p>
          <a:p>
            <a:pPr>
              <a:lnSpc>
                <a:spcPct val="150000"/>
              </a:lnSpc>
            </a:pPr>
            <a:r>
              <a:rPr lang="en-CA" altLang="en-US">
                <a:latin typeface="Arial" panose="020B0604020202020204" pitchFamily="34" charset="0"/>
              </a:rPr>
              <a:t>We say that C is transitively dependent on A through B. </a:t>
            </a:r>
            <a:endParaRPr lang="en-US" altLang="en-US">
              <a:latin typeface="Arial" panose="020B0604020202020204" pitchFamily="34" charset="0"/>
            </a:endParaRPr>
          </a:p>
        </p:txBody>
      </p:sp>
    </p:spTree>
    <p:extLst>
      <p:ext uri="{BB962C8B-B14F-4D97-AF65-F5344CB8AC3E}">
        <p14:creationId xmlns:p14="http://schemas.microsoft.com/office/powerpoint/2010/main" val="4098589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1545" y="148862"/>
            <a:ext cx="5083147" cy="584775"/>
          </a:xfrm>
          <a:prstGeom prst="rect">
            <a:avLst/>
          </a:prstGeom>
        </p:spPr>
        <p:txBody>
          <a:bodyPr wrap="square">
            <a:spAutoFit/>
          </a:bodyPr>
          <a:lstStyle/>
          <a:p>
            <a:r>
              <a:rPr lang="en-US" sz="3200" b="1" dirty="0"/>
              <a:t>3NF (Third Normal Form) </a:t>
            </a:r>
          </a:p>
        </p:txBody>
      </p:sp>
      <p:sp>
        <p:nvSpPr>
          <p:cNvPr id="5" name="Rectangle 4"/>
          <p:cNvSpPr/>
          <p:nvPr/>
        </p:nvSpPr>
        <p:spPr>
          <a:xfrm>
            <a:off x="141026" y="1313935"/>
            <a:ext cx="11377683" cy="954107"/>
          </a:xfrm>
          <a:prstGeom prst="rect">
            <a:avLst/>
          </a:prstGeom>
        </p:spPr>
        <p:txBody>
          <a:bodyPr wrap="square">
            <a:spAutoFit/>
          </a:bodyPr>
          <a:lstStyle/>
          <a:p>
            <a:pPr algn="just"/>
            <a:r>
              <a:rPr lang="en-US" sz="2800" dirty="0"/>
              <a:t>Relation should not have a non key attribute functionally determined by another non key attribute (or by a set of non key attributes). </a:t>
            </a:r>
          </a:p>
        </p:txBody>
      </p:sp>
      <p:sp>
        <p:nvSpPr>
          <p:cNvPr id="6" name="Rectangle 5"/>
          <p:cNvSpPr/>
          <p:nvPr/>
        </p:nvSpPr>
        <p:spPr>
          <a:xfrm>
            <a:off x="900752" y="3236245"/>
            <a:ext cx="10768083" cy="1384995"/>
          </a:xfrm>
          <a:prstGeom prst="rect">
            <a:avLst/>
          </a:prstGeom>
        </p:spPr>
        <p:txBody>
          <a:bodyPr wrap="square">
            <a:spAutoFit/>
          </a:bodyPr>
          <a:lstStyle/>
          <a:p>
            <a:r>
              <a:rPr lang="en-US" sz="2800" b="1" dirty="0"/>
              <a:t>3NF (Third Normal Form) Rules</a:t>
            </a:r>
          </a:p>
          <a:p>
            <a:pPr marL="1371600" lvl="2" indent="-457200">
              <a:buFont typeface="Arial" pitchFamily="34" charset="0"/>
              <a:buChar char="•"/>
            </a:pPr>
            <a:r>
              <a:rPr lang="en-US" sz="2800" dirty="0"/>
              <a:t>Rule 1- Be in 2NF</a:t>
            </a:r>
          </a:p>
          <a:p>
            <a:pPr marL="1371600" lvl="2" indent="-457200">
              <a:buFont typeface="Arial" pitchFamily="34" charset="0"/>
              <a:buChar char="•"/>
            </a:pPr>
            <a:r>
              <a:rPr lang="en-US" sz="2800" dirty="0"/>
              <a:t>Rule 2- Has no transitive functional dependencies</a:t>
            </a:r>
          </a:p>
        </p:txBody>
      </p:sp>
    </p:spTree>
    <p:extLst>
      <p:ext uri="{BB962C8B-B14F-4D97-AF65-F5344CB8AC3E}">
        <p14:creationId xmlns:p14="http://schemas.microsoft.com/office/powerpoint/2010/main" val="1605759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4041" y="335339"/>
            <a:ext cx="9685361" cy="461665"/>
          </a:xfrm>
          <a:prstGeom prst="rect">
            <a:avLst/>
          </a:prstGeom>
        </p:spPr>
        <p:txBody>
          <a:bodyPr wrap="square">
            <a:spAutoFit/>
          </a:bodyPr>
          <a:lstStyle/>
          <a:p>
            <a:r>
              <a:rPr lang="en-US" sz="2400" dirty="0"/>
              <a:t>To move our 2NF table into 3NF, we again need to again divide our table.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003" y="797004"/>
            <a:ext cx="8797332" cy="152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84295"/>
            <a:ext cx="12179339" cy="467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841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3391" y="241825"/>
            <a:ext cx="10181230" cy="584775"/>
          </a:xfrm>
          <a:prstGeom prst="rect">
            <a:avLst/>
          </a:prstGeom>
        </p:spPr>
        <p:txBody>
          <a:bodyPr wrap="square">
            <a:spAutoFit/>
          </a:bodyPr>
          <a:lstStyle/>
          <a:p>
            <a:r>
              <a:rPr lang="en-US" sz="3200" b="1" dirty="0"/>
              <a:t>BCNF (Boyce-</a:t>
            </a:r>
            <a:r>
              <a:rPr lang="en-US" sz="3200" b="1" dirty="0" err="1"/>
              <a:t>Codd</a:t>
            </a:r>
            <a:r>
              <a:rPr lang="en-US" sz="3200" b="1" dirty="0"/>
              <a:t> Normal Form) OR  3.5 Normal Form</a:t>
            </a:r>
          </a:p>
        </p:txBody>
      </p:sp>
      <p:sp>
        <p:nvSpPr>
          <p:cNvPr id="3" name="TextBox 2"/>
          <p:cNvSpPr txBox="1"/>
          <p:nvPr/>
        </p:nvSpPr>
        <p:spPr>
          <a:xfrm>
            <a:off x="504967" y="1569493"/>
            <a:ext cx="11177517" cy="2246769"/>
          </a:xfrm>
          <a:prstGeom prst="rect">
            <a:avLst/>
          </a:prstGeom>
          <a:noFill/>
        </p:spPr>
        <p:txBody>
          <a:bodyPr wrap="square" rtlCol="0">
            <a:spAutoFit/>
          </a:bodyPr>
          <a:lstStyle/>
          <a:p>
            <a:r>
              <a:rPr lang="en-US" sz="2800" dirty="0"/>
              <a:t>Advance version of 3</a:t>
            </a:r>
            <a:r>
              <a:rPr lang="en-US" sz="2800" baseline="30000" dirty="0"/>
              <a:t>rd</a:t>
            </a:r>
            <a:r>
              <a:rPr lang="en-US" sz="2800" dirty="0"/>
              <a:t> Normal form</a:t>
            </a:r>
          </a:p>
          <a:p>
            <a:endParaRPr lang="en-US" sz="2800" dirty="0"/>
          </a:p>
          <a:p>
            <a:r>
              <a:rPr lang="en-US" sz="2800" dirty="0"/>
              <a:t>RULE:</a:t>
            </a:r>
          </a:p>
          <a:p>
            <a:pPr marL="285750" indent="-285750">
              <a:buFont typeface="Arial" pitchFamily="34" charset="0"/>
              <a:buChar char="•"/>
            </a:pPr>
            <a:r>
              <a:rPr lang="en-US" sz="2800" dirty="0"/>
              <a:t>It is in 3NF</a:t>
            </a:r>
          </a:p>
          <a:p>
            <a:pPr marL="285750" indent="-285750">
              <a:buFont typeface="Arial" pitchFamily="34" charset="0"/>
              <a:buChar char="•"/>
            </a:pPr>
            <a:r>
              <a:rPr lang="en-US" sz="2800" dirty="0"/>
              <a:t>For every FD X</a:t>
            </a:r>
            <a:r>
              <a:rPr lang="en-US" sz="2800" dirty="0">
                <a:sym typeface="Wingdings" pitchFamily="2" charset="2"/>
              </a:rPr>
              <a:t>Y, X should be super key of the table.</a:t>
            </a:r>
            <a:endParaRPr lang="en-US" sz="2800" dirty="0"/>
          </a:p>
        </p:txBody>
      </p:sp>
      <p:sp>
        <p:nvSpPr>
          <p:cNvPr id="4" name="TextBox 3"/>
          <p:cNvSpPr txBox="1"/>
          <p:nvPr/>
        </p:nvSpPr>
        <p:spPr>
          <a:xfrm>
            <a:off x="504967" y="3985146"/>
            <a:ext cx="11341290" cy="584775"/>
          </a:xfrm>
          <a:prstGeom prst="rect">
            <a:avLst/>
          </a:prstGeom>
          <a:noFill/>
        </p:spPr>
        <p:txBody>
          <a:bodyPr wrap="square" rtlCol="0">
            <a:spAutoFit/>
          </a:bodyPr>
          <a:lstStyle/>
          <a:p>
            <a:r>
              <a:rPr lang="en-US" dirty="0"/>
              <a:t>	</a:t>
            </a:r>
            <a:r>
              <a:rPr lang="en-US" sz="3200" dirty="0"/>
              <a:t>How to know, we have to apply BCNF  on table</a:t>
            </a:r>
          </a:p>
        </p:txBody>
      </p:sp>
      <p:sp>
        <p:nvSpPr>
          <p:cNvPr id="5" name="TextBox 4"/>
          <p:cNvSpPr txBox="1"/>
          <p:nvPr/>
        </p:nvSpPr>
        <p:spPr>
          <a:xfrm>
            <a:off x="504967" y="4885899"/>
            <a:ext cx="10126639" cy="954107"/>
          </a:xfrm>
          <a:prstGeom prst="rect">
            <a:avLst/>
          </a:prstGeom>
          <a:noFill/>
        </p:spPr>
        <p:txBody>
          <a:bodyPr wrap="square" rtlCol="0">
            <a:spAutoFit/>
          </a:bodyPr>
          <a:lstStyle/>
          <a:p>
            <a:r>
              <a:rPr lang="en-US" sz="2800" dirty="0"/>
              <a:t>Whenever a NON KEY prime attribute DETERMINE prime attribute, then  we have to apply BCNF</a:t>
            </a:r>
          </a:p>
        </p:txBody>
      </p:sp>
    </p:spTree>
    <p:extLst>
      <p:ext uri="{BB962C8B-B14F-4D97-AF65-F5344CB8AC3E}">
        <p14:creationId xmlns:p14="http://schemas.microsoft.com/office/powerpoint/2010/main" val="1638086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8549" y="423081"/>
            <a:ext cx="2279176" cy="369332"/>
          </a:xfrm>
          <a:prstGeom prst="rect">
            <a:avLst/>
          </a:prstGeom>
          <a:noFill/>
        </p:spPr>
        <p:txBody>
          <a:bodyPr wrap="square" rtlCol="0">
            <a:spAutoFit/>
          </a:bodyPr>
          <a:lstStyle/>
          <a:p>
            <a:r>
              <a:rPr lang="en-US" dirty="0"/>
              <a:t>EXAMPLE:</a:t>
            </a:r>
          </a:p>
        </p:txBody>
      </p:sp>
      <p:graphicFrame>
        <p:nvGraphicFramePr>
          <p:cNvPr id="5" name="Table 4"/>
          <p:cNvGraphicFramePr>
            <a:graphicFrameLocks noGrp="1"/>
          </p:cNvGraphicFramePr>
          <p:nvPr>
            <p:extLst>
              <p:ext uri="{D42A27DB-BD31-4B8C-83A1-F6EECF244321}">
                <p14:modId xmlns:p14="http://schemas.microsoft.com/office/powerpoint/2010/main" val="1211665993"/>
              </p:ext>
            </p:extLst>
          </p:nvPr>
        </p:nvGraphicFramePr>
        <p:xfrm>
          <a:off x="1963763" y="1074508"/>
          <a:ext cx="5897349" cy="2743200"/>
        </p:xfrm>
        <a:graphic>
          <a:graphicData uri="http://schemas.openxmlformats.org/drawingml/2006/table">
            <a:tbl>
              <a:tblPr firstRow="1" bandRow="1">
                <a:tableStyleId>{5940675A-B579-460E-94D1-54222C63F5DA}</a:tableStyleId>
              </a:tblPr>
              <a:tblGrid>
                <a:gridCol w="1571007">
                  <a:extLst>
                    <a:ext uri="{9D8B030D-6E8A-4147-A177-3AD203B41FA5}">
                      <a16:colId xmlns:a16="http://schemas.microsoft.com/office/drawing/2014/main" xmlns="" val="20000"/>
                    </a:ext>
                  </a:extLst>
                </a:gridCol>
                <a:gridCol w="1392072">
                  <a:extLst>
                    <a:ext uri="{9D8B030D-6E8A-4147-A177-3AD203B41FA5}">
                      <a16:colId xmlns:a16="http://schemas.microsoft.com/office/drawing/2014/main" xmlns="" val="20001"/>
                    </a:ext>
                  </a:extLst>
                </a:gridCol>
                <a:gridCol w="2934270">
                  <a:extLst>
                    <a:ext uri="{9D8B030D-6E8A-4147-A177-3AD203B41FA5}">
                      <a16:colId xmlns:a16="http://schemas.microsoft.com/office/drawing/2014/main" xmlns="" val="20002"/>
                    </a:ext>
                  </a:extLst>
                </a:gridCol>
              </a:tblGrid>
              <a:tr h="370840">
                <a:tc>
                  <a:txBody>
                    <a:bodyPr/>
                    <a:lstStyle/>
                    <a:p>
                      <a:r>
                        <a:rPr lang="en-US" sz="2400" b="1" u="sng" dirty="0"/>
                        <a:t>Stud-ID</a:t>
                      </a:r>
                    </a:p>
                  </a:txBody>
                  <a:tcPr/>
                </a:tc>
                <a:tc>
                  <a:txBody>
                    <a:bodyPr/>
                    <a:lstStyle/>
                    <a:p>
                      <a:r>
                        <a:rPr lang="en-US" sz="2400" b="1" u="sng" dirty="0"/>
                        <a:t>SUBJECT</a:t>
                      </a:r>
                    </a:p>
                  </a:txBody>
                  <a:tcPr/>
                </a:tc>
                <a:tc>
                  <a:txBody>
                    <a:bodyPr/>
                    <a:lstStyle/>
                    <a:p>
                      <a:r>
                        <a:rPr lang="en-US" sz="2400" b="1" dirty="0"/>
                        <a:t>Professor</a:t>
                      </a:r>
                    </a:p>
                  </a:txBody>
                  <a:tcPr/>
                </a:tc>
                <a:extLst>
                  <a:ext uri="{0D108BD9-81ED-4DB2-BD59-A6C34878D82A}">
                    <a16:rowId xmlns:a16="http://schemas.microsoft.com/office/drawing/2014/main" xmlns="" val="10000"/>
                  </a:ext>
                </a:extLst>
              </a:tr>
              <a:tr h="370840">
                <a:tc>
                  <a:txBody>
                    <a:bodyPr/>
                    <a:lstStyle/>
                    <a:p>
                      <a:r>
                        <a:rPr lang="en-US" sz="2400" dirty="0"/>
                        <a:t>123</a:t>
                      </a:r>
                    </a:p>
                  </a:txBody>
                  <a:tcPr/>
                </a:tc>
                <a:tc>
                  <a:txBody>
                    <a:bodyPr/>
                    <a:lstStyle/>
                    <a:p>
                      <a:r>
                        <a:rPr lang="en-US" sz="2400" dirty="0"/>
                        <a:t>physics</a:t>
                      </a:r>
                    </a:p>
                  </a:txBody>
                  <a:tcPr/>
                </a:tc>
                <a:tc>
                  <a:txBody>
                    <a:bodyPr/>
                    <a:lstStyle/>
                    <a:p>
                      <a:r>
                        <a:rPr lang="en-US" sz="2400" dirty="0"/>
                        <a:t>Faculty</a:t>
                      </a:r>
                      <a:r>
                        <a:rPr lang="en-US" sz="2400" baseline="0" dirty="0"/>
                        <a:t> 1</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a:t>123</a:t>
                      </a:r>
                    </a:p>
                  </a:txBody>
                  <a:tcPr/>
                </a:tc>
                <a:tc>
                  <a:txBody>
                    <a:bodyPr/>
                    <a:lstStyle/>
                    <a:p>
                      <a:r>
                        <a:rPr lang="en-US" sz="2400" dirty="0"/>
                        <a:t>Music</a:t>
                      </a:r>
                    </a:p>
                  </a:txBody>
                  <a:tcPr/>
                </a:tc>
                <a:tc>
                  <a:txBody>
                    <a:bodyPr/>
                    <a:lstStyle/>
                    <a:p>
                      <a:r>
                        <a:rPr lang="en-US" sz="2400" dirty="0"/>
                        <a:t>Faculty</a:t>
                      </a:r>
                      <a:r>
                        <a:rPr lang="en-US" sz="2400" baseline="0" dirty="0"/>
                        <a:t> 2</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a:t>456</a:t>
                      </a:r>
                    </a:p>
                  </a:txBody>
                  <a:tcPr/>
                </a:tc>
                <a:tc>
                  <a:txBody>
                    <a:bodyPr/>
                    <a:lstStyle/>
                    <a:p>
                      <a:r>
                        <a:rPr lang="en-US" sz="2400" dirty="0"/>
                        <a:t>Biology</a:t>
                      </a:r>
                    </a:p>
                  </a:txBody>
                  <a:tcPr/>
                </a:tc>
                <a:tc>
                  <a:txBody>
                    <a:bodyPr/>
                    <a:lstStyle/>
                    <a:p>
                      <a:r>
                        <a:rPr lang="en-US" sz="2400" dirty="0"/>
                        <a:t>Faculty 3</a:t>
                      </a:r>
                    </a:p>
                  </a:txBody>
                  <a:tcPr/>
                </a:tc>
                <a:extLst>
                  <a:ext uri="{0D108BD9-81ED-4DB2-BD59-A6C34878D82A}">
                    <a16:rowId xmlns:a16="http://schemas.microsoft.com/office/drawing/2014/main" xmlns="" val="10003"/>
                  </a:ext>
                </a:extLst>
              </a:tr>
              <a:tr h="370840">
                <a:tc>
                  <a:txBody>
                    <a:bodyPr/>
                    <a:lstStyle/>
                    <a:p>
                      <a:r>
                        <a:rPr lang="en-US" sz="2400" dirty="0"/>
                        <a:t>789</a:t>
                      </a:r>
                    </a:p>
                  </a:txBody>
                  <a:tcPr/>
                </a:tc>
                <a:tc>
                  <a:txBody>
                    <a:bodyPr/>
                    <a:lstStyle/>
                    <a:p>
                      <a:r>
                        <a:rPr lang="en-US" sz="2400" dirty="0"/>
                        <a:t>Physics</a:t>
                      </a:r>
                    </a:p>
                  </a:txBody>
                  <a:tcPr/>
                </a:tc>
                <a:tc>
                  <a:txBody>
                    <a:bodyPr/>
                    <a:lstStyle/>
                    <a:p>
                      <a:r>
                        <a:rPr lang="en-US" sz="2400" dirty="0"/>
                        <a:t>Faculty</a:t>
                      </a:r>
                      <a:r>
                        <a:rPr lang="en-US" sz="2400" baseline="0" dirty="0"/>
                        <a:t> 4</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a:t>999</a:t>
                      </a:r>
                    </a:p>
                  </a:txBody>
                  <a:tcPr/>
                </a:tc>
                <a:tc>
                  <a:txBody>
                    <a:bodyPr/>
                    <a:lstStyle/>
                    <a:p>
                      <a:r>
                        <a:rPr lang="en-US" sz="2400" dirty="0"/>
                        <a:t>Physics</a:t>
                      </a:r>
                    </a:p>
                  </a:txBody>
                  <a:tcPr/>
                </a:tc>
                <a:tc>
                  <a:txBody>
                    <a:bodyPr/>
                    <a:lstStyle/>
                    <a:p>
                      <a:r>
                        <a:rPr lang="en-US" sz="2400" dirty="0"/>
                        <a:t>Faculty</a:t>
                      </a:r>
                      <a:r>
                        <a:rPr lang="en-US" sz="2400" baseline="0" dirty="0"/>
                        <a:t> 1</a:t>
                      </a:r>
                      <a:endParaRPr lang="en-US" sz="2400" dirty="0"/>
                    </a:p>
                  </a:txBody>
                  <a:tcPr/>
                </a:tc>
                <a:extLst>
                  <a:ext uri="{0D108BD9-81ED-4DB2-BD59-A6C34878D82A}">
                    <a16:rowId xmlns:a16="http://schemas.microsoft.com/office/drawing/2014/main" xmlns="" val="10005"/>
                  </a:ext>
                </a:extLst>
              </a:tr>
            </a:tbl>
          </a:graphicData>
        </a:graphic>
      </p:graphicFrame>
      <p:sp>
        <p:nvSpPr>
          <p:cNvPr id="7" name="Left Brace 6"/>
          <p:cNvSpPr/>
          <p:nvPr/>
        </p:nvSpPr>
        <p:spPr>
          <a:xfrm rot="5400000">
            <a:off x="3258019" y="-584030"/>
            <a:ext cx="523270" cy="27528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698543" y="224768"/>
            <a:ext cx="1637731" cy="369332"/>
          </a:xfrm>
          <a:prstGeom prst="rect">
            <a:avLst/>
          </a:prstGeom>
          <a:noFill/>
        </p:spPr>
        <p:txBody>
          <a:bodyPr wrap="square" rtlCol="0">
            <a:spAutoFit/>
          </a:bodyPr>
          <a:lstStyle/>
          <a:p>
            <a:r>
              <a:rPr lang="en-US" dirty="0"/>
              <a:t>Super key</a:t>
            </a:r>
          </a:p>
        </p:txBody>
      </p:sp>
      <p:sp>
        <p:nvSpPr>
          <p:cNvPr id="9" name="Left Brace 8"/>
          <p:cNvSpPr/>
          <p:nvPr/>
        </p:nvSpPr>
        <p:spPr>
          <a:xfrm rot="5400000">
            <a:off x="6163305" y="-584030"/>
            <a:ext cx="523270" cy="27528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523629" y="224768"/>
            <a:ext cx="5308980" cy="369332"/>
          </a:xfrm>
          <a:prstGeom prst="rect">
            <a:avLst/>
          </a:prstGeom>
          <a:noFill/>
        </p:spPr>
        <p:txBody>
          <a:bodyPr wrap="square" rtlCol="0">
            <a:spAutoFit/>
          </a:bodyPr>
          <a:lstStyle/>
          <a:p>
            <a:r>
              <a:rPr lang="en-US" dirty="0"/>
              <a:t>Non  key attribute or non prime attribute </a:t>
            </a:r>
          </a:p>
        </p:txBody>
      </p:sp>
      <p:sp>
        <p:nvSpPr>
          <p:cNvPr id="11" name="TextBox 10"/>
          <p:cNvSpPr txBox="1"/>
          <p:nvPr/>
        </p:nvSpPr>
        <p:spPr>
          <a:xfrm>
            <a:off x="150125" y="3982844"/>
            <a:ext cx="10085696" cy="523220"/>
          </a:xfrm>
          <a:prstGeom prst="rect">
            <a:avLst/>
          </a:prstGeom>
          <a:noFill/>
        </p:spPr>
        <p:txBody>
          <a:bodyPr wrap="square" rtlCol="0">
            <a:spAutoFit/>
          </a:bodyPr>
          <a:lstStyle/>
          <a:p>
            <a:r>
              <a:rPr lang="en-US" sz="2800" dirty="0"/>
              <a:t>In this table there are two FDs in this relation</a:t>
            </a:r>
          </a:p>
        </p:txBody>
      </p:sp>
      <p:sp>
        <p:nvSpPr>
          <p:cNvPr id="12" name="TextBox 11"/>
          <p:cNvSpPr txBox="1"/>
          <p:nvPr/>
        </p:nvSpPr>
        <p:spPr>
          <a:xfrm>
            <a:off x="784746" y="4483374"/>
            <a:ext cx="11095630" cy="1200329"/>
          </a:xfrm>
          <a:prstGeom prst="rect">
            <a:avLst/>
          </a:prstGeom>
          <a:noFill/>
        </p:spPr>
        <p:txBody>
          <a:bodyPr wrap="square" rtlCol="0">
            <a:spAutoFit/>
          </a:bodyPr>
          <a:lstStyle/>
          <a:p>
            <a:pPr>
              <a:lnSpc>
                <a:spcPct val="150000"/>
              </a:lnSpc>
            </a:pPr>
            <a:r>
              <a:rPr lang="en-US" sz="2400" dirty="0"/>
              <a:t>{</a:t>
            </a:r>
            <a:r>
              <a:rPr lang="en-US" sz="2400" dirty="0" err="1"/>
              <a:t>Stud_ID,Subject</a:t>
            </a:r>
            <a:r>
              <a:rPr lang="en-US" sz="2400" dirty="0"/>
              <a:t>} </a:t>
            </a:r>
            <a:r>
              <a:rPr lang="en-US" sz="2400" dirty="0">
                <a:sym typeface="Wingdings" pitchFamily="2" charset="2"/>
              </a:rPr>
              <a:t>professor</a:t>
            </a:r>
          </a:p>
          <a:p>
            <a:pPr>
              <a:lnSpc>
                <a:spcPct val="150000"/>
              </a:lnSpc>
            </a:pPr>
            <a:r>
              <a:rPr lang="en-US" sz="2400" dirty="0">
                <a:sym typeface="Wingdings" pitchFamily="2" charset="2"/>
              </a:rPr>
              <a:t>               Professor  subject   (non key attribute determine prime attribute)</a:t>
            </a:r>
            <a:endParaRPr lang="en-US" sz="2400" dirty="0"/>
          </a:p>
        </p:txBody>
      </p:sp>
      <p:cxnSp>
        <p:nvCxnSpPr>
          <p:cNvPr id="14" name="Straight Arrow Connector 13"/>
          <p:cNvCxnSpPr/>
          <p:nvPr/>
        </p:nvCxnSpPr>
        <p:spPr>
          <a:xfrm>
            <a:off x="4244453" y="5506283"/>
            <a:ext cx="0" cy="39578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18615" y="5879151"/>
            <a:ext cx="10781732" cy="830997"/>
          </a:xfrm>
          <a:prstGeom prst="rect">
            <a:avLst/>
          </a:prstGeom>
          <a:noFill/>
        </p:spPr>
        <p:txBody>
          <a:bodyPr wrap="square" rtlCol="0">
            <a:spAutoFit/>
          </a:bodyPr>
          <a:lstStyle/>
          <a:p>
            <a:r>
              <a:rPr lang="en-US" sz="2400" dirty="0"/>
              <a:t>In this case insertion anomalies , delete anomalies will be effect. Due to this we have to apply BCNF RULE. By  split the  mother table into two table</a:t>
            </a:r>
          </a:p>
        </p:txBody>
      </p:sp>
    </p:spTree>
    <p:extLst>
      <p:ext uri="{BB962C8B-B14F-4D97-AF65-F5344CB8AC3E}">
        <p14:creationId xmlns:p14="http://schemas.microsoft.com/office/powerpoint/2010/main" val="2806773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5032181"/>
              </p:ext>
            </p:extLst>
          </p:nvPr>
        </p:nvGraphicFramePr>
        <p:xfrm>
          <a:off x="1786340" y="1688657"/>
          <a:ext cx="2758364" cy="2743200"/>
        </p:xfrm>
        <a:graphic>
          <a:graphicData uri="http://schemas.openxmlformats.org/drawingml/2006/table">
            <a:tbl>
              <a:tblPr firstRow="1" bandRow="1">
                <a:tableStyleId>{5940675A-B579-460E-94D1-54222C63F5DA}</a:tableStyleId>
              </a:tblPr>
              <a:tblGrid>
                <a:gridCol w="1379182">
                  <a:extLst>
                    <a:ext uri="{9D8B030D-6E8A-4147-A177-3AD203B41FA5}">
                      <a16:colId xmlns:a16="http://schemas.microsoft.com/office/drawing/2014/main" xmlns="" val="20000"/>
                    </a:ext>
                  </a:extLst>
                </a:gridCol>
                <a:gridCol w="1379182">
                  <a:extLst>
                    <a:ext uri="{9D8B030D-6E8A-4147-A177-3AD203B41FA5}">
                      <a16:colId xmlns:a16="http://schemas.microsoft.com/office/drawing/2014/main" xmlns="" val="20001"/>
                    </a:ext>
                  </a:extLst>
                </a:gridCol>
              </a:tblGrid>
              <a:tr h="370840">
                <a:tc>
                  <a:txBody>
                    <a:bodyPr/>
                    <a:lstStyle/>
                    <a:p>
                      <a:r>
                        <a:rPr lang="en-US" sz="2400" b="1" dirty="0" err="1"/>
                        <a:t>Stud_ID</a:t>
                      </a:r>
                      <a:endParaRPr lang="en-US" sz="2400" b="1" dirty="0"/>
                    </a:p>
                  </a:txBody>
                  <a:tcPr/>
                </a:tc>
                <a:tc>
                  <a:txBody>
                    <a:bodyPr/>
                    <a:lstStyle/>
                    <a:p>
                      <a:r>
                        <a:rPr lang="en-US" sz="2400" b="1" dirty="0"/>
                        <a:t>Professor</a:t>
                      </a:r>
                    </a:p>
                  </a:txBody>
                  <a:tcPr/>
                </a:tc>
                <a:extLst>
                  <a:ext uri="{0D108BD9-81ED-4DB2-BD59-A6C34878D82A}">
                    <a16:rowId xmlns:a16="http://schemas.microsoft.com/office/drawing/2014/main" xmlns="" val="10000"/>
                  </a:ext>
                </a:extLst>
              </a:tr>
              <a:tr h="370840">
                <a:tc>
                  <a:txBody>
                    <a:bodyPr/>
                    <a:lstStyle/>
                    <a:p>
                      <a:r>
                        <a:rPr lang="en-US" sz="2400" dirty="0"/>
                        <a:t>123</a:t>
                      </a:r>
                    </a:p>
                  </a:txBody>
                  <a:tcPr/>
                </a:tc>
                <a:tc>
                  <a:txBody>
                    <a:bodyPr/>
                    <a:lstStyle/>
                    <a:p>
                      <a:r>
                        <a:rPr lang="en-US" sz="2400" dirty="0"/>
                        <a:t>Faculty 1</a:t>
                      </a:r>
                    </a:p>
                  </a:txBody>
                  <a:tcPr/>
                </a:tc>
                <a:extLst>
                  <a:ext uri="{0D108BD9-81ED-4DB2-BD59-A6C34878D82A}">
                    <a16:rowId xmlns:a16="http://schemas.microsoft.com/office/drawing/2014/main" xmlns="" val="10001"/>
                  </a:ext>
                </a:extLst>
              </a:tr>
              <a:tr h="370840">
                <a:tc>
                  <a:txBody>
                    <a:bodyPr/>
                    <a:lstStyle/>
                    <a:p>
                      <a:r>
                        <a:rPr lang="en-US" sz="2400" dirty="0"/>
                        <a:t>123</a:t>
                      </a:r>
                    </a:p>
                  </a:txBody>
                  <a:tcPr/>
                </a:tc>
                <a:tc>
                  <a:txBody>
                    <a:bodyPr/>
                    <a:lstStyle/>
                    <a:p>
                      <a:r>
                        <a:rPr lang="en-US" sz="2400" dirty="0"/>
                        <a:t>Faculty 2</a:t>
                      </a:r>
                    </a:p>
                  </a:txBody>
                  <a:tcPr/>
                </a:tc>
                <a:extLst>
                  <a:ext uri="{0D108BD9-81ED-4DB2-BD59-A6C34878D82A}">
                    <a16:rowId xmlns:a16="http://schemas.microsoft.com/office/drawing/2014/main" xmlns="" val="10002"/>
                  </a:ext>
                </a:extLst>
              </a:tr>
              <a:tr h="370840">
                <a:tc>
                  <a:txBody>
                    <a:bodyPr/>
                    <a:lstStyle/>
                    <a:p>
                      <a:r>
                        <a:rPr lang="en-US" sz="2400" dirty="0"/>
                        <a:t>456</a:t>
                      </a:r>
                    </a:p>
                  </a:txBody>
                  <a:tcPr/>
                </a:tc>
                <a:tc>
                  <a:txBody>
                    <a:bodyPr/>
                    <a:lstStyle/>
                    <a:p>
                      <a:r>
                        <a:rPr lang="en-US" sz="2400" dirty="0"/>
                        <a:t>Faculty 3</a:t>
                      </a:r>
                    </a:p>
                  </a:txBody>
                  <a:tcPr/>
                </a:tc>
                <a:extLst>
                  <a:ext uri="{0D108BD9-81ED-4DB2-BD59-A6C34878D82A}">
                    <a16:rowId xmlns:a16="http://schemas.microsoft.com/office/drawing/2014/main" xmlns="" val="10003"/>
                  </a:ext>
                </a:extLst>
              </a:tr>
              <a:tr h="370840">
                <a:tc>
                  <a:txBody>
                    <a:bodyPr/>
                    <a:lstStyle/>
                    <a:p>
                      <a:r>
                        <a:rPr lang="en-US" sz="2400" dirty="0"/>
                        <a:t>789</a:t>
                      </a:r>
                    </a:p>
                  </a:txBody>
                  <a:tcPr/>
                </a:tc>
                <a:tc>
                  <a:txBody>
                    <a:bodyPr/>
                    <a:lstStyle/>
                    <a:p>
                      <a:r>
                        <a:rPr lang="en-US" sz="2400" dirty="0"/>
                        <a:t>Faculty 4</a:t>
                      </a:r>
                    </a:p>
                  </a:txBody>
                  <a:tcPr/>
                </a:tc>
                <a:extLst>
                  <a:ext uri="{0D108BD9-81ED-4DB2-BD59-A6C34878D82A}">
                    <a16:rowId xmlns:a16="http://schemas.microsoft.com/office/drawing/2014/main" xmlns="" val="10004"/>
                  </a:ext>
                </a:extLst>
              </a:tr>
              <a:tr h="370840">
                <a:tc>
                  <a:txBody>
                    <a:bodyPr/>
                    <a:lstStyle/>
                    <a:p>
                      <a:r>
                        <a:rPr lang="en-US" sz="2400" dirty="0"/>
                        <a:t>999</a:t>
                      </a:r>
                    </a:p>
                  </a:txBody>
                  <a:tcPr/>
                </a:tc>
                <a:tc>
                  <a:txBody>
                    <a:bodyPr/>
                    <a:lstStyle/>
                    <a:p>
                      <a:r>
                        <a:rPr lang="en-US" sz="2400" dirty="0"/>
                        <a:t>Faculty 1</a:t>
                      </a:r>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1978925" y="927205"/>
            <a:ext cx="2238233" cy="738664"/>
          </a:xfrm>
          <a:prstGeom prst="rect">
            <a:avLst/>
          </a:prstGeom>
          <a:noFill/>
        </p:spPr>
        <p:txBody>
          <a:bodyPr wrap="square" rtlCol="0">
            <a:spAutoFit/>
          </a:bodyPr>
          <a:lstStyle/>
          <a:p>
            <a:r>
              <a:rPr lang="en-US" dirty="0"/>
              <a:t>      </a:t>
            </a:r>
            <a:r>
              <a:rPr lang="en-US" sz="2400" b="1" dirty="0" err="1"/>
              <a:t>Stud_Professor</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1197345004"/>
              </p:ext>
            </p:extLst>
          </p:nvPr>
        </p:nvGraphicFramePr>
        <p:xfrm>
          <a:off x="6142251" y="1786466"/>
          <a:ext cx="2758364" cy="2286000"/>
        </p:xfrm>
        <a:graphic>
          <a:graphicData uri="http://schemas.openxmlformats.org/drawingml/2006/table">
            <a:tbl>
              <a:tblPr firstRow="1" bandRow="1">
                <a:tableStyleId>{5940675A-B579-460E-94D1-54222C63F5DA}</a:tableStyleId>
              </a:tblPr>
              <a:tblGrid>
                <a:gridCol w="1379182">
                  <a:extLst>
                    <a:ext uri="{9D8B030D-6E8A-4147-A177-3AD203B41FA5}">
                      <a16:colId xmlns:a16="http://schemas.microsoft.com/office/drawing/2014/main" xmlns="" val="20000"/>
                    </a:ext>
                  </a:extLst>
                </a:gridCol>
                <a:gridCol w="1379182">
                  <a:extLst>
                    <a:ext uri="{9D8B030D-6E8A-4147-A177-3AD203B41FA5}">
                      <a16:colId xmlns:a16="http://schemas.microsoft.com/office/drawing/2014/main" xmlns="" val="20001"/>
                    </a:ext>
                  </a:extLst>
                </a:gridCol>
              </a:tblGrid>
              <a:tr h="370840">
                <a:tc>
                  <a:txBody>
                    <a:bodyPr/>
                    <a:lstStyle/>
                    <a:p>
                      <a:r>
                        <a:rPr lang="en-US" sz="2400" b="1" dirty="0"/>
                        <a:t>Professor</a:t>
                      </a:r>
                    </a:p>
                  </a:txBody>
                  <a:tcPr/>
                </a:tc>
                <a:tc>
                  <a:txBody>
                    <a:bodyPr/>
                    <a:lstStyle/>
                    <a:p>
                      <a:r>
                        <a:rPr lang="en-US" sz="2400" b="1" dirty="0"/>
                        <a:t>Subject</a:t>
                      </a:r>
                    </a:p>
                  </a:txBody>
                  <a:tcPr/>
                </a:tc>
                <a:extLst>
                  <a:ext uri="{0D108BD9-81ED-4DB2-BD59-A6C34878D82A}">
                    <a16:rowId xmlns:a16="http://schemas.microsoft.com/office/drawing/2014/main" xmlns="" val="10000"/>
                  </a:ext>
                </a:extLst>
              </a:tr>
              <a:tr h="370840">
                <a:tc>
                  <a:txBody>
                    <a:bodyPr/>
                    <a:lstStyle/>
                    <a:p>
                      <a:r>
                        <a:rPr lang="en-US" sz="2400" dirty="0"/>
                        <a:t>Faculty 1</a:t>
                      </a:r>
                    </a:p>
                  </a:txBody>
                  <a:tcPr/>
                </a:tc>
                <a:tc>
                  <a:txBody>
                    <a:bodyPr/>
                    <a:lstStyle/>
                    <a:p>
                      <a:r>
                        <a:rPr lang="en-US" sz="2400" dirty="0"/>
                        <a:t>Physics</a:t>
                      </a:r>
                    </a:p>
                  </a:txBody>
                  <a:tcPr/>
                </a:tc>
                <a:extLst>
                  <a:ext uri="{0D108BD9-81ED-4DB2-BD59-A6C34878D82A}">
                    <a16:rowId xmlns:a16="http://schemas.microsoft.com/office/drawing/2014/main" xmlns="" val="10001"/>
                  </a:ext>
                </a:extLst>
              </a:tr>
              <a:tr h="370840">
                <a:tc>
                  <a:txBody>
                    <a:bodyPr/>
                    <a:lstStyle/>
                    <a:p>
                      <a:r>
                        <a:rPr lang="en-US" sz="2400" dirty="0"/>
                        <a:t>Faculty 2</a:t>
                      </a:r>
                    </a:p>
                  </a:txBody>
                  <a:tcPr/>
                </a:tc>
                <a:tc>
                  <a:txBody>
                    <a:bodyPr/>
                    <a:lstStyle/>
                    <a:p>
                      <a:r>
                        <a:rPr lang="en-US" sz="2400" dirty="0"/>
                        <a:t>Music</a:t>
                      </a:r>
                    </a:p>
                  </a:txBody>
                  <a:tcPr/>
                </a:tc>
                <a:extLst>
                  <a:ext uri="{0D108BD9-81ED-4DB2-BD59-A6C34878D82A}">
                    <a16:rowId xmlns:a16="http://schemas.microsoft.com/office/drawing/2014/main" xmlns="" val="10002"/>
                  </a:ext>
                </a:extLst>
              </a:tr>
              <a:tr h="370840">
                <a:tc>
                  <a:txBody>
                    <a:bodyPr/>
                    <a:lstStyle/>
                    <a:p>
                      <a:r>
                        <a:rPr lang="en-US" sz="2400" dirty="0"/>
                        <a:t>Faculty 3</a:t>
                      </a:r>
                    </a:p>
                  </a:txBody>
                  <a:tcPr/>
                </a:tc>
                <a:tc>
                  <a:txBody>
                    <a:bodyPr/>
                    <a:lstStyle/>
                    <a:p>
                      <a:r>
                        <a:rPr lang="en-US" sz="2400" dirty="0"/>
                        <a:t>Biology</a:t>
                      </a:r>
                    </a:p>
                  </a:txBody>
                  <a:tcPr/>
                </a:tc>
                <a:extLst>
                  <a:ext uri="{0D108BD9-81ED-4DB2-BD59-A6C34878D82A}">
                    <a16:rowId xmlns:a16="http://schemas.microsoft.com/office/drawing/2014/main" xmlns="" val="10003"/>
                  </a:ext>
                </a:extLst>
              </a:tr>
              <a:tr h="370840">
                <a:tc>
                  <a:txBody>
                    <a:bodyPr/>
                    <a:lstStyle/>
                    <a:p>
                      <a:r>
                        <a:rPr lang="en-US" sz="2400" dirty="0"/>
                        <a:t>Faculty 4</a:t>
                      </a:r>
                    </a:p>
                  </a:txBody>
                  <a:tcPr/>
                </a:tc>
                <a:tc>
                  <a:txBody>
                    <a:bodyPr/>
                    <a:lstStyle/>
                    <a:p>
                      <a:r>
                        <a:rPr lang="en-US" sz="2400" dirty="0"/>
                        <a:t>Physics</a:t>
                      </a:r>
                    </a:p>
                  </a:txBody>
                  <a:tcPr/>
                </a:tc>
                <a:extLst>
                  <a:ext uri="{0D108BD9-81ED-4DB2-BD59-A6C34878D82A}">
                    <a16:rowId xmlns:a16="http://schemas.microsoft.com/office/drawing/2014/main" xmlns="" val="10004"/>
                  </a:ext>
                </a:extLst>
              </a:tr>
            </a:tbl>
          </a:graphicData>
        </a:graphic>
      </p:graphicFrame>
      <p:sp>
        <p:nvSpPr>
          <p:cNvPr id="7" name="TextBox 6"/>
          <p:cNvSpPr txBox="1"/>
          <p:nvPr/>
        </p:nvSpPr>
        <p:spPr>
          <a:xfrm>
            <a:off x="6237026" y="1296537"/>
            <a:ext cx="2797791" cy="461665"/>
          </a:xfrm>
          <a:prstGeom prst="rect">
            <a:avLst/>
          </a:prstGeom>
          <a:noFill/>
        </p:spPr>
        <p:txBody>
          <a:bodyPr wrap="square" rtlCol="0">
            <a:spAutoFit/>
          </a:bodyPr>
          <a:lstStyle/>
          <a:p>
            <a:r>
              <a:rPr lang="en-US" sz="2400" b="1" dirty="0" err="1"/>
              <a:t>Professor_Subject</a:t>
            </a:r>
            <a:endParaRPr lang="en-US" sz="2400" b="1" dirty="0"/>
          </a:p>
        </p:txBody>
      </p:sp>
      <p:sp>
        <p:nvSpPr>
          <p:cNvPr id="8" name="TextBox 7"/>
          <p:cNvSpPr txBox="1"/>
          <p:nvPr/>
        </p:nvSpPr>
        <p:spPr>
          <a:xfrm>
            <a:off x="1842448" y="4844955"/>
            <a:ext cx="2674961" cy="461665"/>
          </a:xfrm>
          <a:prstGeom prst="rect">
            <a:avLst/>
          </a:prstGeom>
          <a:noFill/>
        </p:spPr>
        <p:txBody>
          <a:bodyPr wrap="square" rtlCol="0">
            <a:spAutoFit/>
          </a:bodyPr>
          <a:lstStyle/>
          <a:p>
            <a:r>
              <a:rPr lang="en-US" sz="2400" dirty="0" err="1"/>
              <a:t>Stud_id</a:t>
            </a:r>
            <a:r>
              <a:rPr lang="en-US" sz="2400" dirty="0"/>
              <a:t> </a:t>
            </a:r>
            <a:r>
              <a:rPr lang="en-US" sz="2400" dirty="0">
                <a:sym typeface="Wingdings" pitchFamily="2" charset="2"/>
              </a:rPr>
              <a:t>professor</a:t>
            </a:r>
            <a:endParaRPr lang="en-US" sz="2400" dirty="0"/>
          </a:p>
        </p:txBody>
      </p:sp>
      <p:sp>
        <p:nvSpPr>
          <p:cNvPr id="9" name="TextBox 8"/>
          <p:cNvSpPr txBox="1"/>
          <p:nvPr/>
        </p:nvSpPr>
        <p:spPr>
          <a:xfrm>
            <a:off x="6237026" y="4449170"/>
            <a:ext cx="2797791" cy="461665"/>
          </a:xfrm>
          <a:prstGeom prst="rect">
            <a:avLst/>
          </a:prstGeom>
          <a:noFill/>
        </p:spPr>
        <p:txBody>
          <a:bodyPr wrap="square" rtlCol="0">
            <a:spAutoFit/>
          </a:bodyPr>
          <a:lstStyle/>
          <a:p>
            <a:r>
              <a:rPr lang="en-US" sz="2400" dirty="0"/>
              <a:t>Professor </a:t>
            </a:r>
            <a:r>
              <a:rPr lang="en-US" sz="2400" dirty="0">
                <a:sym typeface="Wingdings" pitchFamily="2" charset="2"/>
              </a:rPr>
              <a:t>Subject</a:t>
            </a:r>
            <a:endParaRPr lang="en-US" sz="2400" dirty="0"/>
          </a:p>
        </p:txBody>
      </p:sp>
    </p:spTree>
    <p:extLst>
      <p:ext uri="{BB962C8B-B14F-4D97-AF65-F5344CB8AC3E}">
        <p14:creationId xmlns:p14="http://schemas.microsoft.com/office/powerpoint/2010/main" val="77283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504" y="272955"/>
            <a:ext cx="8884693" cy="1077218"/>
          </a:xfrm>
          <a:prstGeom prst="rect">
            <a:avLst/>
          </a:prstGeom>
          <a:noFill/>
        </p:spPr>
        <p:txBody>
          <a:bodyPr wrap="square" rtlCol="0">
            <a:spAutoFit/>
          </a:bodyPr>
          <a:lstStyle/>
          <a:p>
            <a:pPr algn="ctr"/>
            <a:r>
              <a:rPr lang="en-US" sz="3200" dirty="0">
                <a:solidFill>
                  <a:srgbClr val="FF0000"/>
                </a:solidFill>
              </a:rPr>
              <a:t>4</a:t>
            </a:r>
            <a:r>
              <a:rPr lang="en-US" sz="3200" baseline="30000" dirty="0">
                <a:solidFill>
                  <a:srgbClr val="FF0000"/>
                </a:solidFill>
              </a:rPr>
              <a:t>th</a:t>
            </a:r>
            <a:r>
              <a:rPr lang="en-US" sz="3200" dirty="0">
                <a:solidFill>
                  <a:srgbClr val="FF0000"/>
                </a:solidFill>
              </a:rPr>
              <a:t> NF(4</a:t>
            </a:r>
            <a:r>
              <a:rPr lang="en-US" sz="3200" baseline="30000" dirty="0">
                <a:solidFill>
                  <a:srgbClr val="FF0000"/>
                </a:solidFill>
              </a:rPr>
              <a:t>th</a:t>
            </a:r>
            <a:r>
              <a:rPr lang="en-US" sz="3200" dirty="0">
                <a:solidFill>
                  <a:srgbClr val="FF0000"/>
                </a:solidFill>
              </a:rPr>
              <a:t> NORMAL FORM)</a:t>
            </a:r>
          </a:p>
          <a:p>
            <a:pPr algn="ctr"/>
            <a:r>
              <a:rPr lang="en-US" sz="3200" dirty="0">
                <a:solidFill>
                  <a:srgbClr val="FF0000"/>
                </a:solidFill>
              </a:rPr>
              <a:t>Multivalued Dependencies and fourth Normal form</a:t>
            </a:r>
          </a:p>
        </p:txBody>
      </p:sp>
      <p:sp>
        <p:nvSpPr>
          <p:cNvPr id="5" name="TextBox 4"/>
          <p:cNvSpPr txBox="1"/>
          <p:nvPr/>
        </p:nvSpPr>
        <p:spPr>
          <a:xfrm>
            <a:off x="750627" y="1678675"/>
            <a:ext cx="11441373" cy="3046988"/>
          </a:xfrm>
          <a:prstGeom prst="rect">
            <a:avLst/>
          </a:prstGeom>
          <a:noFill/>
        </p:spPr>
        <p:txBody>
          <a:bodyPr wrap="square" rtlCol="0">
            <a:spAutoFit/>
          </a:bodyPr>
          <a:lstStyle/>
          <a:p>
            <a:r>
              <a:rPr lang="en-US" sz="3200" dirty="0"/>
              <a:t>Rules:</a:t>
            </a:r>
          </a:p>
          <a:p>
            <a:pPr marL="742950" lvl="1" indent="-285750">
              <a:buFont typeface="Arial" pitchFamily="34" charset="0"/>
              <a:buChar char="•"/>
            </a:pPr>
            <a:r>
              <a:rPr lang="en-US" sz="3200" dirty="0"/>
              <a:t>4</a:t>
            </a:r>
            <a:r>
              <a:rPr lang="en-US" sz="3200" baseline="30000" dirty="0"/>
              <a:t>th</a:t>
            </a:r>
            <a:r>
              <a:rPr lang="en-US" sz="3200" dirty="0"/>
              <a:t> NF eliminate independent many-to-one relationship between columns</a:t>
            </a:r>
          </a:p>
          <a:p>
            <a:pPr marL="742950" lvl="1" indent="-285750">
              <a:buFont typeface="Arial" pitchFamily="34" charset="0"/>
              <a:buChar char="•"/>
            </a:pPr>
            <a:r>
              <a:rPr lang="en-US" sz="3200" dirty="0"/>
              <a:t>A relation must first </a:t>
            </a:r>
            <a:r>
              <a:rPr lang="en-US" sz="3200" dirty="0" smtClean="0"/>
              <a:t>been </a:t>
            </a:r>
            <a:r>
              <a:rPr lang="en-US" sz="3200" dirty="0"/>
              <a:t>in BCNF</a:t>
            </a:r>
          </a:p>
          <a:p>
            <a:pPr marL="742950" lvl="1" indent="-285750">
              <a:buFont typeface="Arial" pitchFamily="34" charset="0"/>
              <a:buChar char="•"/>
            </a:pPr>
            <a:r>
              <a:rPr lang="en-US" sz="3200" dirty="0"/>
              <a:t>A given relation may not contain more than one multivalued attributes</a:t>
            </a:r>
          </a:p>
        </p:txBody>
      </p:sp>
    </p:spTree>
    <p:extLst>
      <p:ext uri="{BB962C8B-B14F-4D97-AF65-F5344CB8AC3E}">
        <p14:creationId xmlns:p14="http://schemas.microsoft.com/office/powerpoint/2010/main" val="149640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0436" y="368490"/>
            <a:ext cx="6359857" cy="461665"/>
          </a:xfrm>
          <a:prstGeom prst="rect">
            <a:avLst/>
          </a:prstGeom>
          <a:noFill/>
        </p:spPr>
        <p:txBody>
          <a:bodyPr wrap="square" rtlCol="0">
            <a:spAutoFit/>
          </a:bodyPr>
          <a:lstStyle/>
          <a:p>
            <a:r>
              <a:rPr lang="en-US" sz="2400" b="1" dirty="0"/>
              <a:t>EXAMPLE:</a:t>
            </a:r>
          </a:p>
        </p:txBody>
      </p:sp>
      <p:graphicFrame>
        <p:nvGraphicFramePr>
          <p:cNvPr id="6" name="Table 5"/>
          <p:cNvGraphicFramePr>
            <a:graphicFrameLocks noGrp="1"/>
          </p:cNvGraphicFramePr>
          <p:nvPr>
            <p:extLst>
              <p:ext uri="{D42A27DB-BD31-4B8C-83A1-F6EECF244321}">
                <p14:modId xmlns:p14="http://schemas.microsoft.com/office/powerpoint/2010/main" val="4069941101"/>
              </p:ext>
            </p:extLst>
          </p:nvPr>
        </p:nvGraphicFramePr>
        <p:xfrm>
          <a:off x="1610436" y="1552179"/>
          <a:ext cx="6714697" cy="1491415"/>
        </p:xfrm>
        <a:graphic>
          <a:graphicData uri="http://schemas.openxmlformats.org/drawingml/2006/table">
            <a:tbl>
              <a:tblPr firstRow="1" bandRow="1">
                <a:tableStyleId>{5940675A-B579-460E-94D1-54222C63F5DA}</a:tableStyleId>
              </a:tblPr>
              <a:tblGrid>
                <a:gridCol w="1363133">
                  <a:extLst>
                    <a:ext uri="{9D8B030D-6E8A-4147-A177-3AD203B41FA5}">
                      <a16:colId xmlns:a16="http://schemas.microsoft.com/office/drawing/2014/main" xmlns="" val="20000"/>
                    </a:ext>
                  </a:extLst>
                </a:gridCol>
                <a:gridCol w="2541151">
                  <a:extLst>
                    <a:ext uri="{9D8B030D-6E8A-4147-A177-3AD203B41FA5}">
                      <a16:colId xmlns:a16="http://schemas.microsoft.com/office/drawing/2014/main" xmlns="" val="20001"/>
                    </a:ext>
                  </a:extLst>
                </a:gridCol>
                <a:gridCol w="2810413">
                  <a:extLst>
                    <a:ext uri="{9D8B030D-6E8A-4147-A177-3AD203B41FA5}">
                      <a16:colId xmlns:a16="http://schemas.microsoft.com/office/drawing/2014/main" xmlns="" val="20002"/>
                    </a:ext>
                  </a:extLst>
                </a:gridCol>
              </a:tblGrid>
              <a:tr h="288508">
                <a:tc>
                  <a:txBody>
                    <a:bodyPr/>
                    <a:lstStyle/>
                    <a:p>
                      <a:r>
                        <a:rPr lang="en-US" sz="2400" u="sng" dirty="0" err="1"/>
                        <a:t>Stud_id</a:t>
                      </a:r>
                      <a:r>
                        <a:rPr lang="en-US" sz="2400" u="sng" baseline="0" dirty="0"/>
                        <a:t> </a:t>
                      </a:r>
                      <a:endParaRPr lang="en-US" sz="2400" u="sng" dirty="0"/>
                    </a:p>
                  </a:txBody>
                  <a:tcPr/>
                </a:tc>
                <a:tc>
                  <a:txBody>
                    <a:bodyPr/>
                    <a:lstStyle/>
                    <a:p>
                      <a:r>
                        <a:rPr lang="en-US" sz="2400" u="sng" dirty="0" err="1"/>
                        <a:t>Stud_Course</a:t>
                      </a:r>
                      <a:endParaRPr lang="en-US" sz="2400" u="sng" dirty="0"/>
                    </a:p>
                  </a:txBody>
                  <a:tcPr/>
                </a:tc>
                <a:tc>
                  <a:txBody>
                    <a:bodyPr/>
                    <a:lstStyle/>
                    <a:p>
                      <a:r>
                        <a:rPr lang="en-US" sz="2400" u="sng" dirty="0"/>
                        <a:t> </a:t>
                      </a:r>
                      <a:r>
                        <a:rPr lang="en-US" sz="2400" u="sng" dirty="0" err="1"/>
                        <a:t>Stud_hobby</a:t>
                      </a:r>
                      <a:endParaRPr lang="en-US" sz="2400" u="sng" dirty="0"/>
                    </a:p>
                  </a:txBody>
                  <a:tcPr/>
                </a:tc>
                <a:extLst>
                  <a:ext uri="{0D108BD9-81ED-4DB2-BD59-A6C34878D82A}">
                    <a16:rowId xmlns:a16="http://schemas.microsoft.com/office/drawing/2014/main" xmlns="" val="10000"/>
                  </a:ext>
                </a:extLst>
              </a:tr>
              <a:tr h="284555">
                <a:tc>
                  <a:txBody>
                    <a:bodyPr/>
                    <a:lstStyle/>
                    <a:p>
                      <a:pPr algn="ctr"/>
                      <a:r>
                        <a:rPr lang="en-US" sz="2400" dirty="0"/>
                        <a:t>1</a:t>
                      </a:r>
                    </a:p>
                  </a:txBody>
                  <a:tcPr/>
                </a:tc>
                <a:tc>
                  <a:txBody>
                    <a:bodyPr/>
                    <a:lstStyle/>
                    <a:p>
                      <a:pPr algn="l"/>
                      <a:r>
                        <a:rPr lang="en-US" sz="2400" dirty="0"/>
                        <a:t>DMBS,CN</a:t>
                      </a:r>
                    </a:p>
                  </a:txBody>
                  <a:tcPr/>
                </a:tc>
                <a:tc>
                  <a:txBody>
                    <a:bodyPr/>
                    <a:lstStyle/>
                    <a:p>
                      <a:pPr algn="l"/>
                      <a:r>
                        <a:rPr lang="en-US" sz="2400" dirty="0"/>
                        <a:t>Swimming, Tennis</a:t>
                      </a:r>
                    </a:p>
                  </a:txBody>
                  <a:tcPr/>
                </a:tc>
                <a:extLst>
                  <a:ext uri="{0D108BD9-81ED-4DB2-BD59-A6C34878D82A}">
                    <a16:rowId xmlns:a16="http://schemas.microsoft.com/office/drawing/2014/main" xmlns="" val="10001"/>
                  </a:ext>
                </a:extLst>
              </a:tr>
              <a:tr h="577015">
                <a:tc>
                  <a:txBody>
                    <a:bodyPr/>
                    <a:lstStyle/>
                    <a:p>
                      <a:r>
                        <a:rPr lang="en-US" sz="2400" dirty="0"/>
                        <a:t>        2</a:t>
                      </a:r>
                    </a:p>
                  </a:txBody>
                  <a:tcPr/>
                </a:tc>
                <a:tc>
                  <a:txBody>
                    <a:bodyPr/>
                    <a:lstStyle/>
                    <a:p>
                      <a:pPr algn="l"/>
                      <a:r>
                        <a:rPr lang="en-US" sz="2400" dirty="0"/>
                        <a:t>Java , C#</a:t>
                      </a:r>
                    </a:p>
                  </a:txBody>
                  <a:tcPr/>
                </a:tc>
                <a:tc>
                  <a:txBody>
                    <a:bodyPr/>
                    <a:lstStyle/>
                    <a:p>
                      <a:pPr algn="l"/>
                      <a:r>
                        <a:rPr lang="en-US" sz="2400" dirty="0"/>
                        <a:t>Cricket, Foot ball</a:t>
                      </a:r>
                    </a:p>
                  </a:txBody>
                  <a:tcPr/>
                </a:tc>
                <a:extLst>
                  <a:ext uri="{0D108BD9-81ED-4DB2-BD59-A6C34878D82A}">
                    <a16:rowId xmlns:a16="http://schemas.microsoft.com/office/drawing/2014/main" xmlns="" val="10002"/>
                  </a:ext>
                </a:extLst>
              </a:tr>
            </a:tbl>
          </a:graphicData>
        </a:graphic>
      </p:graphicFrame>
      <p:sp>
        <p:nvSpPr>
          <p:cNvPr id="7" name="Left Brace 6"/>
          <p:cNvSpPr/>
          <p:nvPr/>
        </p:nvSpPr>
        <p:spPr>
          <a:xfrm rot="5400000">
            <a:off x="4578825" y="-2151882"/>
            <a:ext cx="764275" cy="6701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60460" y="368490"/>
            <a:ext cx="1985749" cy="369332"/>
          </a:xfrm>
          <a:prstGeom prst="rect">
            <a:avLst/>
          </a:prstGeom>
          <a:noFill/>
        </p:spPr>
        <p:txBody>
          <a:bodyPr wrap="square" rtlCol="0">
            <a:spAutoFit/>
          </a:bodyPr>
          <a:lstStyle/>
          <a:p>
            <a:r>
              <a:rPr lang="en-US" dirty="0"/>
              <a:t>Super key</a:t>
            </a:r>
          </a:p>
        </p:txBody>
      </p:sp>
      <p:sp>
        <p:nvSpPr>
          <p:cNvPr id="9" name="Rectangle 8"/>
          <p:cNvSpPr/>
          <p:nvPr/>
        </p:nvSpPr>
        <p:spPr>
          <a:xfrm>
            <a:off x="341194" y="3409161"/>
            <a:ext cx="11450472" cy="830997"/>
          </a:xfrm>
          <a:prstGeom prst="rect">
            <a:avLst/>
          </a:prstGeom>
        </p:spPr>
        <p:txBody>
          <a:bodyPr wrap="square">
            <a:spAutoFit/>
          </a:bodyPr>
          <a:lstStyle/>
          <a:p>
            <a:r>
              <a:rPr lang="en-US" sz="2400" dirty="0"/>
              <a:t>Above table does not  holds the conditions of 4NF because it Holds the Multivalued Dependency.</a:t>
            </a:r>
          </a:p>
        </p:txBody>
      </p:sp>
      <p:sp>
        <p:nvSpPr>
          <p:cNvPr id="10" name="Rectangle 9"/>
          <p:cNvSpPr/>
          <p:nvPr/>
        </p:nvSpPr>
        <p:spPr>
          <a:xfrm>
            <a:off x="250209" y="4442347"/>
            <a:ext cx="11787116" cy="2308324"/>
          </a:xfrm>
          <a:prstGeom prst="rect">
            <a:avLst/>
          </a:prstGeom>
        </p:spPr>
        <p:txBody>
          <a:bodyPr wrap="square">
            <a:spAutoFit/>
          </a:bodyPr>
          <a:lstStyle/>
          <a:p>
            <a:pPr fontAlgn="base"/>
            <a:r>
              <a:rPr lang="en-US" sz="2400" b="1" dirty="0"/>
              <a:t>Explanation</a:t>
            </a:r>
            <a:endParaRPr lang="en-US" sz="2400" dirty="0"/>
          </a:p>
          <a:p>
            <a:pPr marL="342900" indent="-342900" fontAlgn="base">
              <a:buFont typeface="Arial" pitchFamily="34" charset="0"/>
              <a:buChar char="•"/>
            </a:pPr>
            <a:r>
              <a:rPr lang="en-US" sz="2400" dirty="0"/>
              <a:t>FOR </a:t>
            </a:r>
            <a:r>
              <a:rPr lang="en-US" sz="2400" dirty="0" err="1"/>
              <a:t>std_id</a:t>
            </a:r>
            <a:r>
              <a:rPr lang="en-US" sz="2400" dirty="0"/>
              <a:t> =1 there are two values of </a:t>
            </a:r>
            <a:r>
              <a:rPr lang="en-US" sz="2400" dirty="0" err="1"/>
              <a:t>Std_course</a:t>
            </a:r>
            <a:r>
              <a:rPr lang="en-US" sz="2400" dirty="0"/>
              <a:t> (i.e. DBMS and CN) and same for </a:t>
            </a:r>
            <a:r>
              <a:rPr lang="en-US" sz="2400" dirty="0" err="1"/>
              <a:t>Std_id</a:t>
            </a:r>
            <a:r>
              <a:rPr lang="en-US" sz="2400" dirty="0"/>
              <a:t> =2 there are two values of </a:t>
            </a:r>
            <a:r>
              <a:rPr lang="en-US" sz="2400" dirty="0" err="1"/>
              <a:t>Std_course</a:t>
            </a:r>
            <a:r>
              <a:rPr lang="en-US" sz="2400" dirty="0"/>
              <a:t> (i.e. Java and C#). </a:t>
            </a:r>
          </a:p>
          <a:p>
            <a:pPr marL="342900" indent="-342900" fontAlgn="base">
              <a:buFont typeface="Arial" pitchFamily="34" charset="0"/>
              <a:buChar char="•"/>
            </a:pPr>
            <a:r>
              <a:rPr lang="en-US" sz="2400" dirty="0"/>
              <a:t>Columns “</a:t>
            </a:r>
            <a:r>
              <a:rPr lang="en-US" sz="2400" dirty="0" err="1"/>
              <a:t>Std_course</a:t>
            </a:r>
            <a:r>
              <a:rPr lang="en-US" sz="2400" dirty="0"/>
              <a:t>” and “</a:t>
            </a:r>
            <a:r>
              <a:rPr lang="en-US" sz="2400" dirty="0" err="1"/>
              <a:t>Std_hobby</a:t>
            </a:r>
            <a:r>
              <a:rPr lang="en-US" sz="2400" dirty="0"/>
              <a:t>” </a:t>
            </a:r>
            <a:r>
              <a:rPr lang="en-US" sz="2400" dirty="0">
                <a:solidFill>
                  <a:srgbClr val="FF0000"/>
                </a:solidFill>
              </a:rPr>
              <a:t>are independent to each other </a:t>
            </a:r>
            <a:r>
              <a:rPr lang="en-US" sz="2400" dirty="0"/>
              <a:t>but depend on “</a:t>
            </a:r>
            <a:r>
              <a:rPr lang="en-US" sz="2400" dirty="0" err="1"/>
              <a:t>Std_id</a:t>
            </a:r>
            <a:r>
              <a:rPr lang="en-US" sz="2400" dirty="0"/>
              <a:t>”. </a:t>
            </a:r>
          </a:p>
          <a:p>
            <a:pPr marL="342900" indent="-342900" fontAlgn="base">
              <a:buFont typeface="Arial" pitchFamily="34" charset="0"/>
              <a:buChar char="•"/>
            </a:pPr>
            <a:r>
              <a:rPr lang="en-US" sz="2400" dirty="0" err="1"/>
              <a:t>Atleast</a:t>
            </a:r>
            <a:r>
              <a:rPr lang="en-US" sz="2400" dirty="0"/>
              <a:t> three values also exist in the given table. </a:t>
            </a:r>
          </a:p>
        </p:txBody>
      </p:sp>
      <p:sp>
        <p:nvSpPr>
          <p:cNvPr id="11" name="TextBox 10"/>
          <p:cNvSpPr txBox="1"/>
          <p:nvPr/>
        </p:nvSpPr>
        <p:spPr>
          <a:xfrm>
            <a:off x="2019868" y="1198644"/>
            <a:ext cx="777923" cy="382138"/>
          </a:xfrm>
          <a:prstGeom prst="rect">
            <a:avLst/>
          </a:prstGeom>
          <a:noFill/>
        </p:spPr>
        <p:txBody>
          <a:bodyPr wrap="square" rtlCol="0">
            <a:spAutoFit/>
          </a:bodyPr>
          <a:lstStyle/>
          <a:p>
            <a:r>
              <a:rPr lang="en-US" b="1" dirty="0"/>
              <a:t>X</a:t>
            </a:r>
          </a:p>
        </p:txBody>
      </p:sp>
      <p:sp>
        <p:nvSpPr>
          <p:cNvPr id="12" name="TextBox 11"/>
          <p:cNvSpPr txBox="1"/>
          <p:nvPr/>
        </p:nvSpPr>
        <p:spPr>
          <a:xfrm>
            <a:off x="3671248" y="1198644"/>
            <a:ext cx="941695" cy="369332"/>
          </a:xfrm>
          <a:prstGeom prst="rect">
            <a:avLst/>
          </a:prstGeom>
          <a:noFill/>
        </p:spPr>
        <p:txBody>
          <a:bodyPr wrap="square" rtlCol="0">
            <a:spAutoFit/>
          </a:bodyPr>
          <a:lstStyle/>
          <a:p>
            <a:r>
              <a:rPr lang="en-US" b="1" dirty="0"/>
              <a:t>Y</a:t>
            </a:r>
          </a:p>
        </p:txBody>
      </p:sp>
      <p:sp>
        <p:nvSpPr>
          <p:cNvPr id="13" name="TextBox 12"/>
          <p:cNvSpPr txBox="1"/>
          <p:nvPr/>
        </p:nvSpPr>
        <p:spPr>
          <a:xfrm>
            <a:off x="6346209" y="1198644"/>
            <a:ext cx="573206" cy="382138"/>
          </a:xfrm>
          <a:prstGeom prst="rect">
            <a:avLst/>
          </a:prstGeom>
          <a:noFill/>
        </p:spPr>
        <p:txBody>
          <a:bodyPr wrap="square" rtlCol="0">
            <a:spAutoFit/>
          </a:bodyPr>
          <a:lstStyle/>
          <a:p>
            <a:r>
              <a:rPr lang="en-US" b="1" dirty="0"/>
              <a:t>Z</a:t>
            </a:r>
          </a:p>
        </p:txBody>
      </p:sp>
      <p:sp>
        <p:nvSpPr>
          <p:cNvPr id="16" name="Rectangle 15"/>
          <p:cNvSpPr/>
          <p:nvPr/>
        </p:nvSpPr>
        <p:spPr>
          <a:xfrm>
            <a:off x="9075761" y="1391060"/>
            <a:ext cx="1392072"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 </a:t>
            </a:r>
            <a:r>
              <a:rPr lang="en-US" sz="2400" dirty="0"/>
              <a:t>X</a:t>
            </a:r>
            <a:r>
              <a:rPr lang="en-US" dirty="0"/>
              <a:t>→→ </a:t>
            </a:r>
            <a:r>
              <a:rPr lang="en-US" sz="2400" dirty="0"/>
              <a:t>Y</a:t>
            </a:r>
          </a:p>
          <a:p>
            <a:r>
              <a:rPr lang="en-US" sz="2400" dirty="0"/>
              <a:t>X→→Z</a:t>
            </a:r>
            <a:endParaRPr lang="en-US" sz="3200" dirty="0"/>
          </a:p>
          <a:p>
            <a:endParaRPr lang="en-US" sz="2400" dirty="0"/>
          </a:p>
          <a:p>
            <a:endParaRPr lang="en-US" sz="2400" dirty="0"/>
          </a:p>
        </p:txBody>
      </p:sp>
    </p:spTree>
    <p:extLst>
      <p:ext uri="{BB962C8B-B14F-4D97-AF65-F5344CB8AC3E}">
        <p14:creationId xmlns:p14="http://schemas.microsoft.com/office/powerpoint/2010/main" val="357453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1129" y="136478"/>
            <a:ext cx="10140286" cy="830997"/>
          </a:xfrm>
          <a:prstGeom prst="rect">
            <a:avLst/>
          </a:prstGeom>
          <a:noFill/>
        </p:spPr>
        <p:txBody>
          <a:bodyPr wrap="square" rtlCol="0">
            <a:spAutoFit/>
          </a:bodyPr>
          <a:lstStyle/>
          <a:p>
            <a:pPr marL="342900" indent="-342900">
              <a:buFont typeface="+mj-lt"/>
              <a:buAutoNum type="arabicPeriod"/>
            </a:pPr>
            <a:r>
              <a:rPr lang="en-US" sz="2400" dirty="0">
                <a:solidFill>
                  <a:srgbClr val="C00000"/>
                </a:solidFill>
              </a:rPr>
              <a:t>Key difference between  bottom up design and top down </a:t>
            </a:r>
            <a:r>
              <a:rPr lang="en-US" sz="2400" dirty="0" smtClean="0">
                <a:solidFill>
                  <a:srgbClr val="C00000"/>
                </a:solidFill>
              </a:rPr>
              <a:t>design</a:t>
            </a:r>
            <a:endParaRPr lang="en-US" sz="2400" dirty="0">
              <a:solidFill>
                <a:srgbClr val="C00000"/>
              </a:solidFill>
            </a:endParaRPr>
          </a:p>
          <a:p>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263020001"/>
              </p:ext>
            </p:extLst>
          </p:nvPr>
        </p:nvGraphicFramePr>
        <p:xfrm>
          <a:off x="1123665" y="1177284"/>
          <a:ext cx="10026556" cy="3756624"/>
        </p:xfrm>
        <a:graphic>
          <a:graphicData uri="http://schemas.openxmlformats.org/drawingml/2006/table">
            <a:tbl>
              <a:tblPr/>
              <a:tblGrid>
                <a:gridCol w="1542372">
                  <a:extLst>
                    <a:ext uri="{9D8B030D-6E8A-4147-A177-3AD203B41FA5}">
                      <a16:colId xmlns:a16="http://schemas.microsoft.com/office/drawing/2014/main" xmlns="" val="20000"/>
                    </a:ext>
                  </a:extLst>
                </a:gridCol>
                <a:gridCol w="1542372">
                  <a:extLst>
                    <a:ext uri="{9D8B030D-6E8A-4147-A177-3AD203B41FA5}">
                      <a16:colId xmlns:a16="http://schemas.microsoft.com/office/drawing/2014/main" xmlns="" val="20001"/>
                    </a:ext>
                  </a:extLst>
                </a:gridCol>
                <a:gridCol w="3470906">
                  <a:extLst>
                    <a:ext uri="{9D8B030D-6E8A-4147-A177-3AD203B41FA5}">
                      <a16:colId xmlns:a16="http://schemas.microsoft.com/office/drawing/2014/main" xmlns="" val="20002"/>
                    </a:ext>
                  </a:extLst>
                </a:gridCol>
                <a:gridCol w="3470906">
                  <a:extLst>
                    <a:ext uri="{9D8B030D-6E8A-4147-A177-3AD203B41FA5}">
                      <a16:colId xmlns:a16="http://schemas.microsoft.com/office/drawing/2014/main" xmlns="" val="20003"/>
                    </a:ext>
                  </a:extLst>
                </a:gridCol>
              </a:tblGrid>
              <a:tr h="583276">
                <a:tc>
                  <a:txBody>
                    <a:bodyPr/>
                    <a:lstStyle/>
                    <a:p>
                      <a:pPr algn="l" fontAlgn="t"/>
                      <a:r>
                        <a:rPr lang="en-US">
                          <a:effectLst/>
                        </a:rPr>
                        <a:t>Sr.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Bottom-Up Model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Top-Down Model</a:t>
                      </a:r>
                    </a:p>
                  </a:txBody>
                  <a:tcPr marL="76200" marR="76200" marT="76200" marB="76200">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0"/>
                  </a:ext>
                </a:extLst>
              </a:tr>
              <a:tr h="1132765">
                <a:tc>
                  <a:txBody>
                    <a:bodyPr/>
                    <a:lstStyle/>
                    <a:p>
                      <a:pPr marL="0" indent="0" algn="ctr">
                        <a:buFont typeface="+mj-lt"/>
                        <a:buNone/>
                      </a:pPr>
                      <a:r>
                        <a:rPr lang="en-US" sz="3200" dirty="0">
                          <a:latin typeface="Arial Narrow" pitchFamily="34" charset="0"/>
                        </a:rPr>
                        <a:t>1</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
                      </a:r>
                      <a:br>
                        <a:rPr lang="en-US" sz="2000" dirty="0">
                          <a:effectLst/>
                          <a:latin typeface="Arial Narrow" pitchFamily="34" charset="0"/>
                        </a:rPr>
                      </a:br>
                      <a:r>
                        <a:rPr lang="en-US" sz="2000" dirty="0">
                          <a:effectLst/>
                          <a:latin typeface="Arial Narrow" pitchFamily="34" charset="0"/>
                        </a:rPr>
                        <a:t>Redundancy</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Bottom-Up model is better suited as it ensures minimum data redundancy and focus is on re-usability.</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Top-down model has high ratio of redundancy as the size of project increases.</a:t>
                      </a:r>
                    </a:p>
                  </a:txBody>
                  <a:tcPr marL="50968" marR="50968" marT="50968" marB="50968">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723331">
                <a:tc>
                  <a:txBody>
                    <a:bodyPr/>
                    <a:lstStyle/>
                    <a:p>
                      <a:pPr marL="0" indent="0" algn="ctr" fontAlgn="ctr">
                        <a:buFont typeface="+mj-lt"/>
                        <a:buNone/>
                      </a:pPr>
                      <a:r>
                        <a:rPr lang="en-US" sz="2000" dirty="0">
                          <a:effectLst/>
                          <a:latin typeface="Arial Narrow" pitchFamily="34" charset="0"/>
                        </a:rPr>
                        <a:t>2</a:t>
                      </a:r>
                    </a:p>
                  </a:txBody>
                  <a:tcPr marL="50968" marR="50968" marT="50968" marB="509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Arial Narrow" pitchFamily="34" charset="0"/>
                        </a:rPr>
                        <a:t>Interaction</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Bottom-Up model have high interactivity between various modules.</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Top-down model has tight coupling issues and low interactivity between various modules.</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35876">
                <a:tc>
                  <a:txBody>
                    <a:bodyPr/>
                    <a:lstStyle/>
                    <a:p>
                      <a:pPr marL="0" indent="0" algn="ctr" fontAlgn="ctr">
                        <a:buFont typeface="+mj-lt"/>
                        <a:buNone/>
                      </a:pPr>
                      <a:r>
                        <a:rPr lang="en-US" sz="2000" dirty="0">
                          <a:effectLst/>
                          <a:latin typeface="Arial Narrow" pitchFamily="34" charset="0"/>
                        </a:rPr>
                        <a:t>3</a:t>
                      </a:r>
                    </a:p>
                  </a:txBody>
                  <a:tcPr marL="50968" marR="50968" marT="50968" marB="509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Arial Narrow" pitchFamily="34" charset="0"/>
                        </a:rPr>
                        <a:t>Approach</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Bottom-up model is based on composition approach.</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Arial Narrow" pitchFamily="34" charset="0"/>
                        </a:rPr>
                        <a:t>Top-down model is based on decomposition approach.</a:t>
                      </a:r>
                    </a:p>
                  </a:txBody>
                  <a:tcPr marL="50968" marR="50968" marT="50968" marB="509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24301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6428060"/>
              </p:ext>
            </p:extLst>
          </p:nvPr>
        </p:nvGraphicFramePr>
        <p:xfrm>
          <a:off x="2606722" y="542245"/>
          <a:ext cx="6714697" cy="1491415"/>
        </p:xfrm>
        <a:graphic>
          <a:graphicData uri="http://schemas.openxmlformats.org/drawingml/2006/table">
            <a:tbl>
              <a:tblPr firstRow="1" bandRow="1">
                <a:tableStyleId>{5940675A-B579-460E-94D1-54222C63F5DA}</a:tableStyleId>
              </a:tblPr>
              <a:tblGrid>
                <a:gridCol w="1363133">
                  <a:extLst>
                    <a:ext uri="{9D8B030D-6E8A-4147-A177-3AD203B41FA5}">
                      <a16:colId xmlns:a16="http://schemas.microsoft.com/office/drawing/2014/main" xmlns="" val="20000"/>
                    </a:ext>
                  </a:extLst>
                </a:gridCol>
                <a:gridCol w="2541151">
                  <a:extLst>
                    <a:ext uri="{9D8B030D-6E8A-4147-A177-3AD203B41FA5}">
                      <a16:colId xmlns:a16="http://schemas.microsoft.com/office/drawing/2014/main" xmlns="" val="20001"/>
                    </a:ext>
                  </a:extLst>
                </a:gridCol>
                <a:gridCol w="2810413">
                  <a:extLst>
                    <a:ext uri="{9D8B030D-6E8A-4147-A177-3AD203B41FA5}">
                      <a16:colId xmlns:a16="http://schemas.microsoft.com/office/drawing/2014/main" xmlns="" val="20002"/>
                    </a:ext>
                  </a:extLst>
                </a:gridCol>
              </a:tblGrid>
              <a:tr h="288508">
                <a:tc>
                  <a:txBody>
                    <a:bodyPr/>
                    <a:lstStyle/>
                    <a:p>
                      <a:r>
                        <a:rPr lang="en-US" sz="2400" u="sng" dirty="0" err="1"/>
                        <a:t>Stud_id</a:t>
                      </a:r>
                      <a:r>
                        <a:rPr lang="en-US" sz="2400" u="sng" baseline="0" dirty="0"/>
                        <a:t> </a:t>
                      </a:r>
                      <a:endParaRPr lang="en-US" sz="2400" u="sng" dirty="0"/>
                    </a:p>
                  </a:txBody>
                  <a:tcPr/>
                </a:tc>
                <a:tc>
                  <a:txBody>
                    <a:bodyPr/>
                    <a:lstStyle/>
                    <a:p>
                      <a:r>
                        <a:rPr lang="en-US" sz="2400" u="sng" dirty="0" err="1"/>
                        <a:t>Stud_Course</a:t>
                      </a:r>
                      <a:endParaRPr lang="en-US" sz="2400" u="sng" dirty="0"/>
                    </a:p>
                  </a:txBody>
                  <a:tcPr/>
                </a:tc>
                <a:tc>
                  <a:txBody>
                    <a:bodyPr/>
                    <a:lstStyle/>
                    <a:p>
                      <a:r>
                        <a:rPr lang="en-US" sz="2400" u="sng" dirty="0"/>
                        <a:t> </a:t>
                      </a:r>
                      <a:r>
                        <a:rPr lang="en-US" sz="2400" u="sng" dirty="0" err="1"/>
                        <a:t>Stud_hobby</a:t>
                      </a:r>
                      <a:endParaRPr lang="en-US" sz="2400" u="sng" dirty="0"/>
                    </a:p>
                  </a:txBody>
                  <a:tcPr/>
                </a:tc>
                <a:extLst>
                  <a:ext uri="{0D108BD9-81ED-4DB2-BD59-A6C34878D82A}">
                    <a16:rowId xmlns:a16="http://schemas.microsoft.com/office/drawing/2014/main" xmlns="" val="10000"/>
                  </a:ext>
                </a:extLst>
              </a:tr>
              <a:tr h="284555">
                <a:tc>
                  <a:txBody>
                    <a:bodyPr/>
                    <a:lstStyle/>
                    <a:p>
                      <a:pPr algn="ctr"/>
                      <a:r>
                        <a:rPr lang="en-US" sz="2400" dirty="0"/>
                        <a:t>1</a:t>
                      </a:r>
                    </a:p>
                  </a:txBody>
                  <a:tcPr/>
                </a:tc>
                <a:tc>
                  <a:txBody>
                    <a:bodyPr/>
                    <a:lstStyle/>
                    <a:p>
                      <a:pPr algn="l"/>
                      <a:r>
                        <a:rPr lang="en-US" sz="2400" dirty="0"/>
                        <a:t>DMBS,CN</a:t>
                      </a:r>
                    </a:p>
                  </a:txBody>
                  <a:tcPr/>
                </a:tc>
                <a:tc>
                  <a:txBody>
                    <a:bodyPr/>
                    <a:lstStyle/>
                    <a:p>
                      <a:pPr algn="l"/>
                      <a:r>
                        <a:rPr lang="en-US" sz="2400" dirty="0"/>
                        <a:t>Swimming, Tennis</a:t>
                      </a:r>
                    </a:p>
                  </a:txBody>
                  <a:tcPr/>
                </a:tc>
                <a:extLst>
                  <a:ext uri="{0D108BD9-81ED-4DB2-BD59-A6C34878D82A}">
                    <a16:rowId xmlns:a16="http://schemas.microsoft.com/office/drawing/2014/main" xmlns="" val="10001"/>
                  </a:ext>
                </a:extLst>
              </a:tr>
              <a:tr h="577015">
                <a:tc>
                  <a:txBody>
                    <a:bodyPr/>
                    <a:lstStyle/>
                    <a:p>
                      <a:r>
                        <a:rPr lang="en-US" sz="2400" dirty="0"/>
                        <a:t>        2</a:t>
                      </a:r>
                    </a:p>
                  </a:txBody>
                  <a:tcPr/>
                </a:tc>
                <a:tc>
                  <a:txBody>
                    <a:bodyPr/>
                    <a:lstStyle/>
                    <a:p>
                      <a:pPr algn="l"/>
                      <a:r>
                        <a:rPr lang="en-US" sz="2400" dirty="0"/>
                        <a:t>Java , C#</a:t>
                      </a:r>
                    </a:p>
                  </a:txBody>
                  <a:tcPr/>
                </a:tc>
                <a:tc>
                  <a:txBody>
                    <a:bodyPr/>
                    <a:lstStyle/>
                    <a:p>
                      <a:pPr algn="l"/>
                      <a:r>
                        <a:rPr lang="en-US" sz="2400" dirty="0"/>
                        <a:t>Cricket, Foot ball</a:t>
                      </a:r>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4724587"/>
              </p:ext>
            </p:extLst>
          </p:nvPr>
        </p:nvGraphicFramePr>
        <p:xfrm>
          <a:off x="694520" y="3421923"/>
          <a:ext cx="3781946" cy="2286000"/>
        </p:xfrm>
        <a:graphic>
          <a:graphicData uri="http://schemas.openxmlformats.org/drawingml/2006/table">
            <a:tbl>
              <a:tblPr firstRow="1" bandRow="1">
                <a:tableStyleId>{5940675A-B579-460E-94D1-54222C63F5DA}</a:tableStyleId>
              </a:tblPr>
              <a:tblGrid>
                <a:gridCol w="1475474">
                  <a:extLst>
                    <a:ext uri="{9D8B030D-6E8A-4147-A177-3AD203B41FA5}">
                      <a16:colId xmlns:a16="http://schemas.microsoft.com/office/drawing/2014/main" xmlns="" val="20000"/>
                    </a:ext>
                  </a:extLst>
                </a:gridCol>
                <a:gridCol w="2306472">
                  <a:extLst>
                    <a:ext uri="{9D8B030D-6E8A-4147-A177-3AD203B41FA5}">
                      <a16:colId xmlns:a16="http://schemas.microsoft.com/office/drawing/2014/main" xmlns="" val="20001"/>
                    </a:ext>
                  </a:extLst>
                </a:gridCol>
              </a:tblGrid>
              <a:tr h="370840">
                <a:tc>
                  <a:txBody>
                    <a:bodyPr/>
                    <a:lstStyle/>
                    <a:p>
                      <a:r>
                        <a:rPr lang="en-US" sz="2400" u="sng" dirty="0" err="1"/>
                        <a:t>Stud_id</a:t>
                      </a:r>
                      <a:r>
                        <a:rPr lang="en-US" sz="2400" u="sng" baseline="0" dirty="0"/>
                        <a:t> </a:t>
                      </a:r>
                      <a:endParaRPr lang="en-US" sz="2400" u="sng" dirty="0"/>
                    </a:p>
                  </a:txBody>
                  <a:tcPr/>
                </a:tc>
                <a:tc>
                  <a:txBody>
                    <a:bodyPr/>
                    <a:lstStyle/>
                    <a:p>
                      <a:r>
                        <a:rPr lang="en-US" sz="2400" u="sng" dirty="0" err="1"/>
                        <a:t>Stud_Course</a:t>
                      </a:r>
                      <a:endParaRPr lang="en-US" sz="2400" u="sng" dirty="0"/>
                    </a:p>
                  </a:txBody>
                  <a:tcPr/>
                </a:tc>
                <a:extLst>
                  <a:ext uri="{0D108BD9-81ED-4DB2-BD59-A6C34878D82A}">
                    <a16:rowId xmlns:a16="http://schemas.microsoft.com/office/drawing/2014/main" xmlns="" val="10000"/>
                  </a:ext>
                </a:extLst>
              </a:tr>
              <a:tr h="370840">
                <a:tc>
                  <a:txBody>
                    <a:bodyPr/>
                    <a:lstStyle/>
                    <a:p>
                      <a:pPr algn="ctr"/>
                      <a:r>
                        <a:rPr lang="en-US" sz="2400" dirty="0"/>
                        <a:t>1</a:t>
                      </a:r>
                    </a:p>
                  </a:txBody>
                  <a:tcPr/>
                </a:tc>
                <a:tc>
                  <a:txBody>
                    <a:bodyPr/>
                    <a:lstStyle/>
                    <a:p>
                      <a:r>
                        <a:rPr lang="en-US" sz="2400" dirty="0"/>
                        <a:t>DBMS</a:t>
                      </a:r>
                    </a:p>
                  </a:txBody>
                  <a:tcPr/>
                </a:tc>
                <a:extLst>
                  <a:ext uri="{0D108BD9-81ED-4DB2-BD59-A6C34878D82A}">
                    <a16:rowId xmlns:a16="http://schemas.microsoft.com/office/drawing/2014/main" xmlns="" val="10001"/>
                  </a:ext>
                </a:extLst>
              </a:tr>
              <a:tr h="370840">
                <a:tc>
                  <a:txBody>
                    <a:bodyPr/>
                    <a:lstStyle/>
                    <a:p>
                      <a:pPr algn="ctr"/>
                      <a:r>
                        <a:rPr lang="en-US" sz="2400" dirty="0"/>
                        <a:t>1</a:t>
                      </a:r>
                    </a:p>
                  </a:txBody>
                  <a:tcPr/>
                </a:tc>
                <a:tc>
                  <a:txBody>
                    <a:bodyPr/>
                    <a:lstStyle/>
                    <a:p>
                      <a:r>
                        <a:rPr lang="en-US" sz="2400" dirty="0"/>
                        <a:t>CN</a:t>
                      </a:r>
                    </a:p>
                  </a:txBody>
                  <a:tcPr/>
                </a:tc>
                <a:extLst>
                  <a:ext uri="{0D108BD9-81ED-4DB2-BD59-A6C34878D82A}">
                    <a16:rowId xmlns:a16="http://schemas.microsoft.com/office/drawing/2014/main" xmlns="" val="10002"/>
                  </a:ext>
                </a:extLst>
              </a:tr>
              <a:tr h="370840">
                <a:tc>
                  <a:txBody>
                    <a:bodyPr/>
                    <a:lstStyle/>
                    <a:p>
                      <a:pPr algn="ctr"/>
                      <a:r>
                        <a:rPr lang="en-US" sz="2400" dirty="0"/>
                        <a:t>2</a:t>
                      </a:r>
                    </a:p>
                  </a:txBody>
                  <a:tcPr/>
                </a:tc>
                <a:tc>
                  <a:txBody>
                    <a:bodyPr/>
                    <a:lstStyle/>
                    <a:p>
                      <a:r>
                        <a:rPr lang="en-US" sz="2400" dirty="0"/>
                        <a:t> JAVA</a:t>
                      </a:r>
                    </a:p>
                  </a:txBody>
                  <a:tcPr/>
                </a:tc>
                <a:extLst>
                  <a:ext uri="{0D108BD9-81ED-4DB2-BD59-A6C34878D82A}">
                    <a16:rowId xmlns:a16="http://schemas.microsoft.com/office/drawing/2014/main" xmlns="" val="10003"/>
                  </a:ext>
                </a:extLst>
              </a:tr>
              <a:tr h="370840">
                <a:tc>
                  <a:txBody>
                    <a:bodyPr/>
                    <a:lstStyle/>
                    <a:p>
                      <a:pPr algn="ctr"/>
                      <a:r>
                        <a:rPr lang="en-US" sz="2400" dirty="0"/>
                        <a:t>2</a:t>
                      </a:r>
                    </a:p>
                  </a:txBody>
                  <a:tcPr/>
                </a:tc>
                <a:tc>
                  <a:txBody>
                    <a:bodyPr/>
                    <a:lstStyle/>
                    <a:p>
                      <a:r>
                        <a:rPr lang="en-US" sz="2400" dirty="0"/>
                        <a:t>C#</a:t>
                      </a:r>
                    </a:p>
                  </a:txBody>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805218" y="2996105"/>
            <a:ext cx="3384644" cy="461665"/>
          </a:xfrm>
          <a:prstGeom prst="rect">
            <a:avLst/>
          </a:prstGeom>
          <a:noFill/>
        </p:spPr>
        <p:txBody>
          <a:bodyPr wrap="square" rtlCol="0">
            <a:spAutoFit/>
          </a:bodyPr>
          <a:lstStyle/>
          <a:p>
            <a:r>
              <a:rPr lang="en-US" sz="2400" dirty="0" err="1"/>
              <a:t>Student_Course</a:t>
            </a:r>
            <a:r>
              <a:rPr lang="en-US" sz="2400" dirty="0"/>
              <a:t> table</a:t>
            </a:r>
          </a:p>
        </p:txBody>
      </p:sp>
      <p:graphicFrame>
        <p:nvGraphicFramePr>
          <p:cNvPr id="7" name="Table 6"/>
          <p:cNvGraphicFramePr>
            <a:graphicFrameLocks noGrp="1"/>
          </p:cNvGraphicFramePr>
          <p:nvPr>
            <p:extLst>
              <p:ext uri="{D42A27DB-BD31-4B8C-83A1-F6EECF244321}">
                <p14:modId xmlns:p14="http://schemas.microsoft.com/office/powerpoint/2010/main" val="31747800"/>
              </p:ext>
            </p:extLst>
          </p:nvPr>
        </p:nvGraphicFramePr>
        <p:xfrm>
          <a:off x="5978479" y="3457770"/>
          <a:ext cx="3781946" cy="2286000"/>
        </p:xfrm>
        <a:graphic>
          <a:graphicData uri="http://schemas.openxmlformats.org/drawingml/2006/table">
            <a:tbl>
              <a:tblPr firstRow="1" bandRow="1">
                <a:tableStyleId>{5940675A-B579-460E-94D1-54222C63F5DA}</a:tableStyleId>
              </a:tblPr>
              <a:tblGrid>
                <a:gridCol w="1475474">
                  <a:extLst>
                    <a:ext uri="{9D8B030D-6E8A-4147-A177-3AD203B41FA5}">
                      <a16:colId xmlns:a16="http://schemas.microsoft.com/office/drawing/2014/main" xmlns="" val="20000"/>
                    </a:ext>
                  </a:extLst>
                </a:gridCol>
                <a:gridCol w="2306472">
                  <a:extLst>
                    <a:ext uri="{9D8B030D-6E8A-4147-A177-3AD203B41FA5}">
                      <a16:colId xmlns:a16="http://schemas.microsoft.com/office/drawing/2014/main" xmlns="" val="20001"/>
                    </a:ext>
                  </a:extLst>
                </a:gridCol>
              </a:tblGrid>
              <a:tr h="370840">
                <a:tc>
                  <a:txBody>
                    <a:bodyPr/>
                    <a:lstStyle/>
                    <a:p>
                      <a:r>
                        <a:rPr lang="en-US" sz="2400" u="sng" dirty="0" err="1"/>
                        <a:t>Stud_id</a:t>
                      </a:r>
                      <a:r>
                        <a:rPr lang="en-US" sz="2400" u="sng" baseline="0" dirty="0"/>
                        <a:t> </a:t>
                      </a:r>
                      <a:endParaRPr lang="en-US" sz="2400" u="sng" dirty="0"/>
                    </a:p>
                  </a:txBody>
                  <a:tcPr/>
                </a:tc>
                <a:tc>
                  <a:txBody>
                    <a:bodyPr/>
                    <a:lstStyle/>
                    <a:p>
                      <a:r>
                        <a:rPr lang="en-US" sz="2400" u="sng" dirty="0" err="1"/>
                        <a:t>Stud_Hobby</a:t>
                      </a:r>
                      <a:endParaRPr lang="en-US" sz="2400" u="sng" dirty="0"/>
                    </a:p>
                  </a:txBody>
                  <a:tcPr/>
                </a:tc>
                <a:extLst>
                  <a:ext uri="{0D108BD9-81ED-4DB2-BD59-A6C34878D82A}">
                    <a16:rowId xmlns:a16="http://schemas.microsoft.com/office/drawing/2014/main" xmlns="" val="10000"/>
                  </a:ext>
                </a:extLst>
              </a:tr>
              <a:tr h="370840">
                <a:tc>
                  <a:txBody>
                    <a:bodyPr/>
                    <a:lstStyle/>
                    <a:p>
                      <a:pPr algn="ctr"/>
                      <a:r>
                        <a:rPr lang="en-US" sz="2400" dirty="0"/>
                        <a:t>1</a:t>
                      </a:r>
                    </a:p>
                  </a:txBody>
                  <a:tcPr/>
                </a:tc>
                <a:tc>
                  <a:txBody>
                    <a:bodyPr/>
                    <a:lstStyle/>
                    <a:p>
                      <a:r>
                        <a:rPr lang="en-US" sz="2400" dirty="0"/>
                        <a:t>Swimming</a:t>
                      </a:r>
                    </a:p>
                  </a:txBody>
                  <a:tcPr/>
                </a:tc>
                <a:extLst>
                  <a:ext uri="{0D108BD9-81ED-4DB2-BD59-A6C34878D82A}">
                    <a16:rowId xmlns:a16="http://schemas.microsoft.com/office/drawing/2014/main" xmlns="" val="10001"/>
                  </a:ext>
                </a:extLst>
              </a:tr>
              <a:tr h="370840">
                <a:tc>
                  <a:txBody>
                    <a:bodyPr/>
                    <a:lstStyle/>
                    <a:p>
                      <a:pPr algn="ctr"/>
                      <a:r>
                        <a:rPr lang="en-US" sz="2400" dirty="0"/>
                        <a:t>1</a:t>
                      </a:r>
                    </a:p>
                  </a:txBody>
                  <a:tcPr/>
                </a:tc>
                <a:tc>
                  <a:txBody>
                    <a:bodyPr/>
                    <a:lstStyle/>
                    <a:p>
                      <a:r>
                        <a:rPr lang="en-US" sz="2400" dirty="0"/>
                        <a:t>Tennis</a:t>
                      </a:r>
                    </a:p>
                  </a:txBody>
                  <a:tcPr/>
                </a:tc>
                <a:extLst>
                  <a:ext uri="{0D108BD9-81ED-4DB2-BD59-A6C34878D82A}">
                    <a16:rowId xmlns:a16="http://schemas.microsoft.com/office/drawing/2014/main" xmlns="" val="10002"/>
                  </a:ext>
                </a:extLst>
              </a:tr>
              <a:tr h="370840">
                <a:tc>
                  <a:txBody>
                    <a:bodyPr/>
                    <a:lstStyle/>
                    <a:p>
                      <a:pPr algn="ctr"/>
                      <a:r>
                        <a:rPr lang="en-US" sz="2400" dirty="0"/>
                        <a:t>2</a:t>
                      </a:r>
                    </a:p>
                  </a:txBody>
                  <a:tcPr/>
                </a:tc>
                <a:tc>
                  <a:txBody>
                    <a:bodyPr/>
                    <a:lstStyle/>
                    <a:p>
                      <a:r>
                        <a:rPr lang="en-US" sz="2400" dirty="0"/>
                        <a:t> Cricket</a:t>
                      </a:r>
                    </a:p>
                  </a:txBody>
                  <a:tcPr/>
                </a:tc>
                <a:extLst>
                  <a:ext uri="{0D108BD9-81ED-4DB2-BD59-A6C34878D82A}">
                    <a16:rowId xmlns:a16="http://schemas.microsoft.com/office/drawing/2014/main" xmlns="" val="10003"/>
                  </a:ext>
                </a:extLst>
              </a:tr>
              <a:tr h="370840">
                <a:tc>
                  <a:txBody>
                    <a:bodyPr/>
                    <a:lstStyle/>
                    <a:p>
                      <a:pPr algn="ctr"/>
                      <a:r>
                        <a:rPr lang="en-US" sz="2400" dirty="0"/>
                        <a:t>2</a:t>
                      </a:r>
                    </a:p>
                  </a:txBody>
                  <a:tcPr/>
                </a:tc>
                <a:tc>
                  <a:txBody>
                    <a:bodyPr/>
                    <a:lstStyle/>
                    <a:p>
                      <a:r>
                        <a:rPr lang="en-US" sz="2400" dirty="0"/>
                        <a:t>Foot</a:t>
                      </a:r>
                      <a:r>
                        <a:rPr lang="en-US" sz="2400" baseline="0" dirty="0"/>
                        <a:t> ball</a:t>
                      </a:r>
                      <a:endParaRPr lang="en-US" sz="2400" dirty="0"/>
                    </a:p>
                  </a:txBody>
                  <a:tcPr/>
                </a:tc>
                <a:extLst>
                  <a:ext uri="{0D108BD9-81ED-4DB2-BD59-A6C34878D82A}">
                    <a16:rowId xmlns:a16="http://schemas.microsoft.com/office/drawing/2014/main" xmlns="" val="10004"/>
                  </a:ext>
                </a:extLst>
              </a:tr>
            </a:tbl>
          </a:graphicData>
        </a:graphic>
      </p:graphicFrame>
      <p:sp>
        <p:nvSpPr>
          <p:cNvPr id="8" name="Down Arrow 7"/>
          <p:cNvSpPr/>
          <p:nvPr/>
        </p:nvSpPr>
        <p:spPr>
          <a:xfrm>
            <a:off x="5377217" y="2034696"/>
            <a:ext cx="368489" cy="961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143767" y="2917672"/>
            <a:ext cx="3384644" cy="461665"/>
          </a:xfrm>
          <a:prstGeom prst="rect">
            <a:avLst/>
          </a:prstGeom>
          <a:noFill/>
        </p:spPr>
        <p:txBody>
          <a:bodyPr wrap="square" rtlCol="0">
            <a:spAutoFit/>
          </a:bodyPr>
          <a:lstStyle/>
          <a:p>
            <a:r>
              <a:rPr lang="en-US" sz="2400" dirty="0" err="1"/>
              <a:t>Student_Hobby</a:t>
            </a:r>
            <a:r>
              <a:rPr lang="en-US" sz="2400" dirty="0"/>
              <a:t> table</a:t>
            </a:r>
          </a:p>
        </p:txBody>
      </p:sp>
    </p:spTree>
    <p:extLst>
      <p:ext uri="{BB962C8B-B14F-4D97-AF65-F5344CB8AC3E}">
        <p14:creationId xmlns:p14="http://schemas.microsoft.com/office/powerpoint/2010/main" val="3149722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3390" y="259307"/>
            <a:ext cx="10308609" cy="1569660"/>
          </a:xfrm>
          <a:prstGeom prst="rect">
            <a:avLst/>
          </a:prstGeom>
          <a:noFill/>
        </p:spPr>
        <p:txBody>
          <a:bodyPr wrap="square" rtlCol="0">
            <a:spAutoFit/>
          </a:bodyPr>
          <a:lstStyle/>
          <a:p>
            <a:pPr algn="ctr"/>
            <a:r>
              <a:rPr lang="en-US" sz="3200" dirty="0">
                <a:solidFill>
                  <a:srgbClr val="FF0000"/>
                </a:solidFill>
              </a:rPr>
              <a:t>5</a:t>
            </a:r>
            <a:r>
              <a:rPr lang="en-US" sz="3200" baseline="30000" dirty="0">
                <a:solidFill>
                  <a:srgbClr val="FF0000"/>
                </a:solidFill>
              </a:rPr>
              <a:t>th</a:t>
            </a:r>
            <a:r>
              <a:rPr lang="en-US" sz="3200" dirty="0">
                <a:solidFill>
                  <a:srgbClr val="FF0000"/>
                </a:solidFill>
              </a:rPr>
              <a:t> Normal Form (5NF) </a:t>
            </a:r>
          </a:p>
          <a:p>
            <a:pPr algn="ctr"/>
            <a:r>
              <a:rPr lang="en-US" sz="3200" dirty="0">
                <a:solidFill>
                  <a:srgbClr val="FF0000"/>
                </a:solidFill>
              </a:rPr>
              <a:t>Join dependencies and fifth Normal form or Project Join Normal Form(PJ/NF</a:t>
            </a:r>
            <a:r>
              <a:rPr lang="en-US" sz="3200" dirty="0"/>
              <a:t>)</a:t>
            </a:r>
          </a:p>
        </p:txBody>
      </p:sp>
      <p:sp>
        <p:nvSpPr>
          <p:cNvPr id="2" name="Rectangle 1"/>
          <p:cNvSpPr/>
          <p:nvPr/>
        </p:nvSpPr>
        <p:spPr>
          <a:xfrm>
            <a:off x="502692" y="1870807"/>
            <a:ext cx="10927307" cy="1815882"/>
          </a:xfrm>
          <a:prstGeom prst="rect">
            <a:avLst/>
          </a:prstGeom>
        </p:spPr>
        <p:txBody>
          <a:bodyPr wrap="square">
            <a:spAutoFit/>
          </a:bodyPr>
          <a:lstStyle/>
          <a:p>
            <a:r>
              <a:rPr lang="en-US" sz="2800" dirty="0"/>
              <a:t>A relation R is in Fifth Normal Form (5NF) if and only if the following conditions are satisfied simultaneously:</a:t>
            </a:r>
            <a:br>
              <a:rPr lang="en-US" sz="2800" dirty="0"/>
            </a:br>
            <a:r>
              <a:rPr lang="en-US" sz="2800" dirty="0"/>
              <a:t>1. R is already in 4NF.</a:t>
            </a:r>
            <a:br>
              <a:rPr lang="en-US" sz="2800" dirty="0"/>
            </a:br>
            <a:r>
              <a:rPr lang="en-US" sz="2800" dirty="0"/>
              <a:t>2. It cannot be further non-loss decomposed.</a:t>
            </a:r>
          </a:p>
        </p:txBody>
      </p:sp>
      <p:sp>
        <p:nvSpPr>
          <p:cNvPr id="3" name="TextBox 2"/>
          <p:cNvSpPr txBox="1"/>
          <p:nvPr/>
        </p:nvSpPr>
        <p:spPr>
          <a:xfrm>
            <a:off x="1173707" y="4230385"/>
            <a:ext cx="1869744" cy="369332"/>
          </a:xfrm>
          <a:prstGeom prst="rect">
            <a:avLst/>
          </a:prstGeom>
          <a:noFill/>
        </p:spPr>
        <p:txBody>
          <a:bodyPr wrap="square" rtlCol="0">
            <a:spAutoFit/>
          </a:bodyPr>
          <a:lstStyle/>
          <a:p>
            <a:r>
              <a:rPr lang="en-US" dirty="0"/>
              <a:t>R(mother table)</a:t>
            </a:r>
          </a:p>
        </p:txBody>
      </p:sp>
      <p:sp>
        <p:nvSpPr>
          <p:cNvPr id="5" name="Left Brace 4"/>
          <p:cNvSpPr/>
          <p:nvPr/>
        </p:nvSpPr>
        <p:spPr>
          <a:xfrm>
            <a:off x="3043451" y="3780430"/>
            <a:ext cx="928048" cy="12692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lowchart: Collate 8"/>
          <p:cNvSpPr/>
          <p:nvPr/>
        </p:nvSpPr>
        <p:spPr>
          <a:xfrm rot="5400000">
            <a:off x="4716874" y="4225115"/>
            <a:ext cx="387552" cy="18599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3753137" y="4086663"/>
            <a:ext cx="1705967" cy="434754"/>
            <a:chOff x="3753137" y="4086663"/>
            <a:chExt cx="1705967" cy="434754"/>
          </a:xfrm>
        </p:grpSpPr>
        <p:sp>
          <p:nvSpPr>
            <p:cNvPr id="6" name="TextBox 5"/>
            <p:cNvSpPr txBox="1"/>
            <p:nvPr/>
          </p:nvSpPr>
          <p:spPr>
            <a:xfrm>
              <a:off x="3753137" y="4102909"/>
              <a:ext cx="584838" cy="369332"/>
            </a:xfrm>
            <a:prstGeom prst="rect">
              <a:avLst/>
            </a:prstGeom>
            <a:noFill/>
          </p:spPr>
          <p:txBody>
            <a:bodyPr wrap="square" rtlCol="0">
              <a:spAutoFit/>
            </a:bodyPr>
            <a:lstStyle/>
            <a:p>
              <a:r>
                <a:rPr lang="en-US" dirty="0"/>
                <a:t>(R1</a:t>
              </a:r>
            </a:p>
          </p:txBody>
        </p:sp>
        <p:sp>
          <p:nvSpPr>
            <p:cNvPr id="7" name="Flowchart: Collate 6"/>
            <p:cNvSpPr/>
            <p:nvPr/>
          </p:nvSpPr>
          <p:spPr>
            <a:xfrm rot="5400000">
              <a:off x="4100714" y="4234645"/>
              <a:ext cx="387552" cy="18599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4355909" y="4086663"/>
              <a:ext cx="570930" cy="369332"/>
            </a:xfrm>
            <a:prstGeom prst="rect">
              <a:avLst/>
            </a:prstGeom>
            <a:noFill/>
          </p:spPr>
          <p:txBody>
            <a:bodyPr wrap="square" rtlCol="0">
              <a:spAutoFit/>
            </a:bodyPr>
            <a:lstStyle/>
            <a:p>
              <a:r>
                <a:rPr lang="en-US" dirty="0"/>
                <a:t>R2)</a:t>
              </a:r>
            </a:p>
          </p:txBody>
        </p:sp>
        <p:sp>
          <p:nvSpPr>
            <p:cNvPr id="10" name="TextBox 9"/>
            <p:cNvSpPr txBox="1"/>
            <p:nvPr/>
          </p:nvSpPr>
          <p:spPr>
            <a:xfrm>
              <a:off x="5003646" y="4133865"/>
              <a:ext cx="455458" cy="369332"/>
            </a:xfrm>
            <a:prstGeom prst="rect">
              <a:avLst/>
            </a:prstGeom>
            <a:noFill/>
          </p:spPr>
          <p:txBody>
            <a:bodyPr wrap="square" rtlCol="0">
              <a:spAutoFit/>
            </a:bodyPr>
            <a:lstStyle/>
            <a:p>
              <a:r>
                <a:rPr lang="en-US" dirty="0"/>
                <a:t>R3</a:t>
              </a:r>
            </a:p>
          </p:txBody>
        </p:sp>
      </p:grpSp>
      <p:grpSp>
        <p:nvGrpSpPr>
          <p:cNvPr id="12" name="Group 11"/>
          <p:cNvGrpSpPr/>
          <p:nvPr/>
        </p:nvGrpSpPr>
        <p:grpSpPr>
          <a:xfrm>
            <a:off x="3791273" y="4480474"/>
            <a:ext cx="1888997" cy="442423"/>
            <a:chOff x="3753137" y="4078994"/>
            <a:chExt cx="1702983" cy="442423"/>
          </a:xfrm>
        </p:grpSpPr>
        <p:sp>
          <p:nvSpPr>
            <p:cNvPr id="13" name="TextBox 12"/>
            <p:cNvSpPr txBox="1"/>
            <p:nvPr/>
          </p:nvSpPr>
          <p:spPr>
            <a:xfrm>
              <a:off x="3753137" y="4102909"/>
              <a:ext cx="584838" cy="369332"/>
            </a:xfrm>
            <a:prstGeom prst="rect">
              <a:avLst/>
            </a:prstGeom>
            <a:noFill/>
          </p:spPr>
          <p:txBody>
            <a:bodyPr wrap="square" rtlCol="0">
              <a:spAutoFit/>
            </a:bodyPr>
            <a:lstStyle/>
            <a:p>
              <a:r>
                <a:rPr lang="en-US" dirty="0"/>
                <a:t>R1</a:t>
              </a:r>
            </a:p>
          </p:txBody>
        </p:sp>
        <p:sp>
          <p:nvSpPr>
            <p:cNvPr id="14" name="Flowchart: Collate 13"/>
            <p:cNvSpPr/>
            <p:nvPr/>
          </p:nvSpPr>
          <p:spPr>
            <a:xfrm rot="5400000">
              <a:off x="4039194" y="4234645"/>
              <a:ext cx="387552" cy="18599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4306693" y="4086663"/>
              <a:ext cx="570930" cy="369332"/>
            </a:xfrm>
            <a:prstGeom prst="rect">
              <a:avLst/>
            </a:prstGeom>
            <a:noFill/>
          </p:spPr>
          <p:txBody>
            <a:bodyPr wrap="square" rtlCol="0">
              <a:spAutoFit/>
            </a:bodyPr>
            <a:lstStyle/>
            <a:p>
              <a:r>
                <a:rPr lang="en-US" dirty="0"/>
                <a:t>(R2</a:t>
              </a:r>
            </a:p>
          </p:txBody>
        </p:sp>
        <p:sp>
          <p:nvSpPr>
            <p:cNvPr id="16" name="TextBox 15"/>
            <p:cNvSpPr txBox="1"/>
            <p:nvPr/>
          </p:nvSpPr>
          <p:spPr>
            <a:xfrm>
              <a:off x="4853015" y="4078994"/>
              <a:ext cx="603105" cy="369332"/>
            </a:xfrm>
            <a:prstGeom prst="rect">
              <a:avLst/>
            </a:prstGeom>
            <a:noFill/>
          </p:spPr>
          <p:txBody>
            <a:bodyPr wrap="square" rtlCol="0">
              <a:spAutoFit/>
            </a:bodyPr>
            <a:lstStyle/>
            <a:p>
              <a:r>
                <a:rPr lang="en-US" dirty="0"/>
                <a:t>R3)</a:t>
              </a:r>
            </a:p>
          </p:txBody>
        </p:sp>
      </p:grpSp>
      <p:sp>
        <p:nvSpPr>
          <p:cNvPr id="17" name="Flowchart: Collate 16"/>
          <p:cNvSpPr/>
          <p:nvPr/>
        </p:nvSpPr>
        <p:spPr>
          <a:xfrm rot="5400000">
            <a:off x="4747120" y="4622197"/>
            <a:ext cx="387552" cy="18599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898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353" y="447250"/>
            <a:ext cx="9764053" cy="25447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5370" y="3553962"/>
            <a:ext cx="4088571" cy="343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5445457" y="2991989"/>
            <a:ext cx="395785" cy="938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39655" y="3234519"/>
            <a:ext cx="2044286" cy="369332"/>
          </a:xfrm>
          <a:prstGeom prst="rect">
            <a:avLst/>
          </a:prstGeom>
          <a:noFill/>
        </p:spPr>
        <p:txBody>
          <a:bodyPr wrap="square" rtlCol="0">
            <a:spAutoFit/>
          </a:bodyPr>
          <a:lstStyle/>
          <a:p>
            <a:r>
              <a:rPr lang="en-US" dirty="0"/>
              <a:t>5</a:t>
            </a:r>
            <a:r>
              <a:rPr lang="en-US" baseline="30000" dirty="0"/>
              <a:t>th</a:t>
            </a:r>
            <a:r>
              <a:rPr lang="en-US" dirty="0"/>
              <a:t> normal form</a:t>
            </a:r>
          </a:p>
        </p:txBody>
      </p:sp>
    </p:spTree>
    <p:extLst>
      <p:ext uri="{BB962C8B-B14F-4D97-AF65-F5344CB8AC3E}">
        <p14:creationId xmlns:p14="http://schemas.microsoft.com/office/powerpoint/2010/main" val="1600439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0431"/>
            <a:ext cx="10515600" cy="682388"/>
          </a:xfrm>
        </p:spPr>
        <p:txBody>
          <a:bodyPr/>
          <a:lstStyle/>
          <a:p>
            <a:r>
              <a:rPr lang="en-US" sz="3200" b="1" dirty="0"/>
              <a:t>Example 2: company database</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251" y="411957"/>
            <a:ext cx="11696131" cy="615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15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9450" y="117593"/>
            <a:ext cx="10258567" cy="1384995"/>
          </a:xfrm>
          <a:prstGeom prst="rect">
            <a:avLst/>
          </a:prstGeom>
        </p:spPr>
        <p:txBody>
          <a:bodyPr wrap="square">
            <a:spAutoFit/>
          </a:bodyPr>
          <a:lstStyle/>
          <a:p>
            <a:r>
              <a:rPr lang="en-US" sz="2800" dirty="0"/>
              <a:t>NOTE:</a:t>
            </a:r>
          </a:p>
          <a:p>
            <a:r>
              <a:rPr lang="en-US" sz="2800" dirty="0"/>
              <a:t>There are three main techniques to achieve first normal form for such a relation:</a:t>
            </a:r>
          </a:p>
        </p:txBody>
      </p:sp>
      <p:sp>
        <p:nvSpPr>
          <p:cNvPr id="5" name="Rectangle 4"/>
          <p:cNvSpPr/>
          <p:nvPr/>
        </p:nvSpPr>
        <p:spPr>
          <a:xfrm>
            <a:off x="552733" y="1449950"/>
            <a:ext cx="11034216" cy="1323439"/>
          </a:xfrm>
          <a:prstGeom prst="rect">
            <a:avLst/>
          </a:prstGeom>
        </p:spPr>
        <p:txBody>
          <a:bodyPr wrap="square">
            <a:spAutoFit/>
          </a:bodyPr>
          <a:lstStyle/>
          <a:p>
            <a:r>
              <a:rPr lang="en-US" sz="2000" dirty="0"/>
              <a:t>1. Remove the attribute </a:t>
            </a:r>
            <a:r>
              <a:rPr lang="en-US" sz="2000" dirty="0" err="1"/>
              <a:t>Dlocations</a:t>
            </a:r>
            <a:r>
              <a:rPr lang="en-US" sz="2000" dirty="0"/>
              <a:t> that violates 1NF and place it in a separate relation DEPT_LOCATIONS along with the primary key </a:t>
            </a:r>
            <a:r>
              <a:rPr lang="en-US" sz="2000" dirty="0" err="1"/>
              <a:t>Dnumber</a:t>
            </a:r>
            <a:r>
              <a:rPr lang="en-US" sz="2000" dirty="0"/>
              <a:t> of DEPARTMENT. The primary key of this newly formed relation is the combination {</a:t>
            </a:r>
            <a:r>
              <a:rPr lang="en-US" sz="2000" dirty="0" err="1"/>
              <a:t>Dnumber</a:t>
            </a:r>
            <a:r>
              <a:rPr lang="en-US" sz="2000" dirty="0"/>
              <a:t>, </a:t>
            </a:r>
            <a:r>
              <a:rPr lang="en-US" sz="2000" dirty="0" err="1"/>
              <a:t>Dlocation</a:t>
            </a:r>
            <a:r>
              <a:rPr lang="en-US" sz="2000" dirty="0"/>
              <a:t>}, as shown in Figure 14.2. A distinct tuple in DEPT_LOCATIONS exists for each location of a department. This </a:t>
            </a:r>
            <a:r>
              <a:rPr lang="en-US" sz="2000" dirty="0" err="1"/>
              <a:t>decomposes</a:t>
            </a:r>
            <a:r>
              <a:rPr lang="en-US" sz="2000" dirty="0"/>
              <a:t> the non-1NF relation into two 1NF relation</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9449" y="3429000"/>
            <a:ext cx="8948383" cy="246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682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1211" y="122535"/>
            <a:ext cx="10163033" cy="1938992"/>
          </a:xfrm>
          <a:prstGeom prst="rect">
            <a:avLst/>
          </a:prstGeom>
        </p:spPr>
        <p:txBody>
          <a:bodyPr wrap="square">
            <a:spAutoFit/>
          </a:bodyPr>
          <a:lstStyle/>
          <a:p>
            <a:pPr algn="just"/>
            <a:r>
              <a:rPr lang="en-US" sz="2400" dirty="0"/>
              <a:t>2. Expand the key so that there will be a separate tuple in the original DEPARTMENT relation for each location of a DEPARTMENT, as shown in Figure 14.9(c). In this case, the primary key becomes the combination {</a:t>
            </a:r>
            <a:r>
              <a:rPr lang="en-US" sz="2400" dirty="0" err="1"/>
              <a:t>Dnumber</a:t>
            </a:r>
            <a:r>
              <a:rPr lang="en-US" sz="2400" dirty="0"/>
              <a:t>, </a:t>
            </a:r>
            <a:r>
              <a:rPr lang="en-US" sz="2400" dirty="0" err="1"/>
              <a:t>Dlocation</a:t>
            </a:r>
            <a:r>
              <a:rPr lang="en-US" sz="2400" dirty="0"/>
              <a:t>}. This solution has the disadvantage of introducing redundancy in the relation and hence is rarely adopted.</a:t>
            </a:r>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9970" y="2303843"/>
            <a:ext cx="7432770" cy="367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732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575" y="-24176"/>
            <a:ext cx="10067499" cy="2308324"/>
          </a:xfrm>
          <a:prstGeom prst="rect">
            <a:avLst/>
          </a:prstGeom>
        </p:spPr>
        <p:txBody>
          <a:bodyPr wrap="square">
            <a:spAutoFit/>
          </a:bodyPr>
          <a:lstStyle/>
          <a:p>
            <a:pPr algn="just"/>
            <a:r>
              <a:rPr lang="en-US" sz="2400" dirty="0"/>
              <a:t>3. If a maximum number of values is known for the attribute—for example, if it is known that at most three locations can exist for a department—replace the </a:t>
            </a:r>
            <a:r>
              <a:rPr lang="en-US" sz="2400" dirty="0" err="1"/>
              <a:t>Dlocations</a:t>
            </a:r>
            <a:r>
              <a:rPr lang="en-US" sz="2400" dirty="0"/>
              <a:t> attribute by three atomic attributes: Dlocation1, Dlocation2, and Dlocation3. This solution has the disadvantage of introducing NULL values if most departments have fewer than three locations. It further introduces spurious semantics about the ordering among the location values;</a:t>
            </a:r>
          </a:p>
        </p:txBody>
      </p:sp>
      <p:graphicFrame>
        <p:nvGraphicFramePr>
          <p:cNvPr id="5" name="Table 4"/>
          <p:cNvGraphicFramePr>
            <a:graphicFrameLocks noGrp="1"/>
          </p:cNvGraphicFramePr>
          <p:nvPr>
            <p:extLst>
              <p:ext uri="{D42A27DB-BD31-4B8C-83A1-F6EECF244321}">
                <p14:modId xmlns:p14="http://schemas.microsoft.com/office/powerpoint/2010/main" val="763426023"/>
              </p:ext>
            </p:extLst>
          </p:nvPr>
        </p:nvGraphicFramePr>
        <p:xfrm>
          <a:off x="1854579" y="2807774"/>
          <a:ext cx="9145517" cy="2225040"/>
        </p:xfrm>
        <a:graphic>
          <a:graphicData uri="http://schemas.openxmlformats.org/drawingml/2006/table">
            <a:tbl>
              <a:tblPr firstRow="1" bandRow="1">
                <a:tableStyleId>{5940675A-B579-460E-94D1-54222C63F5DA}</a:tableStyleId>
              </a:tblPr>
              <a:tblGrid>
                <a:gridCol w="1584657">
                  <a:extLst>
                    <a:ext uri="{9D8B030D-6E8A-4147-A177-3AD203B41FA5}">
                      <a16:colId xmlns:a16="http://schemas.microsoft.com/office/drawing/2014/main" xmlns="" val="20000"/>
                    </a:ext>
                  </a:extLst>
                </a:gridCol>
                <a:gridCol w="1446663">
                  <a:extLst>
                    <a:ext uri="{9D8B030D-6E8A-4147-A177-3AD203B41FA5}">
                      <a16:colId xmlns:a16="http://schemas.microsoft.com/office/drawing/2014/main" xmlns="" val="20001"/>
                    </a:ext>
                  </a:extLst>
                </a:gridCol>
                <a:gridCol w="1473958">
                  <a:extLst>
                    <a:ext uri="{9D8B030D-6E8A-4147-A177-3AD203B41FA5}">
                      <a16:colId xmlns:a16="http://schemas.microsoft.com/office/drawing/2014/main" xmlns="" val="20002"/>
                    </a:ext>
                  </a:extLst>
                </a:gridCol>
                <a:gridCol w="1487606">
                  <a:extLst>
                    <a:ext uri="{9D8B030D-6E8A-4147-A177-3AD203B41FA5}">
                      <a16:colId xmlns:a16="http://schemas.microsoft.com/office/drawing/2014/main" xmlns="" val="20003"/>
                    </a:ext>
                  </a:extLst>
                </a:gridCol>
                <a:gridCol w="1514901">
                  <a:extLst>
                    <a:ext uri="{9D8B030D-6E8A-4147-A177-3AD203B41FA5}">
                      <a16:colId xmlns:a16="http://schemas.microsoft.com/office/drawing/2014/main" xmlns="" val="20004"/>
                    </a:ext>
                  </a:extLst>
                </a:gridCol>
                <a:gridCol w="1637732">
                  <a:extLst>
                    <a:ext uri="{9D8B030D-6E8A-4147-A177-3AD203B41FA5}">
                      <a16:colId xmlns:a16="http://schemas.microsoft.com/office/drawing/2014/main" xmlns="" val="20005"/>
                    </a:ext>
                  </a:extLst>
                </a:gridCol>
              </a:tblGrid>
              <a:tr h="370840">
                <a:tc>
                  <a:txBody>
                    <a:bodyPr/>
                    <a:lstStyle/>
                    <a:p>
                      <a:r>
                        <a:rPr lang="en-US" dirty="0" err="1"/>
                        <a:t>Dname</a:t>
                      </a:r>
                      <a:endParaRPr lang="en-US" dirty="0"/>
                    </a:p>
                  </a:txBody>
                  <a:tcPr/>
                </a:tc>
                <a:tc>
                  <a:txBody>
                    <a:bodyPr/>
                    <a:lstStyle/>
                    <a:p>
                      <a:r>
                        <a:rPr lang="en-US" dirty="0" err="1"/>
                        <a:t>Dnumber</a:t>
                      </a:r>
                      <a:endParaRPr lang="en-US" dirty="0"/>
                    </a:p>
                  </a:txBody>
                  <a:tcPr/>
                </a:tc>
                <a:tc>
                  <a:txBody>
                    <a:bodyPr/>
                    <a:lstStyle/>
                    <a:p>
                      <a:r>
                        <a:rPr lang="en-US" dirty="0" err="1"/>
                        <a:t>Dmgr_ssn</a:t>
                      </a:r>
                      <a:endParaRPr lang="en-US" dirty="0"/>
                    </a:p>
                  </a:txBody>
                  <a:tcPr/>
                </a:tc>
                <a:tc>
                  <a:txBody>
                    <a:bodyPr/>
                    <a:lstStyle/>
                    <a:p>
                      <a:r>
                        <a:rPr lang="en-US" dirty="0"/>
                        <a:t>Dlocation1</a:t>
                      </a:r>
                    </a:p>
                  </a:txBody>
                  <a:tcPr/>
                </a:tc>
                <a:tc>
                  <a:txBody>
                    <a:bodyPr/>
                    <a:lstStyle/>
                    <a:p>
                      <a:r>
                        <a:rPr lang="en-US" dirty="0"/>
                        <a:t>Dlocation2</a:t>
                      </a:r>
                    </a:p>
                  </a:txBody>
                  <a:tcPr/>
                </a:tc>
                <a:tc>
                  <a:txBody>
                    <a:bodyPr/>
                    <a:lstStyle/>
                    <a:p>
                      <a:r>
                        <a:rPr lang="en-US" dirty="0"/>
                        <a:t>Dlocation3</a:t>
                      </a:r>
                    </a:p>
                  </a:txBody>
                  <a:tcPr/>
                </a:tc>
                <a:extLst>
                  <a:ext uri="{0D108BD9-81ED-4DB2-BD59-A6C34878D82A}">
                    <a16:rowId xmlns:a16="http://schemas.microsoft.com/office/drawing/2014/main" xmlns="" val="10000"/>
                  </a:ext>
                </a:extLst>
              </a:tr>
              <a:tr h="370840">
                <a:tc>
                  <a:txBody>
                    <a:bodyPr/>
                    <a:lstStyle/>
                    <a:p>
                      <a:pPr algn="ctr"/>
                      <a:r>
                        <a:rPr lang="en-US" dirty="0"/>
                        <a:t>Research</a:t>
                      </a:r>
                    </a:p>
                  </a:txBody>
                  <a:tcPr/>
                </a:tc>
                <a:tc>
                  <a:txBody>
                    <a:bodyPr/>
                    <a:lstStyle/>
                    <a:p>
                      <a:pPr algn="ctr"/>
                      <a:r>
                        <a:rPr lang="en-US" dirty="0"/>
                        <a:t>5</a:t>
                      </a:r>
                    </a:p>
                  </a:txBody>
                  <a:tcPr/>
                </a:tc>
                <a:tc>
                  <a:txBody>
                    <a:bodyPr/>
                    <a:lstStyle/>
                    <a:p>
                      <a:pPr algn="ctr"/>
                      <a:r>
                        <a:rPr lang="en-US" dirty="0"/>
                        <a:t>333445555</a:t>
                      </a:r>
                    </a:p>
                  </a:txBody>
                  <a:tcPr/>
                </a:tc>
                <a:tc>
                  <a:txBody>
                    <a:bodyPr/>
                    <a:lstStyle/>
                    <a:p>
                      <a:pPr algn="ctr"/>
                      <a:r>
                        <a:rPr lang="en-US" dirty="0"/>
                        <a:t>Bellaire</a:t>
                      </a:r>
                    </a:p>
                  </a:txBody>
                  <a:tcPr/>
                </a:tc>
                <a:tc>
                  <a:txBody>
                    <a:bodyPr/>
                    <a:lstStyle/>
                    <a:p>
                      <a:pPr algn="ctr"/>
                      <a:r>
                        <a:rPr lang="en-US" dirty="0"/>
                        <a:t>NULL</a:t>
                      </a:r>
                    </a:p>
                  </a:txBody>
                  <a:tcPr/>
                </a:tc>
                <a:tc>
                  <a:txBody>
                    <a:bodyPr/>
                    <a:lstStyle/>
                    <a:p>
                      <a:pPr algn="ctr"/>
                      <a:r>
                        <a:rPr lang="en-US" dirty="0"/>
                        <a:t>NULL</a:t>
                      </a:r>
                    </a:p>
                  </a:txBody>
                  <a:tcPr/>
                </a:tc>
                <a:extLst>
                  <a:ext uri="{0D108BD9-81ED-4DB2-BD59-A6C34878D82A}">
                    <a16:rowId xmlns:a16="http://schemas.microsoft.com/office/drawing/2014/main" xmlns="" val="10001"/>
                  </a:ext>
                </a:extLst>
              </a:tr>
              <a:tr h="370840">
                <a:tc>
                  <a:txBody>
                    <a:bodyPr/>
                    <a:lstStyle/>
                    <a:p>
                      <a:pPr algn="ctr"/>
                      <a:r>
                        <a:rPr lang="en-US" dirty="0"/>
                        <a:t>Research</a:t>
                      </a:r>
                    </a:p>
                  </a:txBody>
                  <a:tcPr/>
                </a:tc>
                <a:tc>
                  <a:txBody>
                    <a:bodyPr/>
                    <a:lstStyle/>
                    <a:p>
                      <a:pPr algn="ctr"/>
                      <a:r>
                        <a:rPr lang="en-US" dirty="0"/>
                        <a:t>5</a:t>
                      </a:r>
                    </a:p>
                  </a:txBody>
                  <a:tcPr/>
                </a:tc>
                <a:tc>
                  <a:txBody>
                    <a:bodyPr/>
                    <a:lstStyle/>
                    <a:p>
                      <a:pPr algn="ctr"/>
                      <a:r>
                        <a:rPr lang="en-US" dirty="0"/>
                        <a:t>333445555</a:t>
                      </a:r>
                    </a:p>
                  </a:txBody>
                  <a:tcPr/>
                </a:tc>
                <a:tc>
                  <a:txBody>
                    <a:bodyPr/>
                    <a:lstStyle/>
                    <a:p>
                      <a:pPr algn="ctr"/>
                      <a:r>
                        <a:rPr lang="en-US" dirty="0"/>
                        <a:t>NULL</a:t>
                      </a:r>
                    </a:p>
                  </a:txBody>
                  <a:tcPr/>
                </a:tc>
                <a:tc>
                  <a:txBody>
                    <a:bodyPr/>
                    <a:lstStyle/>
                    <a:p>
                      <a:pPr algn="ctr"/>
                      <a:r>
                        <a:rPr lang="en-US" dirty="0"/>
                        <a:t>Sugarland</a:t>
                      </a:r>
                    </a:p>
                  </a:txBody>
                  <a:tcPr/>
                </a:tc>
                <a:tc>
                  <a:txBody>
                    <a:bodyPr/>
                    <a:lstStyle/>
                    <a:p>
                      <a:pPr algn="ctr"/>
                      <a:r>
                        <a:rPr lang="en-US" dirty="0"/>
                        <a:t>NULL</a:t>
                      </a:r>
                    </a:p>
                  </a:txBody>
                  <a:tcPr/>
                </a:tc>
                <a:extLst>
                  <a:ext uri="{0D108BD9-81ED-4DB2-BD59-A6C34878D82A}">
                    <a16:rowId xmlns:a16="http://schemas.microsoft.com/office/drawing/2014/main" xmlns="" val="10002"/>
                  </a:ext>
                </a:extLst>
              </a:tr>
              <a:tr h="370840">
                <a:tc>
                  <a:txBody>
                    <a:bodyPr/>
                    <a:lstStyle/>
                    <a:p>
                      <a:pPr algn="ctr"/>
                      <a:r>
                        <a:rPr lang="en-US" dirty="0"/>
                        <a:t>Research</a:t>
                      </a:r>
                    </a:p>
                  </a:txBody>
                  <a:tcPr/>
                </a:tc>
                <a:tc>
                  <a:txBody>
                    <a:bodyPr/>
                    <a:lstStyle/>
                    <a:p>
                      <a:pPr algn="ctr"/>
                      <a:r>
                        <a:rPr lang="en-US" dirty="0"/>
                        <a:t>5</a:t>
                      </a:r>
                    </a:p>
                  </a:txBody>
                  <a:tcPr/>
                </a:tc>
                <a:tc>
                  <a:txBody>
                    <a:bodyPr/>
                    <a:lstStyle/>
                    <a:p>
                      <a:pPr algn="ctr"/>
                      <a:r>
                        <a:rPr lang="en-US" dirty="0"/>
                        <a:t>333445555</a:t>
                      </a:r>
                    </a:p>
                  </a:txBody>
                  <a:tcPr/>
                </a:tc>
                <a:tc>
                  <a:txBody>
                    <a:bodyPr/>
                    <a:lstStyle/>
                    <a:p>
                      <a:pPr algn="ctr"/>
                      <a:r>
                        <a:rPr lang="en-US" dirty="0"/>
                        <a:t>NULL</a:t>
                      </a:r>
                    </a:p>
                  </a:txBody>
                  <a:tcPr/>
                </a:tc>
                <a:tc>
                  <a:txBody>
                    <a:bodyPr/>
                    <a:lstStyle/>
                    <a:p>
                      <a:pPr algn="ctr"/>
                      <a:r>
                        <a:rPr lang="en-US" dirty="0"/>
                        <a:t>NULL</a:t>
                      </a:r>
                    </a:p>
                  </a:txBody>
                  <a:tcPr/>
                </a:tc>
                <a:tc>
                  <a:txBody>
                    <a:bodyPr/>
                    <a:lstStyle/>
                    <a:p>
                      <a:pPr algn="ctr"/>
                      <a:r>
                        <a:rPr lang="en-US" dirty="0"/>
                        <a:t>Houston</a:t>
                      </a:r>
                    </a:p>
                  </a:txBody>
                  <a:tcPr/>
                </a:tc>
                <a:extLst>
                  <a:ext uri="{0D108BD9-81ED-4DB2-BD59-A6C34878D82A}">
                    <a16:rowId xmlns:a16="http://schemas.microsoft.com/office/drawing/2014/main" xmlns="" val="10003"/>
                  </a:ext>
                </a:extLst>
              </a:tr>
              <a:tr h="370840">
                <a:tc>
                  <a:txBody>
                    <a:bodyPr/>
                    <a:lstStyle/>
                    <a:p>
                      <a:pPr algn="ctr"/>
                      <a:r>
                        <a:rPr lang="en-US" dirty="0"/>
                        <a:t>Administration</a:t>
                      </a:r>
                    </a:p>
                  </a:txBody>
                  <a:tcPr/>
                </a:tc>
                <a:tc>
                  <a:txBody>
                    <a:bodyPr/>
                    <a:lstStyle/>
                    <a:p>
                      <a:pPr algn="ctr"/>
                      <a:r>
                        <a:rPr lang="en-US" dirty="0"/>
                        <a:t>4</a:t>
                      </a:r>
                    </a:p>
                  </a:txBody>
                  <a:tcPr/>
                </a:tc>
                <a:tc>
                  <a:txBody>
                    <a:bodyPr/>
                    <a:lstStyle/>
                    <a:p>
                      <a:pPr algn="ctr"/>
                      <a:r>
                        <a:rPr lang="en-US" dirty="0"/>
                        <a:t>987654321</a:t>
                      </a:r>
                    </a:p>
                  </a:txBody>
                  <a:tcPr/>
                </a:tc>
                <a:tc>
                  <a:txBody>
                    <a:bodyPr/>
                    <a:lstStyle/>
                    <a:p>
                      <a:pPr algn="ctr"/>
                      <a:r>
                        <a:rPr lang="en-US" dirty="0"/>
                        <a:t>Stafford</a:t>
                      </a:r>
                    </a:p>
                  </a:txBody>
                  <a:tcPr/>
                </a:tc>
                <a:tc>
                  <a:txBody>
                    <a:bodyPr/>
                    <a:lstStyle/>
                    <a:p>
                      <a:pPr algn="ctr"/>
                      <a:r>
                        <a:rPr lang="en-US" dirty="0"/>
                        <a:t>NULL</a:t>
                      </a:r>
                    </a:p>
                  </a:txBody>
                  <a:tcPr/>
                </a:tc>
                <a:tc>
                  <a:txBody>
                    <a:bodyPr/>
                    <a:lstStyle/>
                    <a:p>
                      <a:pPr algn="ctr"/>
                      <a:r>
                        <a:rPr lang="en-US" dirty="0"/>
                        <a:t>NULL</a:t>
                      </a:r>
                    </a:p>
                  </a:txBody>
                  <a:tcPr/>
                </a:tc>
                <a:extLst>
                  <a:ext uri="{0D108BD9-81ED-4DB2-BD59-A6C34878D82A}">
                    <a16:rowId xmlns:a16="http://schemas.microsoft.com/office/drawing/2014/main" xmlns="" val="10004"/>
                  </a:ext>
                </a:extLst>
              </a:tr>
              <a:tr h="370840">
                <a:tc>
                  <a:txBody>
                    <a:bodyPr/>
                    <a:lstStyle/>
                    <a:p>
                      <a:pPr algn="ctr"/>
                      <a:r>
                        <a:rPr lang="en-US" dirty="0"/>
                        <a:t>Headquarters</a:t>
                      </a:r>
                    </a:p>
                  </a:txBody>
                  <a:tcPr/>
                </a:tc>
                <a:tc>
                  <a:txBody>
                    <a:bodyPr/>
                    <a:lstStyle/>
                    <a:p>
                      <a:pPr algn="ctr"/>
                      <a:r>
                        <a:rPr lang="en-US" dirty="0"/>
                        <a:t>1</a:t>
                      </a:r>
                    </a:p>
                  </a:txBody>
                  <a:tcPr/>
                </a:tc>
                <a:tc>
                  <a:txBody>
                    <a:bodyPr/>
                    <a:lstStyle/>
                    <a:p>
                      <a:pPr algn="ctr"/>
                      <a:r>
                        <a:rPr lang="en-US" dirty="0"/>
                        <a:t>888665555</a:t>
                      </a:r>
                    </a:p>
                  </a:txBody>
                  <a:tcPr/>
                </a:tc>
                <a:tc>
                  <a:txBody>
                    <a:bodyPr/>
                    <a:lstStyle/>
                    <a:p>
                      <a:pPr algn="ctr"/>
                      <a:r>
                        <a:rPr lang="en-US" dirty="0"/>
                        <a:t>Houston</a:t>
                      </a:r>
                    </a:p>
                  </a:txBody>
                  <a:tcPr/>
                </a:tc>
                <a:tc>
                  <a:txBody>
                    <a:bodyPr/>
                    <a:lstStyle/>
                    <a:p>
                      <a:pPr algn="ctr"/>
                      <a:r>
                        <a:rPr lang="en-US" dirty="0"/>
                        <a:t>NULL</a:t>
                      </a:r>
                    </a:p>
                  </a:txBody>
                  <a:tcPr/>
                </a:tc>
                <a:tc>
                  <a:txBody>
                    <a:bodyPr/>
                    <a:lstStyle/>
                    <a:p>
                      <a:pPr algn="ctr"/>
                      <a:r>
                        <a:rPr lang="en-US" dirty="0"/>
                        <a:t>NULL</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884673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038" y="1329604"/>
            <a:ext cx="11172968" cy="2246769"/>
          </a:xfrm>
          <a:prstGeom prst="rect">
            <a:avLst/>
          </a:prstGeom>
        </p:spPr>
        <p:txBody>
          <a:bodyPr wrap="square">
            <a:spAutoFit/>
          </a:bodyPr>
          <a:lstStyle/>
          <a:p>
            <a:r>
              <a:rPr lang="en-US" sz="2800" dirty="0"/>
              <a:t>First normal form also disallows multivalued attributes that are themselves composite. These are called nested relations because each tuple can have a relation within it. </a:t>
            </a:r>
          </a:p>
          <a:p>
            <a:r>
              <a:rPr lang="en-US" sz="2800" dirty="0"/>
              <a:t>Figure 14.10 shows how the EMP_PROJ relation could appear if nesting is allowed.</a:t>
            </a:r>
          </a:p>
        </p:txBody>
      </p:sp>
      <p:sp>
        <p:nvSpPr>
          <p:cNvPr id="5" name="TextBox 4"/>
          <p:cNvSpPr txBox="1"/>
          <p:nvPr/>
        </p:nvSpPr>
        <p:spPr>
          <a:xfrm>
            <a:off x="1487606" y="177421"/>
            <a:ext cx="4722125" cy="523220"/>
          </a:xfrm>
          <a:prstGeom prst="rect">
            <a:avLst/>
          </a:prstGeom>
          <a:noFill/>
        </p:spPr>
        <p:txBody>
          <a:bodyPr wrap="square" rtlCol="0">
            <a:spAutoFit/>
          </a:bodyPr>
          <a:lstStyle/>
          <a:p>
            <a:r>
              <a:rPr lang="en-US" sz="2800" dirty="0"/>
              <a:t>COMPOSITE ATTRIBUTE</a:t>
            </a:r>
          </a:p>
        </p:txBody>
      </p:sp>
      <p:sp>
        <p:nvSpPr>
          <p:cNvPr id="6" name="Rectangle 5"/>
          <p:cNvSpPr/>
          <p:nvPr/>
        </p:nvSpPr>
        <p:spPr>
          <a:xfrm>
            <a:off x="2137143" y="3718172"/>
            <a:ext cx="7644758" cy="523220"/>
          </a:xfrm>
          <a:prstGeom prst="rect">
            <a:avLst/>
          </a:prstGeom>
        </p:spPr>
        <p:txBody>
          <a:bodyPr wrap="square">
            <a:spAutoFit/>
          </a:bodyPr>
          <a:lstStyle/>
          <a:p>
            <a:r>
              <a:rPr lang="en-US" sz="2800" dirty="0"/>
              <a:t>EMP_PROJ(</a:t>
            </a:r>
            <a:r>
              <a:rPr lang="en-US" sz="2800" dirty="0" err="1"/>
              <a:t>Ssn</a:t>
            </a:r>
            <a:r>
              <a:rPr lang="en-US" sz="2800" dirty="0"/>
              <a:t>, </a:t>
            </a:r>
            <a:r>
              <a:rPr lang="en-US" sz="2800" dirty="0" err="1"/>
              <a:t>Ename</a:t>
            </a:r>
            <a:r>
              <a:rPr lang="en-US" sz="2800" dirty="0"/>
              <a:t>, {PROJS(</a:t>
            </a:r>
            <a:r>
              <a:rPr lang="en-US" sz="2800" dirty="0" err="1"/>
              <a:t>Pnumber</a:t>
            </a:r>
            <a:r>
              <a:rPr lang="en-US" sz="2800" dirty="0"/>
              <a:t>, Hours)})</a:t>
            </a:r>
          </a:p>
        </p:txBody>
      </p:sp>
    </p:spTree>
    <p:extLst>
      <p:ext uri="{BB962C8B-B14F-4D97-AF65-F5344CB8AC3E}">
        <p14:creationId xmlns:p14="http://schemas.microsoft.com/office/powerpoint/2010/main" val="3157335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ig14_10.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8543" y="-220718"/>
            <a:ext cx="9895575"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930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4996" y="214531"/>
            <a:ext cx="6942968" cy="584775"/>
          </a:xfrm>
          <a:prstGeom prst="rect">
            <a:avLst/>
          </a:prstGeom>
        </p:spPr>
        <p:txBody>
          <a:bodyPr wrap="square">
            <a:spAutoFit/>
          </a:bodyPr>
          <a:lstStyle/>
          <a:p>
            <a:r>
              <a:rPr lang="en-US" sz="3200" dirty="0"/>
              <a:t>EXAMPLE:  Second Normal Form</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439" y="1149612"/>
            <a:ext cx="10948987" cy="502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2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334" y="1599486"/>
            <a:ext cx="11200263" cy="5509200"/>
          </a:xfrm>
          <a:prstGeom prst="rect">
            <a:avLst/>
          </a:prstGeom>
        </p:spPr>
        <p:txBody>
          <a:bodyPr wrap="square">
            <a:spAutoFit/>
          </a:bodyPr>
          <a:lstStyle/>
          <a:p>
            <a:pPr algn="just"/>
            <a:r>
              <a:rPr lang="en-US" sz="3200" dirty="0"/>
              <a:t>Relational database design ultimately produces a set of relations. The implicit goals  of the design activity are </a:t>
            </a:r>
            <a:r>
              <a:rPr lang="en-US" sz="3200" dirty="0">
                <a:solidFill>
                  <a:srgbClr val="FF0000"/>
                </a:solidFill>
              </a:rPr>
              <a:t>information preservation</a:t>
            </a:r>
            <a:r>
              <a:rPr lang="en-US" sz="3200" dirty="0"/>
              <a:t> and </a:t>
            </a:r>
            <a:r>
              <a:rPr lang="en-US" sz="3200" dirty="0">
                <a:solidFill>
                  <a:srgbClr val="FF0000"/>
                </a:solidFill>
              </a:rPr>
              <a:t>minimum redundancy</a:t>
            </a:r>
            <a:r>
              <a:rPr lang="en-US" sz="3200" dirty="0"/>
              <a:t>.</a:t>
            </a:r>
          </a:p>
          <a:p>
            <a:pPr algn="just"/>
            <a:endParaRPr lang="en-US" sz="3200" dirty="0"/>
          </a:p>
          <a:p>
            <a:pPr algn="just"/>
            <a:r>
              <a:rPr lang="en-US" sz="3200" dirty="0">
                <a:solidFill>
                  <a:srgbClr val="FF0000"/>
                </a:solidFill>
              </a:rPr>
              <a:t>Information preservation</a:t>
            </a:r>
            <a:r>
              <a:rPr lang="en-US" sz="3200" dirty="0"/>
              <a:t>: maintaining all concepts, including</a:t>
            </a:r>
          </a:p>
          <a:p>
            <a:pPr marL="2286000" lvl="4" indent="-457200" algn="just">
              <a:buFont typeface="Arial" pitchFamily="34" charset="0"/>
              <a:buChar char="•"/>
            </a:pPr>
            <a:r>
              <a:rPr lang="en-US" sz="3200" dirty="0"/>
              <a:t>Attribute types</a:t>
            </a:r>
          </a:p>
          <a:p>
            <a:pPr marL="2286000" lvl="4" indent="-457200" algn="just">
              <a:buFont typeface="Arial" pitchFamily="34" charset="0"/>
              <a:buChar char="•"/>
            </a:pPr>
            <a:r>
              <a:rPr lang="en-US" sz="3200" dirty="0"/>
              <a:t>Entity type</a:t>
            </a:r>
          </a:p>
          <a:p>
            <a:pPr marL="2286000" lvl="4" indent="-457200" algn="just">
              <a:buFont typeface="Arial" pitchFamily="34" charset="0"/>
              <a:buChar char="•"/>
            </a:pPr>
            <a:r>
              <a:rPr lang="en-US" sz="3200" dirty="0"/>
              <a:t>Relationship types</a:t>
            </a:r>
          </a:p>
          <a:p>
            <a:pPr algn="just"/>
            <a:r>
              <a:rPr lang="en-US" sz="3200" dirty="0">
                <a:solidFill>
                  <a:srgbClr val="FF0000"/>
                </a:solidFill>
              </a:rPr>
              <a:t>Minimizing Redundancy: </a:t>
            </a:r>
            <a:r>
              <a:rPr lang="en-US" sz="3200" dirty="0"/>
              <a:t>Implies minimizing redundant storage of the same information</a:t>
            </a:r>
          </a:p>
          <a:p>
            <a:pPr algn="just"/>
            <a:r>
              <a:rPr lang="en-US" sz="3200" dirty="0"/>
              <a:t> </a:t>
            </a:r>
          </a:p>
        </p:txBody>
      </p:sp>
      <p:sp>
        <p:nvSpPr>
          <p:cNvPr id="5" name="TextBox 4"/>
          <p:cNvSpPr txBox="1"/>
          <p:nvPr/>
        </p:nvSpPr>
        <p:spPr>
          <a:xfrm>
            <a:off x="1487606" y="163773"/>
            <a:ext cx="9662615" cy="584775"/>
          </a:xfrm>
          <a:prstGeom prst="rect">
            <a:avLst/>
          </a:prstGeom>
          <a:noFill/>
        </p:spPr>
        <p:txBody>
          <a:bodyPr wrap="square" rtlCol="0">
            <a:spAutoFit/>
          </a:bodyPr>
          <a:lstStyle/>
          <a:p>
            <a:pPr algn="ctr"/>
            <a:r>
              <a:rPr lang="en-US" sz="3200" dirty="0">
                <a:solidFill>
                  <a:srgbClr val="FF0000"/>
                </a:solidFill>
              </a:rPr>
              <a:t>MOTIVATION OF RELATIONAL DATABASE DESIGN</a:t>
            </a:r>
          </a:p>
        </p:txBody>
      </p:sp>
    </p:spTree>
    <p:extLst>
      <p:ext uri="{BB962C8B-B14F-4D97-AF65-F5344CB8AC3E}">
        <p14:creationId xmlns:p14="http://schemas.microsoft.com/office/powerpoint/2010/main" val="30197608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509" y="1127672"/>
            <a:ext cx="10320905" cy="471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01504" y="300251"/>
            <a:ext cx="7942997" cy="584775"/>
          </a:xfrm>
          <a:prstGeom prst="rect">
            <a:avLst/>
          </a:prstGeom>
          <a:noFill/>
        </p:spPr>
        <p:txBody>
          <a:bodyPr wrap="square" rtlCol="0">
            <a:spAutoFit/>
          </a:bodyPr>
          <a:lstStyle/>
          <a:p>
            <a:r>
              <a:rPr lang="en-US" sz="3200" dirty="0">
                <a:solidFill>
                  <a:srgbClr val="FF0000"/>
                </a:solidFill>
              </a:rPr>
              <a:t>Example: Third Normal Form</a:t>
            </a:r>
          </a:p>
        </p:txBody>
      </p:sp>
      <p:sp>
        <p:nvSpPr>
          <p:cNvPr id="6" name="Rectangle 5"/>
          <p:cNvSpPr/>
          <p:nvPr/>
        </p:nvSpPr>
        <p:spPr>
          <a:xfrm>
            <a:off x="332096" y="6211669"/>
            <a:ext cx="11323092" cy="646331"/>
          </a:xfrm>
          <a:prstGeom prst="rect">
            <a:avLst/>
          </a:prstGeom>
        </p:spPr>
        <p:txBody>
          <a:bodyPr wrap="square">
            <a:spAutoFit/>
          </a:bodyPr>
          <a:lstStyle/>
          <a:p>
            <a:r>
              <a:rPr lang="en-US" dirty="0"/>
              <a:t>NOTE: A NATURAL JOIN operation on ED1 and ED2 will recover the original relation EMP_DEPT without generating spurious tuples.</a:t>
            </a:r>
          </a:p>
        </p:txBody>
      </p:sp>
    </p:spTree>
    <p:extLst>
      <p:ext uri="{BB962C8B-B14F-4D97-AF65-F5344CB8AC3E}">
        <p14:creationId xmlns:p14="http://schemas.microsoft.com/office/powerpoint/2010/main" val="113763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2316" y="516932"/>
            <a:ext cx="2483893" cy="523220"/>
          </a:xfrm>
          <a:prstGeom prst="rect">
            <a:avLst/>
          </a:prstGeom>
          <a:noFill/>
        </p:spPr>
        <p:txBody>
          <a:bodyPr wrap="square" rtlCol="0">
            <a:spAutoFit/>
          </a:bodyPr>
          <a:lstStyle/>
          <a:p>
            <a:r>
              <a:rPr lang="en-US" sz="2800" dirty="0"/>
              <a:t>EXAMPLE:</a:t>
            </a:r>
          </a:p>
        </p:txBody>
      </p:sp>
      <p:sp>
        <p:nvSpPr>
          <p:cNvPr id="5" name="TextBox 4"/>
          <p:cNvSpPr txBox="1"/>
          <p:nvPr/>
        </p:nvSpPr>
        <p:spPr>
          <a:xfrm>
            <a:off x="504967" y="1405719"/>
            <a:ext cx="4599296" cy="646331"/>
          </a:xfrm>
          <a:prstGeom prst="rect">
            <a:avLst/>
          </a:prstGeom>
          <a:noFill/>
        </p:spPr>
        <p:txBody>
          <a:bodyPr wrap="square" rtlCol="0">
            <a:spAutoFit/>
          </a:bodyPr>
          <a:lstStyle/>
          <a:p>
            <a:r>
              <a:rPr lang="en-US" b="1" dirty="0"/>
              <a:t>CORRECT SCHEMA:</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735917"/>
              </p:ext>
            </p:extLst>
          </p:nvPr>
        </p:nvGraphicFramePr>
        <p:xfrm>
          <a:off x="680871" y="2177801"/>
          <a:ext cx="4573516" cy="370840"/>
        </p:xfrm>
        <a:graphic>
          <a:graphicData uri="http://schemas.openxmlformats.org/drawingml/2006/table">
            <a:tbl>
              <a:tblPr firstRow="1" bandRow="1">
                <a:tableStyleId>{5940675A-B579-460E-94D1-54222C63F5DA}</a:tableStyleId>
              </a:tblPr>
              <a:tblGrid>
                <a:gridCol w="1143379">
                  <a:extLst>
                    <a:ext uri="{9D8B030D-6E8A-4147-A177-3AD203B41FA5}">
                      <a16:colId xmlns:a16="http://schemas.microsoft.com/office/drawing/2014/main" xmlns="" val="20000"/>
                    </a:ext>
                  </a:extLst>
                </a:gridCol>
                <a:gridCol w="1273791">
                  <a:extLst>
                    <a:ext uri="{9D8B030D-6E8A-4147-A177-3AD203B41FA5}">
                      <a16:colId xmlns:a16="http://schemas.microsoft.com/office/drawing/2014/main" xmlns="" val="20001"/>
                    </a:ext>
                  </a:extLst>
                </a:gridCol>
                <a:gridCol w="1012967">
                  <a:extLst>
                    <a:ext uri="{9D8B030D-6E8A-4147-A177-3AD203B41FA5}">
                      <a16:colId xmlns:a16="http://schemas.microsoft.com/office/drawing/2014/main" xmlns="" val="20002"/>
                    </a:ext>
                  </a:extLst>
                </a:gridCol>
                <a:gridCol w="1143379">
                  <a:extLst>
                    <a:ext uri="{9D8B030D-6E8A-4147-A177-3AD203B41FA5}">
                      <a16:colId xmlns:a16="http://schemas.microsoft.com/office/drawing/2014/main" xmlns="" val="20003"/>
                    </a:ext>
                  </a:extLst>
                </a:gridCol>
              </a:tblGrid>
              <a:tr h="370840">
                <a:tc>
                  <a:txBody>
                    <a:bodyPr/>
                    <a:lstStyle/>
                    <a:p>
                      <a:r>
                        <a:rPr lang="en-US" dirty="0" err="1"/>
                        <a:t>RollNo</a:t>
                      </a:r>
                      <a:endParaRPr lang="en-US" dirty="0"/>
                    </a:p>
                  </a:txBody>
                  <a:tcPr/>
                </a:tc>
                <a:tc>
                  <a:txBody>
                    <a:bodyPr/>
                    <a:lstStyle/>
                    <a:p>
                      <a:r>
                        <a:rPr lang="en-US" dirty="0" err="1"/>
                        <a:t>StudName</a:t>
                      </a:r>
                      <a:endParaRPr lang="en-US" dirty="0"/>
                    </a:p>
                  </a:txBody>
                  <a:tcPr/>
                </a:tc>
                <a:tc>
                  <a:txBody>
                    <a:bodyPr/>
                    <a:lstStyle/>
                    <a:p>
                      <a:r>
                        <a:rPr lang="en-US" dirty="0"/>
                        <a:t>Gender</a:t>
                      </a:r>
                    </a:p>
                  </a:txBody>
                  <a:tcPr/>
                </a:tc>
                <a:tc>
                  <a:txBody>
                    <a:bodyPr/>
                    <a:lstStyle/>
                    <a:p>
                      <a:r>
                        <a:rPr lang="en-US" dirty="0" err="1"/>
                        <a:t>StudDept</a:t>
                      </a:r>
                      <a:endParaRPr lang="en-US" dirty="0"/>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2060812" y="1728884"/>
            <a:ext cx="1282889" cy="369332"/>
          </a:xfrm>
          <a:prstGeom prst="rect">
            <a:avLst/>
          </a:prstGeom>
          <a:noFill/>
        </p:spPr>
        <p:txBody>
          <a:bodyPr wrap="square" rtlCol="0">
            <a:spAutoFit/>
          </a:bodyPr>
          <a:lstStyle/>
          <a:p>
            <a:r>
              <a:rPr lang="en-US" dirty="0"/>
              <a:t>   Student</a:t>
            </a:r>
          </a:p>
        </p:txBody>
      </p:sp>
      <p:graphicFrame>
        <p:nvGraphicFramePr>
          <p:cNvPr id="8" name="Table 7"/>
          <p:cNvGraphicFramePr>
            <a:graphicFrameLocks noGrp="1"/>
          </p:cNvGraphicFramePr>
          <p:nvPr>
            <p:extLst>
              <p:ext uri="{D42A27DB-BD31-4B8C-83A1-F6EECF244321}">
                <p14:modId xmlns:p14="http://schemas.microsoft.com/office/powerpoint/2010/main" val="2381241698"/>
              </p:ext>
            </p:extLst>
          </p:nvPr>
        </p:nvGraphicFramePr>
        <p:xfrm>
          <a:off x="5757840" y="2166327"/>
          <a:ext cx="4505277" cy="370840"/>
        </p:xfrm>
        <a:graphic>
          <a:graphicData uri="http://schemas.openxmlformats.org/drawingml/2006/table">
            <a:tbl>
              <a:tblPr firstRow="1" bandRow="1">
                <a:tableStyleId>{5940675A-B579-460E-94D1-54222C63F5DA}</a:tableStyleId>
              </a:tblPr>
              <a:tblGrid>
                <a:gridCol w="1501759">
                  <a:extLst>
                    <a:ext uri="{9D8B030D-6E8A-4147-A177-3AD203B41FA5}">
                      <a16:colId xmlns:a16="http://schemas.microsoft.com/office/drawing/2014/main" xmlns="" val="20000"/>
                    </a:ext>
                  </a:extLst>
                </a:gridCol>
                <a:gridCol w="1501759">
                  <a:extLst>
                    <a:ext uri="{9D8B030D-6E8A-4147-A177-3AD203B41FA5}">
                      <a16:colId xmlns:a16="http://schemas.microsoft.com/office/drawing/2014/main" xmlns="" val="20001"/>
                    </a:ext>
                  </a:extLst>
                </a:gridCol>
                <a:gridCol w="1501759">
                  <a:extLst>
                    <a:ext uri="{9D8B030D-6E8A-4147-A177-3AD203B41FA5}">
                      <a16:colId xmlns:a16="http://schemas.microsoft.com/office/drawing/2014/main" xmlns="" val="20002"/>
                    </a:ext>
                  </a:extLst>
                </a:gridCol>
              </a:tblGrid>
              <a:tr h="370840">
                <a:tc>
                  <a:txBody>
                    <a:bodyPr/>
                    <a:lstStyle/>
                    <a:p>
                      <a:r>
                        <a:rPr lang="en-US" dirty="0" err="1"/>
                        <a:t>DeptName</a:t>
                      </a:r>
                      <a:endParaRPr lang="en-US" dirty="0"/>
                    </a:p>
                  </a:txBody>
                  <a:tcPr/>
                </a:tc>
                <a:tc>
                  <a:txBody>
                    <a:bodyPr/>
                    <a:lstStyle/>
                    <a:p>
                      <a:r>
                        <a:rPr lang="en-US" dirty="0" err="1"/>
                        <a:t>OfficePhone</a:t>
                      </a:r>
                      <a:endParaRPr lang="en-US" dirty="0"/>
                    </a:p>
                  </a:txBody>
                  <a:tcPr/>
                </a:tc>
                <a:tc>
                  <a:txBody>
                    <a:bodyPr/>
                    <a:lstStyle/>
                    <a:p>
                      <a:r>
                        <a:rPr lang="en-US" dirty="0"/>
                        <a:t>HOD</a:t>
                      </a:r>
                    </a:p>
                  </a:txBody>
                  <a:tcPr/>
                </a:tc>
                <a:extLst>
                  <a:ext uri="{0D108BD9-81ED-4DB2-BD59-A6C34878D82A}">
                    <a16:rowId xmlns:a16="http://schemas.microsoft.com/office/drawing/2014/main" xmlns="" val="10000"/>
                  </a:ext>
                </a:extLst>
              </a:tr>
            </a:tbl>
          </a:graphicData>
        </a:graphic>
      </p:graphicFrame>
      <p:sp>
        <p:nvSpPr>
          <p:cNvPr id="9" name="TextBox 8"/>
          <p:cNvSpPr txBox="1"/>
          <p:nvPr/>
        </p:nvSpPr>
        <p:spPr>
          <a:xfrm>
            <a:off x="7342496" y="1682718"/>
            <a:ext cx="1678674" cy="369332"/>
          </a:xfrm>
          <a:prstGeom prst="rect">
            <a:avLst/>
          </a:prstGeom>
          <a:noFill/>
        </p:spPr>
        <p:txBody>
          <a:bodyPr wrap="square" rtlCol="0">
            <a:spAutoFit/>
          </a:bodyPr>
          <a:lstStyle/>
          <a:p>
            <a:r>
              <a:rPr lang="en-US" dirty="0"/>
              <a:t>Department</a:t>
            </a:r>
          </a:p>
        </p:txBody>
      </p:sp>
      <p:cxnSp>
        <p:nvCxnSpPr>
          <p:cNvPr id="11" name="Straight Connector 10"/>
          <p:cNvCxnSpPr/>
          <p:nvPr/>
        </p:nvCxnSpPr>
        <p:spPr>
          <a:xfrm>
            <a:off x="4599296" y="2538484"/>
            <a:ext cx="0" cy="477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99296" y="3016155"/>
            <a:ext cx="2088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687403" y="2538484"/>
            <a:ext cx="0" cy="477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95404083"/>
              </p:ext>
            </p:extLst>
          </p:nvPr>
        </p:nvGraphicFramePr>
        <p:xfrm>
          <a:off x="653576" y="3967833"/>
          <a:ext cx="7453194" cy="37084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xmlns="" val="20000"/>
                    </a:ext>
                  </a:extLst>
                </a:gridCol>
                <a:gridCol w="1161143">
                  <a:extLst>
                    <a:ext uri="{9D8B030D-6E8A-4147-A177-3AD203B41FA5}">
                      <a16:colId xmlns:a16="http://schemas.microsoft.com/office/drawing/2014/main" xmlns="" val="20001"/>
                    </a:ext>
                  </a:extLst>
                </a:gridCol>
                <a:gridCol w="1161143">
                  <a:extLst>
                    <a:ext uri="{9D8B030D-6E8A-4147-A177-3AD203B41FA5}">
                      <a16:colId xmlns:a16="http://schemas.microsoft.com/office/drawing/2014/main" xmlns="" val="20002"/>
                    </a:ext>
                  </a:extLst>
                </a:gridCol>
                <a:gridCol w="1335747">
                  <a:extLst>
                    <a:ext uri="{9D8B030D-6E8A-4147-A177-3AD203B41FA5}">
                      <a16:colId xmlns:a16="http://schemas.microsoft.com/office/drawing/2014/main" xmlns="" val="20003"/>
                    </a:ext>
                  </a:extLst>
                </a:gridCol>
                <a:gridCol w="1446663">
                  <a:extLst>
                    <a:ext uri="{9D8B030D-6E8A-4147-A177-3AD203B41FA5}">
                      <a16:colId xmlns:a16="http://schemas.microsoft.com/office/drawing/2014/main" xmlns="" val="20004"/>
                    </a:ext>
                  </a:extLst>
                </a:gridCol>
                <a:gridCol w="1187355">
                  <a:extLst>
                    <a:ext uri="{9D8B030D-6E8A-4147-A177-3AD203B41FA5}">
                      <a16:colId xmlns:a16="http://schemas.microsoft.com/office/drawing/2014/main" xmlns="" val="20005"/>
                    </a:ext>
                  </a:extLst>
                </a:gridCol>
              </a:tblGrid>
              <a:tr h="370840">
                <a:tc>
                  <a:txBody>
                    <a:bodyPr/>
                    <a:lstStyle/>
                    <a:p>
                      <a:r>
                        <a:rPr lang="en-US" dirty="0" err="1"/>
                        <a:t>RollNo</a:t>
                      </a:r>
                      <a:endParaRPr lang="en-US" dirty="0"/>
                    </a:p>
                  </a:txBody>
                  <a:tcPr/>
                </a:tc>
                <a:tc>
                  <a:txBody>
                    <a:bodyPr/>
                    <a:lstStyle/>
                    <a:p>
                      <a:r>
                        <a:rPr lang="en-US" dirty="0" err="1"/>
                        <a:t>StudName</a:t>
                      </a:r>
                      <a:endParaRPr lang="en-US" dirty="0"/>
                    </a:p>
                  </a:txBody>
                  <a:tcPr/>
                </a:tc>
                <a:tc>
                  <a:txBody>
                    <a:bodyPr/>
                    <a:lstStyle/>
                    <a:p>
                      <a:r>
                        <a:rPr lang="en-US" dirty="0"/>
                        <a:t>Gender</a:t>
                      </a:r>
                    </a:p>
                  </a:txBody>
                  <a:tcPr/>
                </a:tc>
                <a:tc>
                  <a:txBody>
                    <a:bodyPr/>
                    <a:lstStyle/>
                    <a:p>
                      <a:r>
                        <a:rPr lang="en-US" dirty="0" err="1"/>
                        <a:t>DeptName</a:t>
                      </a:r>
                      <a:endParaRPr lang="en-US" dirty="0"/>
                    </a:p>
                  </a:txBody>
                  <a:tcPr/>
                </a:tc>
                <a:tc>
                  <a:txBody>
                    <a:bodyPr/>
                    <a:lstStyle/>
                    <a:p>
                      <a:r>
                        <a:rPr lang="en-US" dirty="0"/>
                        <a:t>Office Phone</a:t>
                      </a:r>
                    </a:p>
                  </a:txBody>
                  <a:tcPr/>
                </a:tc>
                <a:tc>
                  <a:txBody>
                    <a:bodyPr/>
                    <a:lstStyle/>
                    <a:p>
                      <a:r>
                        <a:rPr lang="en-US" dirty="0"/>
                        <a:t>HOD</a:t>
                      </a:r>
                    </a:p>
                  </a:txBody>
                  <a:tcPr/>
                </a:tc>
                <a:extLst>
                  <a:ext uri="{0D108BD9-81ED-4DB2-BD59-A6C34878D82A}">
                    <a16:rowId xmlns:a16="http://schemas.microsoft.com/office/drawing/2014/main" xmlns="" val="10000"/>
                  </a:ext>
                </a:extLst>
              </a:tr>
            </a:tbl>
          </a:graphicData>
        </a:graphic>
      </p:graphicFrame>
      <p:sp>
        <p:nvSpPr>
          <p:cNvPr id="18" name="TextBox 17"/>
          <p:cNvSpPr txBox="1"/>
          <p:nvPr/>
        </p:nvSpPr>
        <p:spPr>
          <a:xfrm>
            <a:off x="232011" y="3384645"/>
            <a:ext cx="2702257" cy="369332"/>
          </a:xfrm>
          <a:prstGeom prst="rect">
            <a:avLst/>
          </a:prstGeom>
          <a:noFill/>
        </p:spPr>
        <p:txBody>
          <a:bodyPr wrap="square" rtlCol="0">
            <a:spAutoFit/>
          </a:bodyPr>
          <a:lstStyle/>
          <a:p>
            <a:r>
              <a:rPr lang="en-US" b="1" dirty="0"/>
              <a:t>INCORRECT SCHEMA:</a:t>
            </a:r>
          </a:p>
        </p:txBody>
      </p:sp>
      <p:sp>
        <p:nvSpPr>
          <p:cNvPr id="19" name="TextBox 18"/>
          <p:cNvSpPr txBox="1"/>
          <p:nvPr/>
        </p:nvSpPr>
        <p:spPr>
          <a:xfrm>
            <a:off x="232010" y="4667534"/>
            <a:ext cx="11682485"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Problem with bad schema</a:t>
            </a:r>
          </a:p>
          <a:p>
            <a:pPr marL="742950" lvl="1" indent="-285750">
              <a:buFont typeface="Arial" pitchFamily="34" charset="0"/>
              <a:buChar char="•"/>
            </a:pPr>
            <a:r>
              <a:rPr lang="en-US" dirty="0"/>
              <a:t>Office Phone &amp; HOD information stored redundantly once with each student that belongs to the department</a:t>
            </a:r>
          </a:p>
          <a:p>
            <a:pPr marL="742950" lvl="1" indent="-285750">
              <a:buFont typeface="Arial" pitchFamily="34" charset="0"/>
              <a:buChar char="•"/>
            </a:pPr>
            <a:r>
              <a:rPr lang="en-US" dirty="0"/>
              <a:t>Wastage of disk space</a:t>
            </a:r>
          </a:p>
          <a:p>
            <a:r>
              <a:rPr lang="en-US" b="1" dirty="0"/>
              <a:t>A program that updates Office Phone of a Department</a:t>
            </a:r>
          </a:p>
          <a:p>
            <a:pPr marL="742950" lvl="1" indent="-285750">
              <a:buFont typeface="Arial" pitchFamily="34" charset="0"/>
              <a:buChar char="•"/>
            </a:pPr>
            <a:r>
              <a:rPr lang="en-US" dirty="0"/>
              <a:t> must change it at several places</a:t>
            </a:r>
          </a:p>
          <a:p>
            <a:pPr marL="742950" lvl="1" indent="-285750">
              <a:buFont typeface="Arial" pitchFamily="34" charset="0"/>
              <a:buChar char="•"/>
            </a:pPr>
            <a:r>
              <a:rPr lang="en-US" dirty="0"/>
              <a:t>More running time</a:t>
            </a:r>
          </a:p>
          <a:p>
            <a:pPr marL="742950" lvl="1" indent="-285750">
              <a:buFont typeface="Arial" pitchFamily="34" charset="0"/>
              <a:buChar char="•"/>
            </a:pPr>
            <a:r>
              <a:rPr lang="en-US" dirty="0"/>
              <a:t>Error prone</a:t>
            </a:r>
          </a:p>
        </p:txBody>
      </p:sp>
    </p:spTree>
    <p:extLst>
      <p:ext uri="{BB962C8B-B14F-4D97-AF65-F5344CB8AC3E}">
        <p14:creationId xmlns:p14="http://schemas.microsoft.com/office/powerpoint/2010/main" val="265687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5939" y="306232"/>
            <a:ext cx="9252020" cy="646331"/>
          </a:xfrm>
          <a:prstGeom prst="rect">
            <a:avLst/>
          </a:prstGeom>
        </p:spPr>
        <p:txBody>
          <a:bodyPr wrap="none">
            <a:spAutoFit/>
          </a:bodyPr>
          <a:lstStyle/>
          <a:p>
            <a:r>
              <a:rPr lang="en-US" sz="3600" dirty="0">
                <a:solidFill>
                  <a:srgbClr val="FF0000"/>
                </a:solidFill>
              </a:rPr>
              <a:t>Informal Design Guidelines for Relation Schemas</a:t>
            </a:r>
          </a:p>
        </p:txBody>
      </p:sp>
      <p:sp>
        <p:nvSpPr>
          <p:cNvPr id="5" name="Rectangle 4"/>
          <p:cNvSpPr/>
          <p:nvPr/>
        </p:nvSpPr>
        <p:spPr>
          <a:xfrm>
            <a:off x="295948" y="1356900"/>
            <a:ext cx="11454773" cy="1815882"/>
          </a:xfrm>
          <a:prstGeom prst="rect">
            <a:avLst/>
          </a:prstGeom>
        </p:spPr>
        <p:txBody>
          <a:bodyPr wrap="square">
            <a:spAutoFit/>
          </a:bodyPr>
          <a:lstStyle/>
          <a:p>
            <a:r>
              <a:rPr lang="en-US" sz="2800" dirty="0"/>
              <a:t>Before discussing the formal theory of relational database design, we discuss four informal guidelines that may be used as measures to determine the quality of relation schema design:</a:t>
            </a:r>
          </a:p>
          <a:p>
            <a:endParaRPr lang="en-US" sz="2800" dirty="0"/>
          </a:p>
        </p:txBody>
      </p:sp>
      <p:sp>
        <p:nvSpPr>
          <p:cNvPr id="6" name="Rectangle 5"/>
          <p:cNvSpPr/>
          <p:nvPr/>
        </p:nvSpPr>
        <p:spPr>
          <a:xfrm>
            <a:off x="652939" y="3172782"/>
            <a:ext cx="10959153" cy="1815882"/>
          </a:xfrm>
          <a:prstGeom prst="rect">
            <a:avLst/>
          </a:prstGeom>
        </p:spPr>
        <p:txBody>
          <a:bodyPr wrap="square">
            <a:spAutoFit/>
          </a:bodyPr>
          <a:lstStyle/>
          <a:p>
            <a:pPr marL="342900" indent="-342900">
              <a:buFont typeface="+mj-lt"/>
              <a:buAutoNum type="arabicPeriod"/>
            </a:pPr>
            <a:r>
              <a:rPr lang="en-US" sz="2800" dirty="0"/>
              <a:t>Making sure that the semantics of the attributes is clear in the schema </a:t>
            </a:r>
          </a:p>
          <a:p>
            <a:pPr marL="342900" indent="-342900">
              <a:buFont typeface="+mj-lt"/>
              <a:buAutoNum type="arabicPeriod"/>
            </a:pPr>
            <a:r>
              <a:rPr lang="en-US" sz="2800" dirty="0"/>
              <a:t>Reducing the redundant information in tuples </a:t>
            </a:r>
          </a:p>
          <a:p>
            <a:pPr marL="342900" indent="-342900">
              <a:buFont typeface="+mj-lt"/>
              <a:buAutoNum type="arabicPeriod"/>
            </a:pPr>
            <a:r>
              <a:rPr lang="en-US" sz="2800" dirty="0"/>
              <a:t>Reducing the NULL values in tuples</a:t>
            </a:r>
          </a:p>
          <a:p>
            <a:pPr marL="342900" indent="-342900">
              <a:buFont typeface="+mj-lt"/>
              <a:buAutoNum type="arabicPeriod"/>
            </a:pPr>
            <a:r>
              <a:rPr lang="en-US" sz="2800" dirty="0"/>
              <a:t> Disallowing the possibility of generating spurious tuples</a:t>
            </a:r>
          </a:p>
        </p:txBody>
      </p:sp>
    </p:spTree>
    <p:extLst>
      <p:ext uri="{BB962C8B-B14F-4D97-AF65-F5344CB8AC3E}">
        <p14:creationId xmlns:p14="http://schemas.microsoft.com/office/powerpoint/2010/main" val="2473823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1560" y="308044"/>
            <a:ext cx="11095765" cy="523220"/>
          </a:xfrm>
          <a:prstGeom prst="rect">
            <a:avLst/>
          </a:prstGeom>
        </p:spPr>
        <p:txBody>
          <a:bodyPr wrap="square">
            <a:spAutoFit/>
          </a:bodyPr>
          <a:lstStyle/>
          <a:p>
            <a:pPr marL="342900" indent="-342900">
              <a:buFont typeface="+mj-lt"/>
              <a:buAutoNum type="arabicPeriod"/>
            </a:pPr>
            <a:r>
              <a:rPr lang="en-US" sz="2800" dirty="0">
                <a:solidFill>
                  <a:srgbClr val="FF0000"/>
                </a:solidFill>
              </a:rPr>
              <a:t>Making sure that the semantics of the attributes is clear in the schema </a:t>
            </a:r>
          </a:p>
        </p:txBody>
      </p:sp>
      <p:sp>
        <p:nvSpPr>
          <p:cNvPr id="6" name="TextBox 5"/>
          <p:cNvSpPr txBox="1"/>
          <p:nvPr/>
        </p:nvSpPr>
        <p:spPr>
          <a:xfrm>
            <a:off x="395785" y="1262151"/>
            <a:ext cx="11027391" cy="584775"/>
          </a:xfrm>
          <a:prstGeom prst="rect">
            <a:avLst/>
          </a:prstGeom>
          <a:noFill/>
        </p:spPr>
        <p:txBody>
          <a:bodyPr wrap="square" rtlCol="0">
            <a:spAutoFit/>
          </a:bodyPr>
          <a:lstStyle/>
          <a:p>
            <a:pPr algn="ctr"/>
            <a:r>
              <a:rPr lang="en-US" sz="3200" dirty="0"/>
              <a:t>Imparting Clear Semantics to Attributes in Relations</a:t>
            </a:r>
          </a:p>
        </p:txBody>
      </p:sp>
      <p:sp>
        <p:nvSpPr>
          <p:cNvPr id="7" name="Rectangle 6"/>
          <p:cNvSpPr/>
          <p:nvPr/>
        </p:nvSpPr>
        <p:spPr>
          <a:xfrm>
            <a:off x="395784" y="2205125"/>
            <a:ext cx="11464119" cy="2677656"/>
          </a:xfrm>
          <a:prstGeom prst="rect">
            <a:avLst/>
          </a:prstGeom>
        </p:spPr>
        <p:txBody>
          <a:bodyPr wrap="square">
            <a:spAutoFit/>
          </a:bodyPr>
          <a:lstStyle/>
          <a:p>
            <a:pPr marL="457200" indent="-457200" algn="just">
              <a:buFont typeface="Arial" pitchFamily="34" charset="0"/>
              <a:buChar char="•"/>
            </a:pPr>
            <a:r>
              <a:rPr lang="en-US" sz="2800" dirty="0"/>
              <a:t>Whenever we group attributes to form a relation schema, we assume that attributes belonging to one relation have </a:t>
            </a:r>
            <a:r>
              <a:rPr lang="en-US" sz="2800" dirty="0">
                <a:solidFill>
                  <a:srgbClr val="FF0000"/>
                </a:solidFill>
              </a:rPr>
              <a:t>certain real-world meaning</a:t>
            </a:r>
            <a:r>
              <a:rPr lang="en-US" sz="2800" dirty="0"/>
              <a:t> and a </a:t>
            </a:r>
            <a:r>
              <a:rPr lang="en-US" sz="2800" dirty="0">
                <a:solidFill>
                  <a:srgbClr val="FF0000"/>
                </a:solidFill>
              </a:rPr>
              <a:t>proper interpretation associated </a:t>
            </a:r>
            <a:r>
              <a:rPr lang="en-US" sz="2800" dirty="0"/>
              <a:t>with them</a:t>
            </a:r>
          </a:p>
          <a:p>
            <a:pPr marL="457200" indent="-457200" algn="just">
              <a:buFont typeface="Arial" pitchFamily="34" charset="0"/>
              <a:buChar char="•"/>
            </a:pPr>
            <a:endParaRPr lang="en-US" sz="2800" dirty="0"/>
          </a:p>
          <a:p>
            <a:pPr marL="457200" indent="-457200" algn="just">
              <a:buFont typeface="Arial" pitchFamily="34" charset="0"/>
              <a:buChar char="•"/>
            </a:pPr>
            <a:r>
              <a:rPr lang="en-US" sz="2800" dirty="0"/>
              <a:t>The semantics of a relation refers to its meaning resulting from the interpretation of attribute values in a tuple</a:t>
            </a:r>
          </a:p>
        </p:txBody>
      </p:sp>
    </p:spTree>
    <p:extLst>
      <p:ext uri="{BB962C8B-B14F-4D97-AF65-F5344CB8AC3E}">
        <p14:creationId xmlns:p14="http://schemas.microsoft.com/office/powerpoint/2010/main" val="267171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16128</TotalTime>
  <Words>2953</Words>
  <Application>Microsoft Office PowerPoint</Application>
  <PresentationFormat>Widescreen</PresentationFormat>
  <Paragraphs>431</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MS PGothic</vt:lpstr>
      <vt:lpstr>Arial</vt:lpstr>
      <vt:lpstr>Arial Narrow</vt:lpstr>
      <vt:lpstr>BostonII</vt:lpstr>
      <vt:lpstr>Calibri</vt:lpstr>
      <vt:lpstr>Calibri Light</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 Redundant Information in Tuples and Update Anomalies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of Relational schema</vt:lpstr>
      <vt:lpstr>PowerPoint Presentation</vt:lpstr>
      <vt:lpstr>Functional Dependencies</vt:lpstr>
      <vt:lpstr>PowerPoint Presentation</vt:lpstr>
      <vt:lpstr>PowerPoint Presentation</vt:lpstr>
      <vt:lpstr>Normal Forms Based on Primary Keys</vt:lpstr>
      <vt:lpstr> WHAT IS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transitive functional dependencies? </vt:lpstr>
      <vt:lpstr>Transitive dependency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 company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CSE</cp:lastModifiedBy>
  <cp:revision>971</cp:revision>
  <dcterms:created xsi:type="dcterms:W3CDTF">2020-08-27T05:32:11Z</dcterms:created>
  <dcterms:modified xsi:type="dcterms:W3CDTF">2025-05-13T05:43:51Z</dcterms:modified>
</cp:coreProperties>
</file>