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70" r:id="rId14"/>
    <p:sldId id="271" r:id="rId15"/>
    <p:sldId id="265"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02F220-DB76-47B2-858A-DC5660C7A860}"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0ECA2-7177-4185-8D63-46B6D95B3255}" type="slidenum">
              <a:rPr lang="en-IN" smtClean="0"/>
              <a:t>‹#›</a:t>
            </a:fld>
            <a:endParaRPr lang="en-IN"/>
          </a:p>
        </p:txBody>
      </p:sp>
    </p:spTree>
    <p:extLst>
      <p:ext uri="{BB962C8B-B14F-4D97-AF65-F5344CB8AC3E}">
        <p14:creationId xmlns:p14="http://schemas.microsoft.com/office/powerpoint/2010/main" val="109417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KyJSPbdQCaDT8AlEbBbcYGBXTuMHK2m/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209800"/>
            <a:ext cx="4038599" cy="1137491"/>
          </a:xfrm>
          <a:prstGeom prst="rect">
            <a:avLst/>
          </a:prstGeom>
        </p:spPr>
        <p:txBody>
          <a:bodyPr vert="horz" wrap="square" lIns="0" tIns="16510" rIns="0" bIns="0" rtlCol="0">
            <a:spAutoFit/>
          </a:bodyPr>
          <a:lstStyle/>
          <a:p>
            <a:pPr marL="12700">
              <a:lnSpc>
                <a:spcPct val="100000"/>
              </a:lnSpc>
              <a:spcBef>
                <a:spcPts val="130"/>
              </a:spcBef>
            </a:pPr>
            <a:r>
              <a:rPr lang="en-IN" sz="3600" dirty="0">
                <a:solidFill>
                  <a:srgbClr val="FF0000"/>
                </a:solidFill>
                <a:latin typeface="Trebuchet MS"/>
                <a:cs typeface="Trebuchet MS"/>
              </a:rPr>
              <a:t>JAIKIRAN R</a:t>
            </a:r>
          </a:p>
          <a:p>
            <a:pPr marL="12700">
              <a:lnSpc>
                <a:spcPct val="100000"/>
              </a:lnSpc>
              <a:spcBef>
                <a:spcPts val="130"/>
              </a:spcBef>
            </a:pPr>
            <a:r>
              <a:rPr lang="en-IN" sz="3600">
                <a:solidFill>
                  <a:srgbClr val="FF0000"/>
                </a:solidFill>
                <a:latin typeface="Trebuchet MS"/>
                <a:cs typeface="Trebuchet MS"/>
              </a:rPr>
              <a:t>(2021506029)</a:t>
            </a:r>
            <a:endParaRPr lang="en-IN" sz="3600" dirty="0">
              <a:solidFill>
                <a:srgbClr val="FF0000"/>
              </a:solidFill>
              <a:latin typeface="Trebuchet MS"/>
              <a:cs typeface="Trebuchet MS"/>
            </a:endParaRPr>
          </a:p>
        </p:txBody>
      </p:sp>
      <p:sp>
        <p:nvSpPr>
          <p:cNvPr id="8" name="object 8"/>
          <p:cNvSpPr txBox="1"/>
          <p:nvPr/>
        </p:nvSpPr>
        <p:spPr>
          <a:xfrm>
            <a:off x="6477000" y="3429000"/>
            <a:ext cx="250698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24BFA440-6AC8-10F8-54BF-4BEA4A78DFBC}"/>
              </a:ext>
            </a:extLst>
          </p:cNvPr>
          <p:cNvSpPr txBox="1"/>
          <p:nvPr/>
        </p:nvSpPr>
        <p:spPr>
          <a:xfrm>
            <a:off x="1382458" y="1508351"/>
            <a:ext cx="6770941" cy="1323439"/>
          </a:xfrm>
          <a:prstGeom prst="rect">
            <a:avLst/>
          </a:prstGeom>
          <a:noFill/>
        </p:spPr>
        <p:txBody>
          <a:bodyPr wrap="square">
            <a:spAutoFit/>
          </a:bodyPr>
          <a:lstStyle/>
          <a:p>
            <a:r>
              <a:rPr lang="en-IN" sz="2000" dirty="0">
                <a:latin typeface="Trebuchet MS" panose="020B0603020202020204" pitchFamily="34" charset="0"/>
              </a:rPr>
              <a:t>The "WOW" factor in my solution lies in its ability to revolutionize how businesses approach marketing and customer engagement. By harnessing the power of artificial neural networks, your solution offers:</a:t>
            </a:r>
          </a:p>
        </p:txBody>
      </p:sp>
      <p:sp>
        <p:nvSpPr>
          <p:cNvPr id="12" name="TextBox 11">
            <a:extLst>
              <a:ext uri="{FF2B5EF4-FFF2-40B4-BE49-F238E27FC236}">
                <a16:creationId xmlns:a16="http://schemas.microsoft.com/office/drawing/2014/main" id="{725F7298-87DA-F7B8-CE2D-B19F986130CA}"/>
              </a:ext>
            </a:extLst>
          </p:cNvPr>
          <p:cNvSpPr txBox="1"/>
          <p:nvPr/>
        </p:nvSpPr>
        <p:spPr>
          <a:xfrm>
            <a:off x="2270220" y="3124140"/>
            <a:ext cx="7419912" cy="2862322"/>
          </a:xfrm>
          <a:prstGeom prst="rect">
            <a:avLst/>
          </a:prstGeom>
          <a:noFill/>
        </p:spPr>
        <p:txBody>
          <a:bodyPr wrap="square">
            <a:spAutoFit/>
          </a:bodyPr>
          <a:lstStyle/>
          <a:p>
            <a:pPr marL="285750" indent="-285750">
              <a:buFont typeface="Arial" panose="020B0604020202020204" pitchFamily="34" charset="0"/>
              <a:buChar char="•"/>
            </a:pPr>
            <a:r>
              <a:rPr lang="en-IN" sz="2000" b="1" dirty="0"/>
              <a:t>Unprecedented Predictive Accuracy: </a:t>
            </a:r>
            <a:r>
              <a:rPr lang="en-IN" sz="2000" dirty="0"/>
              <a:t>The use of ANNs ensures that your model can </a:t>
            </a:r>
            <a:r>
              <a:rPr lang="en-IN" sz="2000" dirty="0" err="1"/>
              <a:t>analyze</a:t>
            </a:r>
            <a:r>
              <a:rPr lang="en-IN" sz="2000" dirty="0"/>
              <a:t> complex patterns in customer data, providing highly accurate predictions of purchasing intention.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Real-time Insights: </a:t>
            </a:r>
            <a:r>
              <a:rPr lang="en-IN" sz="2000" dirty="0"/>
              <a:t>The model can be integrated into existing systems, providing real-time insights into customer behaviour. This allows businesses to tailor their marketing strategies on the fly, maximizing 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725F7298-87DA-F7B8-CE2D-B19F986130CA}"/>
              </a:ext>
            </a:extLst>
          </p:cNvPr>
          <p:cNvSpPr txBox="1"/>
          <p:nvPr/>
        </p:nvSpPr>
        <p:spPr>
          <a:xfrm>
            <a:off x="2114613" y="1664308"/>
            <a:ext cx="7419912" cy="4401205"/>
          </a:xfrm>
          <a:prstGeom prst="rect">
            <a:avLst/>
          </a:prstGeom>
          <a:noFill/>
        </p:spPr>
        <p:txBody>
          <a:bodyPr wrap="square">
            <a:spAutoFit/>
          </a:bodyPr>
          <a:lstStyle/>
          <a:p>
            <a:pPr marL="285750" indent="-285750">
              <a:buFont typeface="Arial" panose="020B0604020202020204" pitchFamily="34" charset="0"/>
              <a:buChar char="•"/>
            </a:pPr>
            <a:r>
              <a:rPr lang="en-US" sz="2000" b="1" dirty="0"/>
              <a:t>Personalized Customer Experiences: </a:t>
            </a:r>
            <a:r>
              <a:rPr lang="en-US" sz="2000" dirty="0"/>
              <a:t>By understanding individual customer preferences and behaviors, businesses can create personalized experiences that drive engagement and loyalty.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Optimized Marketing ROI: </a:t>
            </a:r>
            <a:r>
              <a:rPr lang="en-US" sz="2000" dirty="0"/>
              <a:t>With better predictions, businesses can allocate their marketing budgets more effectively, maximizing ROI and minimizing wasted resources.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Competitive Advantage: </a:t>
            </a:r>
            <a:r>
              <a:rPr lang="en-US" sz="2000" dirty="0"/>
              <a:t>Businesses that adopt this advanced predictive approach will have a significant competitive advantage, staying ahead in the fast-paced world of marketing and sales.</a:t>
            </a:r>
            <a:endParaRPr lang="en-IN" sz="2000" dirty="0"/>
          </a:p>
        </p:txBody>
      </p:sp>
    </p:spTree>
    <p:extLst>
      <p:ext uri="{BB962C8B-B14F-4D97-AF65-F5344CB8AC3E}">
        <p14:creationId xmlns:p14="http://schemas.microsoft.com/office/powerpoint/2010/main" val="164573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3785652"/>
          </a:xfrm>
          <a:prstGeom prst="rect">
            <a:avLst/>
          </a:prstGeom>
          <a:noFill/>
        </p:spPr>
        <p:txBody>
          <a:bodyPr wrap="square">
            <a:spAutoFit/>
          </a:bodyPr>
          <a:lstStyle/>
          <a:p>
            <a:r>
              <a:rPr lang="en-US" sz="2000" b="1" dirty="0"/>
              <a:t>1) Data Preprocessing:</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Clean the dataset, handle missing values, and encode categorical variables.</a:t>
            </a:r>
          </a:p>
          <a:p>
            <a:pPr marL="285750" indent="-285750">
              <a:buFont typeface="Arial" panose="020B0604020202020204" pitchFamily="34" charset="0"/>
              <a:buChar char="•"/>
            </a:pPr>
            <a:r>
              <a:rPr lang="en-US" sz="2000" dirty="0"/>
              <a:t>Scale numerical features if necessary.</a:t>
            </a:r>
          </a:p>
          <a:p>
            <a:pPr marL="285750" indent="-285750">
              <a:buFont typeface="Arial" panose="020B0604020202020204" pitchFamily="34" charset="0"/>
              <a:buChar char="•"/>
            </a:pPr>
            <a:endParaRPr lang="en-US" sz="2000" b="1" dirty="0"/>
          </a:p>
          <a:p>
            <a:r>
              <a:rPr lang="en-US" sz="2000" b="1" dirty="0"/>
              <a:t>2) Model Selection and Architecture: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Choose an appropriate ANN architecture based on the nature of the data and the prediction task.</a:t>
            </a:r>
          </a:p>
          <a:p>
            <a:pPr marL="285750" indent="-285750">
              <a:buFont typeface="Arial" panose="020B0604020202020204" pitchFamily="34" charset="0"/>
              <a:buChar char="•"/>
            </a:pPr>
            <a:r>
              <a:rPr lang="en-US" sz="2000" dirty="0"/>
              <a:t>Select activation functions, number of layers, and neurons per layer.</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4093428"/>
          </a:xfrm>
          <a:prstGeom prst="rect">
            <a:avLst/>
          </a:prstGeom>
          <a:noFill/>
        </p:spPr>
        <p:txBody>
          <a:bodyPr wrap="square">
            <a:spAutoFit/>
          </a:bodyPr>
          <a:lstStyle/>
          <a:p>
            <a:r>
              <a:rPr lang="en-US" sz="2000" b="1" dirty="0"/>
              <a:t>3) Training and Validation:</a:t>
            </a:r>
          </a:p>
          <a:p>
            <a:endParaRPr lang="en-US" sz="2000" b="1" dirty="0"/>
          </a:p>
          <a:p>
            <a:pPr marL="342900" indent="-342900">
              <a:buFont typeface="Arial" panose="020B0604020202020204" pitchFamily="34" charset="0"/>
              <a:buChar char="•"/>
            </a:pPr>
            <a:r>
              <a:rPr lang="en-US" sz="2000" dirty="0"/>
              <a:t>Split the data into training and validation sets.</a:t>
            </a:r>
          </a:p>
          <a:p>
            <a:pPr marL="342900" indent="-342900">
              <a:buFont typeface="Arial" panose="020B0604020202020204" pitchFamily="34" charset="0"/>
              <a:buChar char="•"/>
            </a:pPr>
            <a:r>
              <a:rPr lang="en-US" sz="2000" dirty="0"/>
              <a:t>Train the model using the training set and validate it using the validation set.</a:t>
            </a:r>
          </a:p>
          <a:p>
            <a:pPr marL="342900" indent="-342900">
              <a:buFont typeface="Arial" panose="020B0604020202020204" pitchFamily="34" charset="0"/>
              <a:buChar char="•"/>
            </a:pPr>
            <a:r>
              <a:rPr lang="en-US" sz="2000" dirty="0"/>
              <a:t>Use techniques like early stopping to prevent overfitting.</a:t>
            </a:r>
          </a:p>
          <a:p>
            <a:endParaRPr lang="en-US" sz="2000" b="1" dirty="0"/>
          </a:p>
          <a:p>
            <a:r>
              <a:rPr lang="en-US" sz="2000" b="1" dirty="0"/>
              <a:t>4) Hyperparameter Tuning:</a:t>
            </a:r>
          </a:p>
          <a:p>
            <a:endParaRPr lang="en-US" sz="2000" b="1" dirty="0"/>
          </a:p>
          <a:p>
            <a:pPr marL="342900" indent="-342900">
              <a:buFont typeface="Arial" panose="020B0604020202020204" pitchFamily="34" charset="0"/>
              <a:buChar char="•"/>
            </a:pPr>
            <a:r>
              <a:rPr lang="en-US" sz="2000" dirty="0"/>
              <a:t>Experiment with different hyperparameters (e.g., learning rate, batch size) to improve the model's performance.</a:t>
            </a:r>
          </a:p>
          <a:p>
            <a:pPr marL="342900" indent="-342900">
              <a:buFont typeface="Arial" panose="020B0604020202020204" pitchFamily="34" charset="0"/>
              <a:buChar char="•"/>
            </a:pPr>
            <a:r>
              <a:rPr lang="en-US" sz="2000" dirty="0"/>
              <a:t>Use techniques like grid search or random search to find the optimal hyperparameters.</a:t>
            </a:r>
            <a:endParaRPr lang="en-IN" sz="2000" dirty="0"/>
          </a:p>
        </p:txBody>
      </p:sp>
    </p:spTree>
    <p:extLst>
      <p:ext uri="{BB962C8B-B14F-4D97-AF65-F5344CB8AC3E}">
        <p14:creationId xmlns:p14="http://schemas.microsoft.com/office/powerpoint/2010/main" val="282460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1938992"/>
          </a:xfrm>
          <a:prstGeom prst="rect">
            <a:avLst/>
          </a:prstGeom>
          <a:noFill/>
        </p:spPr>
        <p:txBody>
          <a:bodyPr wrap="square">
            <a:spAutoFit/>
          </a:bodyPr>
          <a:lstStyle/>
          <a:p>
            <a:r>
              <a:rPr lang="en-US" sz="2000" b="1" dirty="0"/>
              <a:t>6) Evaluation and Interpretation:</a:t>
            </a:r>
          </a:p>
          <a:p>
            <a:endParaRPr lang="en-US" sz="2000" b="1" dirty="0"/>
          </a:p>
          <a:p>
            <a:pPr marL="342900" indent="-342900">
              <a:buFont typeface="Arial" panose="020B0604020202020204" pitchFamily="34" charset="0"/>
              <a:buChar char="•"/>
            </a:pPr>
            <a:r>
              <a:rPr lang="en-US" sz="2000" dirty="0"/>
              <a:t>Evaluate the model using metrics such as accuracy, precision, recall, and F1-score.</a:t>
            </a:r>
          </a:p>
          <a:p>
            <a:pPr marL="342900" indent="-342900">
              <a:buFont typeface="Arial" panose="020B0604020202020204" pitchFamily="34" charset="0"/>
              <a:buChar char="•"/>
            </a:pPr>
            <a:r>
              <a:rPr lang="en-US" sz="2000" dirty="0"/>
              <a:t>Interpret the model's predictions to understand the factors influencing purchasing intention.</a:t>
            </a:r>
          </a:p>
        </p:txBody>
      </p:sp>
      <p:sp>
        <p:nvSpPr>
          <p:cNvPr id="7" name="TextBox 6">
            <a:extLst>
              <a:ext uri="{FF2B5EF4-FFF2-40B4-BE49-F238E27FC236}">
                <a16:creationId xmlns:a16="http://schemas.microsoft.com/office/drawing/2014/main" id="{EA4C060C-6701-888C-B13E-EF00B50BA5A9}"/>
              </a:ext>
            </a:extLst>
          </p:cNvPr>
          <p:cNvSpPr txBox="1"/>
          <p:nvPr/>
        </p:nvSpPr>
        <p:spPr>
          <a:xfrm>
            <a:off x="685800" y="3880783"/>
            <a:ext cx="8010525" cy="1631216"/>
          </a:xfrm>
          <a:prstGeom prst="rect">
            <a:avLst/>
          </a:prstGeom>
          <a:noFill/>
        </p:spPr>
        <p:txBody>
          <a:bodyPr wrap="square">
            <a:spAutoFit/>
          </a:bodyPr>
          <a:lstStyle/>
          <a:p>
            <a:r>
              <a:rPr lang="en-US" sz="2000" b="1" dirty="0"/>
              <a:t>7) Monitoring and Maintenance:</a:t>
            </a:r>
          </a:p>
          <a:p>
            <a:endParaRPr lang="en-US" sz="2000" b="1" dirty="0"/>
          </a:p>
          <a:p>
            <a:pPr marL="342900" indent="-342900">
              <a:buFont typeface="Arial" panose="020B0604020202020204" pitchFamily="34" charset="0"/>
              <a:buChar char="•"/>
            </a:pPr>
            <a:r>
              <a:rPr lang="en-US" sz="2000" dirty="0"/>
              <a:t>Continuously monitor the performance of our model in production and update it as needed to ensure that it remains accurate and relevant over time.</a:t>
            </a:r>
          </a:p>
        </p:txBody>
      </p:sp>
    </p:spTree>
    <p:extLst>
      <p:ext uri="{BB962C8B-B14F-4D97-AF65-F5344CB8AC3E}">
        <p14:creationId xmlns:p14="http://schemas.microsoft.com/office/powerpoint/2010/main" val="396989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11" name="TextBox 10">
            <a:extLst>
              <a:ext uri="{FF2B5EF4-FFF2-40B4-BE49-F238E27FC236}">
                <a16:creationId xmlns:a16="http://schemas.microsoft.com/office/drawing/2014/main" id="{8CF7EE73-E010-71D5-A0FD-C32400045338}"/>
              </a:ext>
            </a:extLst>
          </p:cNvPr>
          <p:cNvSpPr txBox="1"/>
          <p:nvPr/>
        </p:nvSpPr>
        <p:spPr>
          <a:xfrm>
            <a:off x="990600" y="5387761"/>
            <a:ext cx="9429750" cy="707886"/>
          </a:xfrm>
          <a:prstGeom prst="rect">
            <a:avLst/>
          </a:prstGeom>
          <a:noFill/>
        </p:spPr>
        <p:txBody>
          <a:bodyPr wrap="square" rtlCol="0">
            <a:spAutoFit/>
          </a:bodyPr>
          <a:lstStyle/>
          <a:p>
            <a:r>
              <a:rPr lang="en-IN" sz="2000" dirty="0">
                <a:hlinkClick r:id="rId3"/>
              </a:rPr>
              <a:t>https://drive.google.com/file/d/1-KyJSPbdQCaDT8AlEbBbcYGBXTuMHK2m/view?usp=drive_link</a:t>
            </a:r>
            <a:endParaRPr lang="en-IN" sz="2000" dirty="0"/>
          </a:p>
        </p:txBody>
      </p:sp>
      <p:sp>
        <p:nvSpPr>
          <p:cNvPr id="13" name="TextBox 12">
            <a:extLst>
              <a:ext uri="{FF2B5EF4-FFF2-40B4-BE49-F238E27FC236}">
                <a16:creationId xmlns:a16="http://schemas.microsoft.com/office/drawing/2014/main" id="{3589CEC8-C99F-F196-CEA0-88554880B71A}"/>
              </a:ext>
            </a:extLst>
          </p:cNvPr>
          <p:cNvSpPr txBox="1"/>
          <p:nvPr/>
        </p:nvSpPr>
        <p:spPr>
          <a:xfrm>
            <a:off x="914400" y="1165631"/>
            <a:ext cx="8620125" cy="3693319"/>
          </a:xfrm>
          <a:prstGeom prst="rect">
            <a:avLst/>
          </a:prstGeom>
          <a:noFill/>
        </p:spPr>
        <p:txBody>
          <a:bodyPr wrap="square">
            <a:spAutoFit/>
          </a:bodyPr>
          <a:lstStyle/>
          <a:p>
            <a:pPr marL="285750" indent="-285750">
              <a:buFont typeface="Arial" panose="020B0604020202020204" pitchFamily="34" charset="0"/>
              <a:buChar char="•"/>
            </a:pPr>
            <a:r>
              <a:rPr lang="en-IN" dirty="0">
                <a:latin typeface="Trebuchet MS" panose="020B0603020202020204" pitchFamily="34" charset="0"/>
              </a:rPr>
              <a:t>To predict purchasing intention using Python, we can use various machine learning models such as logistic regression, decision trees, random forests, or neural networks, depending on the complexity of your dataset and the nature of your problem.</a:t>
            </a:r>
          </a:p>
          <a:p>
            <a:pPr marL="285750" indent="-285750">
              <a:buFont typeface="Arial" panose="020B0604020202020204" pitchFamily="34" charset="0"/>
              <a:buChar char="•"/>
            </a:pPr>
            <a:endParaRPr lang="en-IN" dirty="0">
              <a:latin typeface="Trebuchet MS" panose="020B0603020202020204" pitchFamily="34" charset="0"/>
            </a:endParaRPr>
          </a:p>
          <a:p>
            <a:pPr marL="285750" indent="-285750">
              <a:buFont typeface="Arial" panose="020B0604020202020204" pitchFamily="34" charset="0"/>
              <a:buChar char="•"/>
            </a:pPr>
            <a:r>
              <a:rPr lang="en-IN" dirty="0">
                <a:latin typeface="Trebuchet MS" panose="020B0603020202020204" pitchFamily="34" charset="0"/>
              </a:rPr>
              <a:t>For instance, we might preprocess your data by encoding categorical variables, scaling numerical features, and splitting the data into training and testing sets. Next, you would train your chosen model on the training data and evaluate its performance on the testing data using metrics like accuracy, precision, recall, or F1-score.</a:t>
            </a:r>
          </a:p>
          <a:p>
            <a:pPr marL="285750" indent="-285750">
              <a:buFont typeface="Arial" panose="020B0604020202020204" pitchFamily="34" charset="0"/>
              <a:buChar char="•"/>
            </a:pPr>
            <a:endParaRPr lang="en-IN" dirty="0">
              <a:latin typeface="Trebuchet MS" panose="020B0603020202020204" pitchFamily="34" charset="0"/>
            </a:endParaRPr>
          </a:p>
          <a:p>
            <a:pPr marL="285750" indent="-285750">
              <a:buFont typeface="Arial" panose="020B0604020202020204" pitchFamily="34" charset="0"/>
              <a:buChar char="•"/>
            </a:pPr>
            <a:r>
              <a:rPr lang="en-IN" dirty="0">
                <a:latin typeface="Trebuchet MS" panose="020B0603020202020204" pitchFamily="34" charset="0"/>
              </a:rPr>
              <a:t>This prediction can help businesses understand customer </a:t>
            </a:r>
            <a:r>
              <a:rPr lang="en-IN" dirty="0" err="1">
                <a:latin typeface="Trebuchet MS" panose="020B0603020202020204" pitchFamily="34" charset="0"/>
              </a:rPr>
              <a:t>behavior</a:t>
            </a:r>
            <a:r>
              <a:rPr lang="en-IN" dirty="0">
                <a:latin typeface="Trebuchet MS" panose="020B0603020202020204" pitchFamily="34" charset="0"/>
              </a:rPr>
              <a:t>, optimize marketing strategies, and improve customer satisfaction and retention.</a:t>
            </a:r>
          </a:p>
        </p:txBody>
      </p:sp>
      <p:sp>
        <p:nvSpPr>
          <p:cNvPr id="15" name="TextBox 14">
            <a:extLst>
              <a:ext uri="{FF2B5EF4-FFF2-40B4-BE49-F238E27FC236}">
                <a16:creationId xmlns:a16="http://schemas.microsoft.com/office/drawing/2014/main" id="{6B55A033-1D25-7774-4318-7135AC366234}"/>
              </a:ext>
            </a:extLst>
          </p:cNvPr>
          <p:cNvSpPr txBox="1"/>
          <p:nvPr/>
        </p:nvSpPr>
        <p:spPr>
          <a:xfrm>
            <a:off x="752475" y="492609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C62119A-4BDC-70F1-4C89-024ACB87CDE3}"/>
              </a:ext>
            </a:extLst>
          </p:cNvPr>
          <p:cNvSpPr txBox="1"/>
          <p:nvPr/>
        </p:nvSpPr>
        <p:spPr>
          <a:xfrm>
            <a:off x="1110267" y="2656671"/>
            <a:ext cx="9043414" cy="584775"/>
          </a:xfrm>
          <a:prstGeom prst="rect">
            <a:avLst/>
          </a:prstGeom>
          <a:noFill/>
        </p:spPr>
        <p:txBody>
          <a:bodyPr wrap="square" rtlCol="0">
            <a:spAutoFit/>
          </a:bodyPr>
          <a:lstStyle/>
          <a:p>
            <a:pPr algn="ctr"/>
            <a:r>
              <a:rPr lang="en-IN" sz="3200" b="1" i="0" dirty="0">
                <a:solidFill>
                  <a:srgbClr val="FF0000"/>
                </a:solidFill>
                <a:effectLst/>
                <a:latin typeface="Arial" panose="020B0604020202020204" pitchFamily="34" charset="0"/>
              </a:rPr>
              <a:t>PREDICTING THE </a:t>
            </a:r>
            <a:r>
              <a:rPr lang="en-IN" sz="3200" b="1" i="0" dirty="0">
                <a:solidFill>
                  <a:srgbClr val="FF0000"/>
                </a:solidFill>
                <a:effectLst/>
                <a:latin typeface="Trebuchet MS" panose="020B0603020202020204" pitchFamily="34" charset="0"/>
              </a:rPr>
              <a:t>PURCHASING</a:t>
            </a:r>
            <a:r>
              <a:rPr lang="en-IN" sz="3200" b="1" i="0" dirty="0">
                <a:solidFill>
                  <a:srgbClr val="FF0000"/>
                </a:solidFill>
                <a:effectLst/>
                <a:latin typeface="Arial" panose="020B0604020202020204" pitchFamily="34" charset="0"/>
              </a:rPr>
              <a:t> INTENTION</a:t>
            </a:r>
            <a:endParaRPr lang="en-IN"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5344" y="779840"/>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E5235C9-C5A9-3396-21E6-A44D2020577A}"/>
              </a:ext>
            </a:extLst>
          </p:cNvPr>
          <p:cNvSpPr txBox="1"/>
          <p:nvPr/>
        </p:nvSpPr>
        <p:spPr>
          <a:xfrm>
            <a:off x="2028825" y="1902202"/>
            <a:ext cx="7600950" cy="2677656"/>
          </a:xfrm>
          <a:prstGeom prst="rect">
            <a:avLst/>
          </a:prstGeom>
          <a:noFill/>
        </p:spPr>
        <p:txBody>
          <a:bodyPr wrap="square" rtlCol="0">
            <a:spAutoFit/>
          </a:bodyPr>
          <a:lstStyle/>
          <a:p>
            <a:r>
              <a:rPr lang="en-US" sz="2400" dirty="0">
                <a:latin typeface="Trebuchet MS" panose="020B0603020202020204" pitchFamily="34" charset="0"/>
              </a:rPr>
              <a:t>The project aims to develop an artificial neural network (ANN) model for predicting purchasing intention, a critical factor in marketing and business strategy. The agenda includes an introduction to the project's significance, followed by details on data collection and preparation, focusing on dataset selection and preprocessing techniques. </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1FE82FA6-5D0C-91FA-249A-81CB5509EFC2}"/>
              </a:ext>
            </a:extLst>
          </p:cNvPr>
          <p:cNvSpPr txBox="1"/>
          <p:nvPr/>
        </p:nvSpPr>
        <p:spPr>
          <a:xfrm>
            <a:off x="739775" y="1740991"/>
            <a:ext cx="7026720" cy="4154984"/>
          </a:xfrm>
          <a:prstGeom prst="rect">
            <a:avLst/>
          </a:prstGeom>
          <a:noFill/>
        </p:spPr>
        <p:txBody>
          <a:bodyPr wrap="square">
            <a:spAutoFit/>
          </a:bodyPr>
          <a:lstStyle/>
          <a:p>
            <a:r>
              <a:rPr lang="en-US" sz="2400" dirty="0">
                <a:latin typeface="Trebuchet MS" panose="020B0603020202020204" pitchFamily="34" charset="0"/>
              </a:rPr>
              <a:t>Develop an artificial neural network (ANN) model in Python using </a:t>
            </a:r>
            <a:r>
              <a:rPr lang="en-US" sz="2400" dirty="0" err="1">
                <a:latin typeface="Trebuchet MS" panose="020B0603020202020204" pitchFamily="34" charset="0"/>
              </a:rPr>
              <a:t>Jupyter</a:t>
            </a:r>
            <a:r>
              <a:rPr lang="en-US" sz="2400" dirty="0">
                <a:latin typeface="Trebuchet MS" panose="020B0603020202020204" pitchFamily="34" charset="0"/>
              </a:rPr>
              <a:t> Notebook to predict purchasing intention. The goal is to analyze a dataset containing relevant features such as customer demographics, past purchase history, and marketing interactions, and train a model to predict whether a customer is likely to make a purchase. The model should be able to provide insights into customer behavior and assist in optimizing marketing strategies to increase sales and customer satisfaction.</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587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5AAFB8A7-ABEB-3607-403D-265E7D1EFFEA}"/>
              </a:ext>
            </a:extLst>
          </p:cNvPr>
          <p:cNvSpPr txBox="1"/>
          <p:nvPr/>
        </p:nvSpPr>
        <p:spPr>
          <a:xfrm>
            <a:off x="739775" y="1694783"/>
            <a:ext cx="7170611" cy="461665"/>
          </a:xfrm>
          <a:prstGeom prst="rect">
            <a:avLst/>
          </a:prstGeom>
          <a:noFill/>
        </p:spPr>
        <p:txBody>
          <a:bodyPr wrap="square">
            <a:spAutoFit/>
          </a:bodyPr>
          <a:lstStyle/>
          <a:p>
            <a:r>
              <a:rPr lang="en-US" sz="2400" dirty="0">
                <a:latin typeface="Trebuchet MS" panose="020B0603020202020204" pitchFamily="34" charset="0"/>
              </a:rPr>
              <a:t>The project will involve the following steps:</a:t>
            </a:r>
            <a:endParaRPr lang="en-IN" sz="2400" dirty="0">
              <a:latin typeface="Trebuchet MS" panose="020B0603020202020204" pitchFamily="34" charset="0"/>
            </a:endParaRPr>
          </a:p>
        </p:txBody>
      </p:sp>
      <p:sp>
        <p:nvSpPr>
          <p:cNvPr id="16" name="TextBox 15">
            <a:extLst>
              <a:ext uri="{FF2B5EF4-FFF2-40B4-BE49-F238E27FC236}">
                <a16:creationId xmlns:a16="http://schemas.microsoft.com/office/drawing/2014/main" id="{3C56742B-9110-D075-49EE-128BB681192E}"/>
              </a:ext>
            </a:extLst>
          </p:cNvPr>
          <p:cNvSpPr txBox="1"/>
          <p:nvPr/>
        </p:nvSpPr>
        <p:spPr>
          <a:xfrm>
            <a:off x="739775" y="2349520"/>
            <a:ext cx="7947025" cy="1323439"/>
          </a:xfrm>
          <a:prstGeom prst="rect">
            <a:avLst/>
          </a:prstGeom>
          <a:noFill/>
        </p:spPr>
        <p:txBody>
          <a:bodyPr wrap="square">
            <a:spAutoFit/>
          </a:bodyPr>
          <a:lstStyle/>
          <a:p>
            <a:r>
              <a:rPr lang="en-US" sz="2000" b="1" dirty="0">
                <a:latin typeface="Trebuchet MS" panose="020B0603020202020204" pitchFamily="34" charset="0"/>
              </a:rPr>
              <a:t>1) Data Collection and Preparation: </a:t>
            </a:r>
            <a:r>
              <a:rPr lang="en-US" sz="2000" dirty="0">
                <a:latin typeface="Trebuchet MS" panose="020B0603020202020204" pitchFamily="34" charset="0"/>
              </a:rPr>
              <a:t>Obtain a dataset containing relevant features such as customer demographics, past purchase behavior, and marketing interactions. Preprocess the data to ensure it is suitable for training the ANN.</a:t>
            </a:r>
            <a:endParaRPr lang="en-IN" sz="2000" dirty="0">
              <a:latin typeface="Trebuchet MS" panose="020B0603020202020204" pitchFamily="34" charset="0"/>
            </a:endParaRPr>
          </a:p>
        </p:txBody>
      </p:sp>
      <p:sp>
        <p:nvSpPr>
          <p:cNvPr id="19" name="TextBox 18">
            <a:extLst>
              <a:ext uri="{FF2B5EF4-FFF2-40B4-BE49-F238E27FC236}">
                <a16:creationId xmlns:a16="http://schemas.microsoft.com/office/drawing/2014/main" id="{4F0D4F4F-5326-8CFB-B27C-9ABDCC6CB48D}"/>
              </a:ext>
            </a:extLst>
          </p:cNvPr>
          <p:cNvSpPr txBox="1"/>
          <p:nvPr/>
        </p:nvSpPr>
        <p:spPr>
          <a:xfrm>
            <a:off x="739775" y="4017038"/>
            <a:ext cx="7577328" cy="1323439"/>
          </a:xfrm>
          <a:prstGeom prst="rect">
            <a:avLst/>
          </a:prstGeom>
          <a:noFill/>
        </p:spPr>
        <p:txBody>
          <a:bodyPr wrap="square">
            <a:spAutoFit/>
          </a:bodyPr>
          <a:lstStyle/>
          <a:p>
            <a:r>
              <a:rPr lang="en-US" sz="2000" b="1" dirty="0">
                <a:latin typeface="Trebuchet MS" panose="020B0603020202020204" pitchFamily="34" charset="0"/>
              </a:rPr>
              <a:t>2) ANN Architecture Design: </a:t>
            </a:r>
            <a:r>
              <a:rPr lang="en-US" sz="2000" dirty="0">
                <a:latin typeface="Trebuchet MS" panose="020B0603020202020204" pitchFamily="34" charset="0"/>
              </a:rPr>
              <a:t>Design an ANN architecture suitable for the task of predicting purchasing intention. This will involve selecting the number of layers, the number of neurons per layer, and the activation functions to be used.</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473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0A968E6D-6EA1-4EFD-BA77-625E0F165C1C}"/>
              </a:ext>
            </a:extLst>
          </p:cNvPr>
          <p:cNvSpPr txBox="1"/>
          <p:nvPr/>
        </p:nvSpPr>
        <p:spPr>
          <a:xfrm>
            <a:off x="676275" y="1905000"/>
            <a:ext cx="7577328" cy="1323439"/>
          </a:xfrm>
          <a:prstGeom prst="rect">
            <a:avLst/>
          </a:prstGeom>
          <a:noFill/>
        </p:spPr>
        <p:txBody>
          <a:bodyPr wrap="square">
            <a:spAutoFit/>
          </a:bodyPr>
          <a:lstStyle/>
          <a:p>
            <a:r>
              <a:rPr lang="en-US" sz="2000" b="1" dirty="0">
                <a:latin typeface="Trebuchet MS" panose="020B0603020202020204" pitchFamily="34" charset="0"/>
              </a:rPr>
              <a:t>3) Training and Evaluation: </a:t>
            </a:r>
            <a:r>
              <a:rPr lang="en-US" sz="2000" dirty="0">
                <a:latin typeface="Trebuchet MS" panose="020B0603020202020204" pitchFamily="34" charset="0"/>
              </a:rPr>
              <a:t>Split the dataset into training and testing sets. Train the ANN using the training set and evaluate its performance using the testing set. Use metrics such as accuracy, precision, recall, and F1-score to evaluate the model.</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id="{4F0D4F4F-5326-8CFB-B27C-9ABDCC6CB48D}"/>
              </a:ext>
            </a:extLst>
          </p:cNvPr>
          <p:cNvSpPr txBox="1"/>
          <p:nvPr/>
        </p:nvSpPr>
        <p:spPr>
          <a:xfrm>
            <a:off x="706247" y="3410712"/>
            <a:ext cx="7577328" cy="1015663"/>
          </a:xfrm>
          <a:prstGeom prst="rect">
            <a:avLst/>
          </a:prstGeom>
          <a:noFill/>
        </p:spPr>
        <p:txBody>
          <a:bodyPr wrap="square">
            <a:spAutoFit/>
          </a:bodyPr>
          <a:lstStyle/>
          <a:p>
            <a:r>
              <a:rPr lang="en-US" sz="2000" b="1" dirty="0">
                <a:latin typeface="Trebuchet MS" panose="020B0603020202020204" pitchFamily="34" charset="0"/>
              </a:rPr>
              <a:t>4) Results and Insights: </a:t>
            </a:r>
            <a:r>
              <a:rPr lang="en-US" sz="2000" dirty="0">
                <a:latin typeface="Trebuchet MS" panose="020B0603020202020204" pitchFamily="34" charset="0"/>
              </a:rPr>
              <a:t>Analyze the results of the trained ANN to gain insights into purchasing intention. Identify important features and patterns that contribute to the prediction.</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0A968E6D-6EA1-4EFD-BA77-625E0F165C1C}"/>
              </a:ext>
            </a:extLst>
          </p:cNvPr>
          <p:cNvSpPr txBox="1"/>
          <p:nvPr/>
        </p:nvSpPr>
        <p:spPr>
          <a:xfrm>
            <a:off x="706247" y="4694956"/>
            <a:ext cx="7577328" cy="1015663"/>
          </a:xfrm>
          <a:prstGeom prst="rect">
            <a:avLst/>
          </a:prstGeom>
          <a:noFill/>
        </p:spPr>
        <p:txBody>
          <a:bodyPr wrap="square">
            <a:spAutoFit/>
          </a:bodyPr>
          <a:lstStyle/>
          <a:p>
            <a:r>
              <a:rPr lang="en-US" sz="2000" b="1" dirty="0">
                <a:latin typeface="Trebuchet MS" panose="020B0603020202020204" pitchFamily="34" charset="0"/>
              </a:rPr>
              <a:t>5) Conclusion and Future Work: </a:t>
            </a:r>
            <a:r>
              <a:rPr lang="en-US" sz="2000" dirty="0">
                <a:latin typeface="Trebuchet MS" panose="020B0603020202020204" pitchFamily="34" charset="0"/>
              </a:rPr>
              <a:t>Summarize the findings of the project and discuss potential areas for future research and improvement of the ANN model.</a:t>
            </a:r>
            <a:endParaRPr lang="en-IN" sz="2000" dirty="0">
              <a:latin typeface="Trebuchet MS" panose="020B0603020202020204" pitchFamily="34" charset="0"/>
            </a:endParaRPr>
          </a:p>
        </p:txBody>
      </p:sp>
    </p:spTree>
    <p:extLst>
      <p:ext uri="{BB962C8B-B14F-4D97-AF65-F5344CB8AC3E}">
        <p14:creationId xmlns:p14="http://schemas.microsoft.com/office/powerpoint/2010/main" val="30174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62923BA-50E4-C00C-F548-412C337485AD}"/>
              </a:ext>
            </a:extLst>
          </p:cNvPr>
          <p:cNvSpPr txBox="1"/>
          <p:nvPr/>
        </p:nvSpPr>
        <p:spPr>
          <a:xfrm>
            <a:off x="990600" y="2057400"/>
            <a:ext cx="7162800" cy="2062103"/>
          </a:xfrm>
          <a:prstGeom prst="rect">
            <a:avLst/>
          </a:prstGeom>
          <a:noFill/>
        </p:spPr>
        <p:txBody>
          <a:bodyPr wrap="square">
            <a:spAutoFit/>
          </a:bodyPr>
          <a:lstStyle/>
          <a:p>
            <a:pPr marL="342900" indent="-342900" algn="l">
              <a:buFont typeface="Arial" panose="020B0604020202020204" pitchFamily="34" charset="0"/>
              <a:buChar char="•"/>
            </a:pPr>
            <a:r>
              <a:rPr lang="en-US" sz="3200" dirty="0">
                <a:latin typeface="Trebuchet MS" panose="020B0603020202020204" pitchFamily="34" charset="0"/>
              </a:rPr>
              <a:t>Marketing and sales teams</a:t>
            </a:r>
          </a:p>
          <a:p>
            <a:pPr marL="342900" indent="-342900" algn="l">
              <a:buFont typeface="Arial" panose="020B0604020202020204" pitchFamily="34" charset="0"/>
              <a:buChar char="•"/>
            </a:pPr>
            <a:r>
              <a:rPr lang="en-US" sz="3200" dirty="0">
                <a:latin typeface="Trebuchet MS" panose="020B0603020202020204" pitchFamily="34" charset="0"/>
              </a:rPr>
              <a:t>Business analysts</a:t>
            </a:r>
          </a:p>
          <a:p>
            <a:pPr marL="342900" indent="-342900" algn="l">
              <a:buFont typeface="Arial" panose="020B0604020202020204" pitchFamily="34" charset="0"/>
              <a:buChar char="•"/>
            </a:pPr>
            <a:r>
              <a:rPr lang="en-US" sz="3200" dirty="0">
                <a:latin typeface="Trebuchet MS" panose="020B0603020202020204" pitchFamily="34" charset="0"/>
              </a:rPr>
              <a:t>Decision-makers</a:t>
            </a:r>
          </a:p>
          <a:p>
            <a:pPr marL="342900" indent="-342900" algn="l">
              <a:buFont typeface="Arial" panose="020B0604020202020204" pitchFamily="34" charset="0"/>
              <a:buChar char="•"/>
            </a:pPr>
            <a:r>
              <a:rPr lang="en-US" sz="3200" dirty="0">
                <a:latin typeface="Trebuchet MS" panose="020B0603020202020204" pitchFamily="34" charset="0"/>
              </a:rPr>
              <a:t>E-commerce platforms</a:t>
            </a:r>
            <a:endParaRPr lang="en-IN" sz="3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19400" y="2725876"/>
            <a:ext cx="6099048" cy="317009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rebuchet MS" panose="020B0603020202020204" pitchFamily="34" charset="0"/>
              </a:rPr>
              <a:t>Develop a machine learning model using artificial neural networks (ANNs) to predict purchasing intention based on customer data.</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Utilize Python programming language with libraries such as TensorFlow or </a:t>
            </a:r>
            <a:r>
              <a:rPr lang="en-IN" sz="2000" dirty="0" err="1">
                <a:latin typeface="Trebuchet MS" panose="020B0603020202020204" pitchFamily="34" charset="0"/>
              </a:rPr>
              <a:t>PyTorch</a:t>
            </a:r>
            <a:r>
              <a:rPr lang="en-IN" sz="2000" dirty="0">
                <a:latin typeface="Trebuchet MS" panose="020B0603020202020204" pitchFamily="34" charset="0"/>
              </a:rPr>
              <a:t> for ANN implementation.</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Use </a:t>
            </a:r>
            <a:r>
              <a:rPr lang="en-IN" sz="2000" dirty="0" err="1">
                <a:latin typeface="Trebuchet MS" panose="020B0603020202020204" pitchFamily="34" charset="0"/>
              </a:rPr>
              <a:t>Jupyter</a:t>
            </a:r>
            <a:r>
              <a:rPr lang="en-IN" sz="2000" dirty="0">
                <a:latin typeface="Trebuchet MS" panose="020B0603020202020204" pitchFamily="34" charset="0"/>
              </a:rPr>
              <a:t> Notebook for interactive development and documentation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19400" y="2725876"/>
            <a:ext cx="6099048" cy="501675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rebuchet MS" panose="020B0603020202020204" pitchFamily="34" charset="0"/>
              </a:rPr>
              <a:t>Provide a predictive tool to marketing and sales teams for better understanding customer behavior and improving targeting strategies.</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Enable businesses to optimize their marketing campaigns, leading to increased sales and higher customer satisfaction.</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Offer a data-driven approach to decision-making, helping businesses stay competitive in today's market.</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p:txBody>
      </p:sp>
    </p:spTree>
    <p:extLst>
      <p:ext uri="{BB962C8B-B14F-4D97-AF65-F5344CB8AC3E}">
        <p14:creationId xmlns:p14="http://schemas.microsoft.com/office/powerpoint/2010/main" val="67543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1084</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Jai kiran</cp:lastModifiedBy>
  <cp:revision>3</cp:revision>
  <dcterms:created xsi:type="dcterms:W3CDTF">2024-04-02T15:31:25Z</dcterms:created>
  <dcterms:modified xsi:type="dcterms:W3CDTF">2024-04-04T19:13:21Z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