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Override PartName="/docProps/custom.xml" ContentType="application/vnd.openxmlformats-officedocument.custom-properties+xml"/>
  <Override PartName="/ppt/slides/slide8.xml" ContentType="application/vnd.openxmlformats-officedocument.presentationml.slide+xml"/>
  <Override PartName="/docProps/app.xml" ContentType="application/vnd.openxmlformats-officedocument.extended-properties+xml"/>
  <Override PartName="/ppt/slideLayouts/slideLayout6.xml" ContentType="application/vnd.openxmlformats-officedocument.presentationml.slideLayout+xml"/>
  <Override PartName="/ppt/charts/style2.xml" ContentType="application/vnd.ms-office.chartstyle+xml"/>
  <Override PartName="/ppt/slideLayouts/slideLayout10.xml" ContentType="application/vnd.openxmlformats-officedocument.presentationml.slideLayout+xml"/>
  <Override PartName="/ppt/viewProps.xml" ContentType="application/vnd.openxmlformats-officedocument.presentationml.viewProps+xml"/>
  <Override PartName="/ppt/charts/colors2.xml" ContentType="application/vnd.ms-office.chartcolorstyle+xml"/>
  <Override PartName="/ppt/charts/style1.xml" ContentType="application/vnd.ms-office.chartstyle+xml"/>
  <Override PartName="/ppt/slides/slide1.xml" ContentType="application/vnd.openxmlformats-officedocument.presentationml.slide+xml"/>
  <Override PartName="/ppt/charts/colors1.xml" ContentType="application/vnd.ms-office.chartcolorstyle+xml"/>
  <Override PartName="/ppt/charts/chart1.xml" ContentType="application/vnd.openxmlformats-officedocument.drawingml.chart+xml"/>
  <Override PartName="/ppt/charts/chart2.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11E35225-9873-22B2-4A75-38D1035FF16A}">
  <a:tblStyle styleId="{11E35225-9873-22B2-4A75-38D1035FF16A}" styleName="Medium Style 2 - Accent 1">
    <a:wholeTbl>
      <a:tcTxStyle>
        <a:fontRef idx="minor"/>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_rels/chart2.xml.rels><?xml version="1.0" encoding="UTF-8" standalone="yes"?><Relationships xmlns="http://schemas.openxmlformats.org/package/2006/relationships"><Relationship Id="rId1" Type="http://schemas.microsoft.com/office/2011/relationships/chartStyle" Target="style2.xml" /><Relationship Id="rId2" Type="http://schemas.microsoft.com/office/2011/relationships/chartColorStyle" Target="colors2.xml" /><Relationship Id="rId3" Type="http://schemas.openxmlformats.org/officeDocument/2006/relationships/package" Target="../embeddings/Microsoft_Excel_Worksheet2.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US"/>
  <c:roundedCorners val="0"/>
  <mc:AlternateContent>
    <mc:Choice Requires="c14">
      <c14:style val="102"/>
    </mc:Choice>
    <mc:Fallback>
      <c:style val="2"/>
    </mc:Fallback>
  </mc:AlternateContent>
  <c:chart>
    <c:title>
      <c:tx>
        <c:rich>
          <a:bodyPr/>
          <a:p>
            <a:pPr>
              <a:defRPr sz="1600" b="1" spc="99">
                <a:solidFill>
                  <a:schemeClr val="lt1">
                    <a:lumMod val="95000"/>
                  </a:schemeClr>
                </a:solidFill>
                <a:latin typeface="+mn-lt"/>
                <a:ea typeface="+mn-ea"/>
                <a:cs typeface="+mn-cs"/>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 xml:space="preserve">(Multiple Items)</c:v>
                </c:pt>
                <c:pt idx="2">
                  <c:v xml:space="preserve">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Sheet3!$B$5:$B$8</c:f>
              <c:numCache>
                <c:formatCode>General</c:formatCode>
                <c:ptCount val="4"/>
                <c:pt idx="0">
                  <c:v>17</c:v>
                </c:pt>
                <c:pt idx="1">
                  <c:v>48</c:v>
                </c:pt>
                <c:pt idx="2">
                  <c:v>9</c:v>
                </c:pt>
                <c:pt idx="3">
                  <c:v>74</c:v>
                </c:pt>
              </c:numCache>
            </c:numRef>
          </c:val>
        </c:ser>
        <c:ser>
          <c:idx val="1"/>
          <c:order val="1"/>
          <c:tx>
            <c:strRef>
              <c:f>Sheet3!$C$1:$C$4</c:f>
              <c:strCache>
                <c:ptCount val="4"/>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Sheet3!$C$5:$C$8</c:f>
              <c:numCache>
                <c:formatCode>General</c:formatCode>
                <c:ptCount val="4"/>
                <c:pt idx="1">
                  <c:v>11</c:v>
                </c:pt>
                <c:pt idx="2">
                  <c:v>3</c:v>
                </c:pt>
                <c:pt idx="3">
                  <c:v>14</c:v>
                </c:pt>
              </c:numCache>
            </c:numRef>
          </c:val>
        </c:ser>
        <c:ser>
          <c:idx val="2"/>
          <c:order val="2"/>
          <c:tx>
            <c:strRef>
              <c:f>Sheet3!$D$1:$D$4</c:f>
              <c:strCache>
                <c:ptCount val="4"/>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Sheet3!$D$5:$D$8</c:f>
              <c:numCache>
                <c:formatCode>General</c:formatCode>
                <c:ptCount val="4"/>
                <c:pt idx="0">
                  <c:v>10</c:v>
                </c:pt>
                <c:pt idx="1">
                  <c:v>50</c:v>
                </c:pt>
                <c:pt idx="2">
                  <c:v>11</c:v>
                </c:pt>
                <c:pt idx="3">
                  <c:v>71</c:v>
                </c:pt>
              </c:numCache>
            </c:numRef>
          </c:val>
        </c:ser>
        <c:ser>
          <c:idx val="3"/>
          <c:order val="3"/>
          <c:tx>
            <c:strRef>
              <c:f>Sheet3!$E$1:$E$4</c:f>
              <c:strCache>
                <c:ptCount val="4"/>
                <c:pt idx="3">
                  <c:v xml:space="preserve">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Sheet3!$E$5:$E$8</c:f>
              <c:numCache>
                <c:formatCode>General</c:formatCode>
                <c:ptCount val="4"/>
                <c:pt idx="0">
                  <c:v>7</c:v>
                </c:pt>
                <c:pt idx="1">
                  <c:v>15</c:v>
                </c:pt>
                <c:pt idx="2">
                  <c:v>9</c:v>
                </c:pt>
                <c:pt idx="3">
                  <c:v>31</c:v>
                </c:pt>
              </c:numCache>
            </c:numRef>
          </c:val>
        </c:ser>
        <c:ser>
          <c:idx val="4"/>
          <c:order val="4"/>
          <c:tx>
            <c:strRef>
              <c:f>Sheet3!$F$1:$F$4</c:f>
              <c:strCache>
                <c:ptCount val="4"/>
                <c:pt idx="3">
                  <c:v xml:space="preserve">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Sheet3!$F$5:$F$8</c:f>
              <c:numCache>
                <c:formatCode>General</c:formatCode>
                <c:ptCount val="4"/>
                <c:pt idx="0">
                  <c:v>34</c:v>
                </c:pt>
                <c:pt idx="1">
                  <c:v>124</c:v>
                </c:pt>
                <c:pt idx="2">
                  <c:v>32</c:v>
                </c:pt>
                <c:pt idx="3">
                  <c:v>190</c:v>
                </c:pt>
              </c:numCache>
            </c:numRef>
          </c:val>
        </c:ser>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4"/>
        <c:crosses val="autoZero"/>
        <c:auto val="1"/>
        <c:lblAlgn val="ctr"/>
        <c:lblOffset val="100"/>
        <c:noMultiLvlLbl val="0"/>
      </c:catAx>
      <c:valAx>
        <c:axId val="1998337664"/>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3"/>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gradFill>
    <a:ln>
      <a:noFill/>
    </a:ln>
  </c:spPr>
  <c:txPr>
    <a:bodyPr/>
    <a:p>
      <a:pPr>
        <a:defRPr sz="1000">
          <a:solidFill>
            <a:schemeClr val="dk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US"/>
  <c:roundedCorners val="0"/>
  <mc:AlternateContent>
    <mc:Choice Requires="c14">
      <c14:style val="102"/>
    </mc:Choice>
    <mc:Fallback>
      <c:style val="2"/>
    </mc:Fallback>
  </mc:AlternateContent>
  <c:chart>
    <c:title>
      <c:tx>
        <c:rich>
          <a:bodyPr/>
          <a:p>
            <a:pPr>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 xml:space="preserve">(Multiple Items)</c:v>
                </c:pt>
                <c:pt idx="2">
                  <c:v xml:space="preserve">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Sheet3!$B$5:$B$8</c:f>
              <c:numCache>
                <c:formatCode>General</c:formatCode>
                <c:ptCount val="4"/>
                <c:pt idx="0">
                  <c:v>17</c:v>
                </c:pt>
                <c:pt idx="1">
                  <c:v>48</c:v>
                </c:pt>
                <c:pt idx="2">
                  <c:v>9</c:v>
                </c:pt>
                <c:pt idx="3">
                  <c:v>74</c:v>
                </c:pt>
              </c:numCache>
            </c:numRef>
          </c:val>
        </c:ser>
        <c:ser>
          <c:idx val="1"/>
          <c:order val="1"/>
          <c:tx>
            <c:strRef>
              <c:f>Sheet3!$C$1:$C$4</c:f>
              <c:strCache>
                <c:ptCount val="4"/>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Sheet3!$C$5:$C$8</c:f>
              <c:numCache>
                <c:formatCode>General</c:formatCode>
                <c:ptCount val="4"/>
                <c:pt idx="1">
                  <c:v>11</c:v>
                </c:pt>
                <c:pt idx="2">
                  <c:v>3</c:v>
                </c:pt>
                <c:pt idx="3">
                  <c:v>14</c:v>
                </c:pt>
              </c:numCache>
            </c:numRef>
          </c:val>
        </c:ser>
        <c:ser>
          <c:idx val="2"/>
          <c:order val="2"/>
          <c:tx>
            <c:strRef>
              <c:f>Sheet3!$D$1:$D$4</c:f>
              <c:strCache>
                <c:ptCount val="4"/>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Sheet3!$D$5:$D$8</c:f>
              <c:numCache>
                <c:formatCode>General</c:formatCode>
                <c:ptCount val="4"/>
                <c:pt idx="0">
                  <c:v>10</c:v>
                </c:pt>
                <c:pt idx="1">
                  <c:v>50</c:v>
                </c:pt>
                <c:pt idx="2">
                  <c:v>11</c:v>
                </c:pt>
                <c:pt idx="3">
                  <c:v>71</c:v>
                </c:pt>
              </c:numCache>
            </c:numRef>
          </c:val>
        </c:ser>
        <c:ser>
          <c:idx val="3"/>
          <c:order val="3"/>
          <c:tx>
            <c:strRef>
              <c:f>Sheet3!$E$1:$E$4</c:f>
              <c:strCache>
                <c:ptCount val="4"/>
                <c:pt idx="3">
                  <c:v xml:space="preserve">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Sheet3!$E$5:$E$8</c:f>
              <c:numCache>
                <c:formatCode>General</c:formatCode>
                <c:ptCount val="4"/>
                <c:pt idx="0">
                  <c:v>7</c:v>
                </c:pt>
                <c:pt idx="1">
                  <c:v>15</c:v>
                </c:pt>
                <c:pt idx="2">
                  <c:v>9</c:v>
                </c:pt>
                <c:pt idx="3">
                  <c:v>31</c:v>
                </c:pt>
              </c:numCache>
            </c:numRef>
          </c:val>
        </c:ser>
        <c:ser>
          <c:idx val="4"/>
          <c:order val="4"/>
          <c:tx>
            <c:strRef>
              <c:f>Sheet3!$F$1:$F$4</c:f>
              <c:strCache>
                <c:ptCount val="4"/>
                <c:pt idx="3">
                  <c:v xml:space="preserve">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Sheet3!$F$5:$F$8</c:f>
              <c:numCache>
                <c:formatCode>General</c:formatCode>
                <c:ptCount val="4"/>
                <c:pt idx="0">
                  <c:v>34</c:v>
                </c:pt>
                <c:pt idx="1">
                  <c:v>124</c:v>
                </c:pt>
                <c:pt idx="2">
                  <c:v>32</c:v>
                </c:pt>
                <c:pt idx="3">
                  <c:v>190</c:v>
                </c:pt>
              </c:numCache>
            </c:numRef>
          </c:val>
        </c:ser>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2"/>
        <c:crosses val="autoZero"/>
        <c:auto val="1"/>
        <c:lblAlgn val="ctr"/>
        <c:lblOffset val="100"/>
        <c:noMultiLvlLbl val="0"/>
      </c:catAx>
      <c:valAx>
        <c:axId val="1998337662"/>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gradFill>
    <a:ln>
      <a:noFill/>
    </a:ln>
  </c:spPr>
  <c:txPr>
    <a:bodyPr/>
    <a:p>
      <a:pPr>
        <a:defRPr sz="1000">
          <a:solidFill>
            <a:schemeClr val="dk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bwMode="auto">
      <a:prstGeom prst="rect">
        <a:avLst/>
      </a:prstGeom>
      <a:ln w="12700" cap="flat" cmpd="sng" algn="ctr">
        <a:solidFill>
          <a:schemeClr val="lt1">
            <a:lumMod val="95000"/>
            <a:alpha val="53999"/>
          </a:schemeClr>
        </a:solidFill>
        <a:round/>
      </a:ln>
    </cs:spPr>
    <cs:defRPr sz="900"/>
  </cs:categoryAxis>
  <cs:chartArea>
    <cs:lnRef idx="0"/>
    <cs:fillRef idx="0"/>
    <cs:effectRef idx="0"/>
    <cs:fontRef idx="minor">
      <a:schemeClr val="dk1"/>
    </cs:fontRef>
    <cs:spPr bwMode="auto">
      <a:prstGeom prst="rect">
        <a:avLst/>
      </a:prstGeom>
      <a:gradFill>
        <a:gsLst>
          <a:gs pos="0">
            <a:schemeClr val="dk1">
              <a:lumMod val="65000"/>
              <a:lumOff val="35000"/>
            </a:schemeClr>
          </a:gs>
          <a:gs pos="100000">
            <a:schemeClr val="dk1">
              <a:lumMod val="85000"/>
              <a:lumOff val="15000"/>
            </a:schemeClr>
          </a:gs>
        </a:gsLst>
        <a:path path="circle"/>
      </a:gradFill>
    </cs:spPr>
    <cs:defRPr sz="1000"/>
  </cs:chartArea>
  <cs:dataLabel>
    <cs:lnRef idx="0"/>
    <cs:fillRef idx="0"/>
    <cs:effectRef idx="0"/>
    <cs:fontRef idx="minor">
      <a:schemeClr val="lt1">
        <a:lumMod val="85000"/>
      </a:schemeClr>
    </cs:fontRef>
    <cs:defRPr sz="900"/>
  </cs:dataLabel>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bwMode="auto">
      <a:prstGeom prst="rect">
        <a:avLst/>
      </a:prstGeom>
      <a:ln w="34925" cap="rnd">
        <a:solidFill>
          <a:schemeClr val="phClr"/>
        </a:solidFill>
        <a:round/>
      </a:ln>
    </cs:spPr>
  </cs:dataPointLine>
  <cs:dataPointMarker>
    <cs:lnRef idx="0">
      <cs:styleClr val="auto"/>
    </cs:lnRef>
    <cs:fillRef idx="3">
      <cs:styleClr val="auto"/>
    </cs:fillRef>
    <cs:effectRef idx="3"/>
    <cs:fontRef idx="minor">
      <a:schemeClr val="lt1"/>
    </cs:fontRef>
    <cs:spPr bwMode="auto">
      <a:prstGeom prst="rect">
        <a:avLst/>
      </a:prstGeom>
      <a:ln w="9525">
        <a:solidFill>
          <a:schemeClr val="phClr"/>
        </a:solidFill>
        <a:round/>
      </a:ln>
    </cs:spPr>
  </cs:dataPointMarker>
  <cs:dataPointWireframe>
    <cs:lnRef idx="0">
      <cs:styleClr val="auto"/>
    </cs:lnRef>
    <cs:fillRef idx="3"/>
    <cs:effectRef idx="3"/>
    <cs:fontRef idx="minor">
      <a:schemeClr val="lt1"/>
    </cs:fontRef>
    <cs:spPr bwMode="auto">
      <a:prstGeom prst="rect">
        <a:avLst/>
      </a:prstGeom>
      <a:ln w="9525" cap="rnd">
        <a:solidFill>
          <a:schemeClr val="phClr"/>
        </a:solidFill>
        <a:round/>
      </a:ln>
    </cs:spPr>
  </cs:dataPointWireframe>
  <cs:dataTable>
    <cs:lnRef idx="0"/>
    <cs:fillRef idx="0"/>
    <cs:effectRef idx="0"/>
    <cs:fontRef idx="minor">
      <a:schemeClr val="lt1">
        <a:lumMod val="85000"/>
      </a:schemeClr>
    </cs:fontRef>
    <cs:spPr bwMode="auto">
      <a:prstGeom prst="rect">
        <a:avLst/>
      </a:prstGeom>
      <a:ln w="9525">
        <a:solidFill>
          <a:schemeClr val="lt1">
            <a:lumMod val="95000"/>
            <a:alpha val="53999"/>
          </a:schemeClr>
        </a:solidFill>
      </a:ln>
    </cs:spPr>
    <cs:defRPr sz="900"/>
  </cs:dataTable>
  <cs:downBar>
    <cs:lnRef idx="0"/>
    <cs:fillRef idx="0"/>
    <cs:effectRef idx="0"/>
    <cs:fontRef idx="minor">
      <a:schemeClr val="lt1"/>
    </cs:fontRef>
    <cs:spPr bwMode="auto">
      <a:prstGeom prst="rect">
        <a:avLst/>
      </a:prstGeom>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bwMode="auto">
      <a:prstGeom prst="rect">
        <a:avLst/>
      </a:prstGeom>
      <a:ln w="9525">
        <a:solidFill>
          <a:schemeClr val="lt1">
            <a:lumMod val="95000"/>
            <a:alpha val="53999"/>
          </a:schemeClr>
        </a:solidFill>
        <a:prstDash val="dash"/>
      </a:ln>
    </cs:spPr>
  </cs:dropLine>
  <cs:errorBar>
    <cs:lnRef idx="0"/>
    <cs:fillRef idx="0"/>
    <cs:effectRef idx="0"/>
    <cs:fontRef idx="minor">
      <a:schemeClr val="lt1"/>
    </cs:fontRef>
    <cs:spPr bwMode="auto">
      <a:prstGeom prst="rect">
        <a:avLst/>
      </a:prstGeom>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bwMode="auto">
      <a:prstGeom prst="rect">
        <a:avLst/>
      </a:prstGeom>
      <a:ln w="9525" cap="flat" cmpd="sng" algn="ctr">
        <a:solidFill>
          <a:schemeClr val="lt1">
            <a:lumMod val="95000"/>
            <a:alpha val="10000"/>
          </a:schemeClr>
        </a:solidFill>
        <a:round/>
      </a:ln>
    </cs:spPr>
  </cs:gridlineMajor>
  <cs:gridlineMinor>
    <cs:lnRef idx="0"/>
    <cs:fillRef idx="0"/>
    <cs:effectRef idx="0"/>
    <cs:fontRef idx="minor">
      <a:schemeClr val="lt1"/>
    </cs:fontRef>
    <cs:spPr bwMode="auto">
      <a:prstGeom prst="rect">
        <a:avLst/>
      </a:prstGeom>
      <a:ln>
        <a:solidFill>
          <a:schemeClr val="lt1">
            <a:lumMod val="95000"/>
            <a:alpha val="5000"/>
          </a:schemeClr>
        </a:solidFill>
      </a:ln>
    </cs:spPr>
  </cs:gridlineMinor>
  <cs:hiLoLine>
    <cs:lnRef idx="0"/>
    <cs:fillRef idx="0"/>
    <cs:effectRef idx="0"/>
    <cs:fontRef idx="minor">
      <a:schemeClr val="lt1"/>
    </cs:fontRef>
    <cs:spPr bwMode="auto">
      <a:prstGeom prst="rect">
        <a:avLst/>
      </a:prstGeom>
      <a:ln w="9525">
        <a:solidFill>
          <a:schemeClr val="lt1">
            <a:lumMod val="95000"/>
            <a:alpha val="53999"/>
          </a:schemeClr>
        </a:solidFill>
        <a:prstDash val="dash"/>
      </a:ln>
    </cs:spPr>
  </cs:hiLoLine>
  <cs:leaderLine>
    <cs:lnRef idx="0"/>
    <cs:fillRef idx="0"/>
    <cs:effectRef idx="0"/>
    <cs:fontRef idx="minor">
      <a:schemeClr val="lt1"/>
    </cs:fontRef>
    <cs:spPr bwMode="auto">
      <a:prstGeom prst="rect">
        <a:avLst/>
      </a:prstGeom>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bwMode="auto">
      <a:prstGeom prst="rect">
        <a:avLst/>
      </a:prstGeom>
      <a:ln w="12700" cap="flat" cmpd="sng" algn="ctr">
        <a:solidFill>
          <a:schemeClr val="lt1">
            <a:lumMod val="95000"/>
            <a:alpha val="53999"/>
          </a:schemeClr>
        </a:solidFill>
        <a:round/>
      </a:ln>
    </cs:spPr>
    <cs:defRPr sz="900"/>
  </cs:seriesAxis>
  <cs:seriesLine>
    <cs:lnRef idx="0"/>
    <cs:fillRef idx="0"/>
    <cs:effectRef idx="0"/>
    <cs:fontRef idx="minor">
      <a:schemeClr val="lt1"/>
    </cs:fontRef>
    <cs:spPr bwMode="auto">
      <a:prstGeom prst="rect">
        <a:avLst/>
      </a:prstGeom>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bwMode="auto">
      <a:prstGeom prst="rect">
        <a:avLst/>
      </a:prstGeom>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bwMode="auto">
      <a:prstGeom prst="rect">
        <a:avLst/>
      </a:prstGeom>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dataPointMarkerLayout symbol="circle" size="6"/>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bwMode="auto">
      <a:prstGeom prst="rect">
        <a:avLst/>
      </a:prstGeom>
      <a:ln w="12700" cap="flat" cmpd="sng" algn="ctr">
        <a:solidFill>
          <a:schemeClr val="lt1">
            <a:lumMod val="95000"/>
            <a:alpha val="53999"/>
          </a:schemeClr>
        </a:solidFill>
        <a:round/>
      </a:ln>
    </cs:spPr>
    <cs:defRPr sz="900"/>
  </cs:categoryAxis>
  <cs:chartArea>
    <cs:lnRef idx="0"/>
    <cs:fillRef idx="0"/>
    <cs:effectRef idx="0"/>
    <cs:fontRef idx="minor">
      <a:schemeClr val="dk1"/>
    </cs:fontRef>
    <cs:spPr bwMode="auto">
      <a:prstGeom prst="rect">
        <a:avLst/>
      </a:prstGeom>
      <a:gradFill>
        <a:gsLst>
          <a:gs pos="0">
            <a:schemeClr val="dk1">
              <a:lumMod val="65000"/>
              <a:lumOff val="35000"/>
            </a:schemeClr>
          </a:gs>
          <a:gs pos="100000">
            <a:schemeClr val="dk1">
              <a:lumMod val="85000"/>
              <a:lumOff val="15000"/>
            </a:schemeClr>
          </a:gs>
        </a:gsLst>
        <a:path path="circle"/>
      </a:gradFill>
    </cs:spPr>
    <cs:defRPr sz="1000"/>
  </cs:chartArea>
  <cs:dataLabel>
    <cs:lnRef idx="0"/>
    <cs:fillRef idx="0"/>
    <cs:effectRef idx="0"/>
    <cs:fontRef idx="minor">
      <a:schemeClr val="lt1">
        <a:lumMod val="85000"/>
      </a:schemeClr>
    </cs:fontRef>
    <cs:defRPr sz="900"/>
  </cs:dataLabel>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bwMode="auto">
      <a:prstGeom prst="rect">
        <a:avLst/>
      </a:prstGeom>
      <a:ln w="34925" cap="rnd">
        <a:solidFill>
          <a:schemeClr val="phClr"/>
        </a:solidFill>
        <a:round/>
      </a:ln>
    </cs:spPr>
  </cs:dataPointLine>
  <cs:dataPointMarker>
    <cs:lnRef idx="0">
      <cs:styleClr val="auto"/>
    </cs:lnRef>
    <cs:fillRef idx="3">
      <cs:styleClr val="auto"/>
    </cs:fillRef>
    <cs:effectRef idx="3"/>
    <cs:fontRef idx="minor">
      <a:schemeClr val="lt1"/>
    </cs:fontRef>
    <cs:spPr bwMode="auto">
      <a:prstGeom prst="rect">
        <a:avLst/>
      </a:prstGeom>
      <a:ln w="9525">
        <a:solidFill>
          <a:schemeClr val="phClr"/>
        </a:solidFill>
        <a:round/>
      </a:ln>
    </cs:spPr>
  </cs:dataPointMarker>
  <cs:dataPointWireframe>
    <cs:lnRef idx="0">
      <cs:styleClr val="auto"/>
    </cs:lnRef>
    <cs:fillRef idx="3"/>
    <cs:effectRef idx="3"/>
    <cs:fontRef idx="minor">
      <a:schemeClr val="lt1"/>
    </cs:fontRef>
    <cs:spPr bwMode="auto">
      <a:prstGeom prst="rect">
        <a:avLst/>
      </a:prstGeom>
      <a:ln w="9525" cap="rnd">
        <a:solidFill>
          <a:schemeClr val="phClr"/>
        </a:solidFill>
        <a:round/>
      </a:ln>
    </cs:spPr>
  </cs:dataPointWireframe>
  <cs:dataTable>
    <cs:lnRef idx="0"/>
    <cs:fillRef idx="0"/>
    <cs:effectRef idx="0"/>
    <cs:fontRef idx="minor">
      <a:schemeClr val="lt1">
        <a:lumMod val="85000"/>
      </a:schemeClr>
    </cs:fontRef>
    <cs:spPr bwMode="auto">
      <a:prstGeom prst="rect">
        <a:avLst/>
      </a:prstGeom>
      <a:ln w="9525">
        <a:solidFill>
          <a:schemeClr val="lt1">
            <a:lumMod val="95000"/>
            <a:alpha val="53999"/>
          </a:schemeClr>
        </a:solidFill>
      </a:ln>
    </cs:spPr>
    <cs:defRPr sz="900"/>
  </cs:dataTable>
  <cs:downBar>
    <cs:lnRef idx="0"/>
    <cs:fillRef idx="0"/>
    <cs:effectRef idx="0"/>
    <cs:fontRef idx="minor">
      <a:schemeClr val="lt1"/>
    </cs:fontRef>
    <cs:spPr bwMode="auto">
      <a:prstGeom prst="rect">
        <a:avLst/>
      </a:prstGeom>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bwMode="auto">
      <a:prstGeom prst="rect">
        <a:avLst/>
      </a:prstGeom>
      <a:ln w="9525">
        <a:solidFill>
          <a:schemeClr val="lt1">
            <a:lumMod val="95000"/>
            <a:alpha val="53999"/>
          </a:schemeClr>
        </a:solidFill>
        <a:prstDash val="dash"/>
      </a:ln>
    </cs:spPr>
  </cs:dropLine>
  <cs:errorBar>
    <cs:lnRef idx="0"/>
    <cs:fillRef idx="0"/>
    <cs:effectRef idx="0"/>
    <cs:fontRef idx="minor">
      <a:schemeClr val="lt1"/>
    </cs:fontRef>
    <cs:spPr bwMode="auto">
      <a:prstGeom prst="rect">
        <a:avLst/>
      </a:prstGeom>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bwMode="auto">
      <a:prstGeom prst="rect">
        <a:avLst/>
      </a:prstGeom>
      <a:ln w="9525" cap="flat" cmpd="sng" algn="ctr">
        <a:solidFill>
          <a:schemeClr val="lt1">
            <a:lumMod val="95000"/>
            <a:alpha val="10000"/>
          </a:schemeClr>
        </a:solidFill>
        <a:round/>
      </a:ln>
    </cs:spPr>
  </cs:gridlineMajor>
  <cs:gridlineMinor>
    <cs:lnRef idx="0"/>
    <cs:fillRef idx="0"/>
    <cs:effectRef idx="0"/>
    <cs:fontRef idx="minor">
      <a:schemeClr val="lt1"/>
    </cs:fontRef>
    <cs:spPr bwMode="auto">
      <a:prstGeom prst="rect">
        <a:avLst/>
      </a:prstGeom>
      <a:ln>
        <a:solidFill>
          <a:schemeClr val="lt1">
            <a:lumMod val="95000"/>
            <a:alpha val="5000"/>
          </a:schemeClr>
        </a:solidFill>
      </a:ln>
    </cs:spPr>
  </cs:gridlineMinor>
  <cs:hiLoLine>
    <cs:lnRef idx="0"/>
    <cs:fillRef idx="0"/>
    <cs:effectRef idx="0"/>
    <cs:fontRef idx="minor">
      <a:schemeClr val="lt1"/>
    </cs:fontRef>
    <cs:spPr bwMode="auto">
      <a:prstGeom prst="rect">
        <a:avLst/>
      </a:prstGeom>
      <a:ln w="9525">
        <a:solidFill>
          <a:schemeClr val="lt1">
            <a:lumMod val="95000"/>
            <a:alpha val="53999"/>
          </a:schemeClr>
        </a:solidFill>
        <a:prstDash val="dash"/>
      </a:ln>
    </cs:spPr>
  </cs:hiLoLine>
  <cs:leaderLine>
    <cs:lnRef idx="0"/>
    <cs:fillRef idx="0"/>
    <cs:effectRef idx="0"/>
    <cs:fontRef idx="minor">
      <a:schemeClr val="lt1"/>
    </cs:fontRef>
    <cs:spPr bwMode="auto">
      <a:prstGeom prst="rect">
        <a:avLst/>
      </a:prstGeom>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bwMode="auto">
      <a:prstGeom prst="rect">
        <a:avLst/>
      </a:prstGeom>
      <a:ln w="12700" cap="flat" cmpd="sng" algn="ctr">
        <a:solidFill>
          <a:schemeClr val="lt1">
            <a:lumMod val="95000"/>
            <a:alpha val="53999"/>
          </a:schemeClr>
        </a:solidFill>
        <a:round/>
      </a:ln>
    </cs:spPr>
    <cs:defRPr sz="900"/>
  </cs:seriesAxis>
  <cs:seriesLine>
    <cs:lnRef idx="0"/>
    <cs:fillRef idx="0"/>
    <cs:effectRef idx="0"/>
    <cs:fontRef idx="minor">
      <a:schemeClr val="lt1"/>
    </cs:fontRef>
    <cs:spPr bwMode="auto">
      <a:prstGeom prst="rect">
        <a:avLst/>
      </a:prstGeom>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bwMode="auto">
      <a:prstGeom prst="rect">
        <a:avLst/>
      </a:prstGeom>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bwMode="auto">
      <a:prstGeom prst="rect">
        <a:avLst/>
      </a:prstGeom>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dataPointMarkerLayout symbol="circle" size="6"/>
</cs:chartStyle>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914400" y="2130424"/>
            <a:ext cx="10363198" cy="1470024"/>
          </a:xfrm>
        </p:spPr>
        <p:txBody>
          <a:bodyPr/>
          <a:lstStyle>
            <a:lvl1pPr algn="ctr">
              <a:defRPr b="1"/>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8" y="274637"/>
            <a:ext cx="2743200" cy="5851524"/>
          </a:xfrm>
        </p:spPr>
        <p:txBody>
          <a:bodyPr vert="eaVert"/>
          <a:lstStyle>
            <a:lvl1pPr algn="ctr">
              <a:defRPr/>
            </a:lvl1p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609598" y="274637"/>
            <a:ext cx="8026398" cy="5851524"/>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2" y="4406900"/>
            <a:ext cx="10363198" cy="1362073"/>
          </a:xfrm>
        </p:spPr>
        <p:txBody>
          <a:bodyPr anchor="t"/>
          <a:lstStyle>
            <a:lvl1pPr algn="l">
              <a:defRPr sz="4000" b="1" cap="all"/>
            </a:lvl1pPr>
          </a:lstStyle>
          <a:p>
            <a:pPr>
              <a:defRPr/>
            </a:pPr>
            <a:r>
              <a:rPr lang="ru-RU"/>
              <a:t>Образец заголовка</a:t>
            </a:r>
            <a:endParaRPr lang="ru-RU"/>
          </a:p>
        </p:txBody>
      </p:sp>
      <p:sp>
        <p:nvSpPr>
          <p:cNvPr id="3"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endParaRPr lang="ru-RU"/>
          </a:p>
        </p:txBody>
      </p:sp>
      <p:sp>
        <p:nvSpPr>
          <p:cNvPr id="3"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273048"/>
            <a:ext cx="3552393" cy="1162049"/>
          </a:xfrm>
        </p:spPr>
        <p:txBody>
          <a:bodyPr anchor="b"/>
          <a:lstStyle>
            <a:lvl1pPr algn="l">
              <a:defRPr sz="2000" b="1"/>
            </a:lvl1pPr>
          </a:lstStyle>
          <a:p>
            <a:pPr>
              <a:defRPr/>
            </a:pPr>
            <a:r>
              <a:rPr lang="ru-RU"/>
              <a:t>Образец заголовка</a:t>
            </a:r>
            <a:endParaRPr lang="ru-RU"/>
          </a:p>
        </p:txBody>
      </p:sp>
      <p:sp>
        <p:nvSpPr>
          <p:cNvPr id="3"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4800600"/>
            <a:ext cx="9985108" cy="566737"/>
          </a:xfrm>
        </p:spPr>
        <p:txBody>
          <a:bodyPr anchor="b"/>
          <a:lstStyle>
            <a:lvl1pPr algn="l">
              <a:defRPr sz="2000" b="1"/>
            </a:lvl1pPr>
          </a:lstStyle>
          <a:p>
            <a:pPr>
              <a:defRPr/>
            </a:pPr>
            <a:r>
              <a:rPr lang="ru-RU"/>
              <a:t>Образец заголовка</a:t>
            </a:r>
            <a:endParaRPr lang="ru-RU"/>
          </a:p>
        </p:txBody>
      </p:sp>
      <p:sp>
        <p:nvSpPr>
          <p:cNvPr id="3"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6" name="Shape 1058"/>
          <p:cNvSpPr>
            <a:spLocks noChangeArrowheads="1" noGrp="1"/>
          </p:cNvSpPr>
          <p:nvPr userDrawn="1"/>
        </p:nvSpPr>
        <p:spPr bwMode="auto">
          <a:xfrm>
            <a:off x="0" y="0"/>
            <a:ext cx="12191998" cy="6858000"/>
          </a:xfrm>
          <a:custGeom>
            <a:avLst/>
            <a:gdLst/>
            <a:ahLst/>
            <a:cxn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47" name="Shape 1059"/>
          <p:cNvSpPr>
            <a:spLocks noChangeArrowheads="1" noGrp="1"/>
          </p:cNvSpPr>
          <p:nvPr userDrawn="1"/>
        </p:nvSpPr>
        <p:spPr bwMode="auto">
          <a:xfrm>
            <a:off x="0" y="0"/>
            <a:ext cx="12191998" cy="6858000"/>
          </a:xfrm>
        </p:spPr>
      </p:sp>
      <p:sp>
        <p:nvSpPr>
          <p:cNvPr id="48" name="Shape 1060"/>
          <p:cNvSpPr>
            <a:spLocks noChangeArrowheads="1" noGrp="1"/>
          </p:cNvSpPr>
          <p:nvPr userDrawn="1"/>
        </p:nvSpPr>
        <p:spPr bwMode="auto">
          <a:xfrm>
            <a:off x="0" y="0"/>
            <a:ext cx="12191998" cy="6858000"/>
          </a:xfrm>
          <a:custGeom>
            <a:avLst/>
            <a:gdLst/>
            <a:ahLst/>
            <a:cxn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49" name="Shape 1061"/>
          <p:cNvSpPr>
            <a:spLocks noChangeArrowheads="1" noGrp="1"/>
          </p:cNvSpPr>
          <p:nvPr userDrawn="1"/>
        </p:nvSpPr>
        <p:spPr bwMode="auto">
          <a:xfrm>
            <a:off x="0" y="0"/>
            <a:ext cx="12191998" cy="6858000"/>
          </a:xfrm>
          <a:custGeom>
            <a:avLst/>
            <a:gdLst/>
            <a:ahLst/>
            <a:cxn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50" name="Shape 1062"/>
          <p:cNvSpPr>
            <a:spLocks noChangeArrowheads="1" noGrp="1"/>
          </p:cNvSpPr>
          <p:nvPr userDrawn="1"/>
        </p:nvSpPr>
        <p:spPr bwMode="auto">
          <a:xfrm>
            <a:off x="0" y="0"/>
            <a:ext cx="12191998" cy="6858000"/>
          </a:xfrm>
          <a:custGeom>
            <a:avLst/>
            <a:gdLst/>
            <a:ahLst/>
            <a:cxn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51" name="Shape 1063"/>
          <p:cNvSpPr>
            <a:spLocks noChangeArrowheads="1" noGrp="1"/>
          </p:cNvSpPr>
          <p:nvPr userDrawn="1"/>
        </p:nvSpPr>
        <p:spPr bwMode="auto">
          <a:xfrm>
            <a:off x="0" y="0"/>
            <a:ext cx="12191998" cy="6858000"/>
          </a:xfrm>
          <a:custGeom>
            <a:avLst/>
            <a:gdLst/>
            <a:ahLst/>
            <a:cxn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52" name="Shape 1064"/>
          <p:cNvSpPr>
            <a:spLocks noChangeArrowheads="1" noGrp="1"/>
          </p:cNvSpPr>
          <p:nvPr userDrawn="1"/>
        </p:nvSpPr>
        <p:spPr bwMode="auto">
          <a:xfrm>
            <a:off x="0" y="0"/>
            <a:ext cx="12191998" cy="6858000"/>
          </a:xfrm>
          <a:custGeom>
            <a:avLst/>
            <a:gdLst/>
            <a:ahLst/>
            <a:cxn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53" name="Shape 1065"/>
          <p:cNvSpPr>
            <a:spLocks noChangeArrowheads="1" noGrp="1"/>
          </p:cNvSpPr>
          <p:nvPr userDrawn="1"/>
        </p:nvSpPr>
        <p:spPr bwMode="auto">
          <a:xfrm>
            <a:off x="0" y="0"/>
            <a:ext cx="12191998" cy="6858000"/>
          </a:xfrm>
          <a:custGeom>
            <a:avLst/>
            <a:gdLst/>
            <a:ahLst/>
            <a:cxn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54" name="Shape 1066"/>
          <p:cNvSpPr>
            <a:spLocks noChangeArrowheads="1" noGrp="1"/>
          </p:cNvSpPr>
          <p:nvPr userDrawn="1"/>
        </p:nvSpPr>
        <p:spPr bwMode="auto">
          <a:xfrm>
            <a:off x="0" y="0"/>
            <a:ext cx="12191998" cy="6858000"/>
          </a:xfrm>
          <a:custGeom>
            <a:avLst/>
            <a:gdLst/>
            <a:ahLst/>
            <a:cxn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55" name="Shape 1067"/>
          <p:cNvSpPr>
            <a:spLocks noChangeArrowheads="1" noGrp="1"/>
          </p:cNvSpPr>
          <p:nvPr userDrawn="1"/>
        </p:nvSpPr>
        <p:spPr bwMode="auto">
          <a:xfrm>
            <a:off x="0" y="0"/>
            <a:ext cx="12191998" cy="6858000"/>
          </a:xfrm>
          <a:custGeom>
            <a:avLst/>
            <a:gdLst/>
            <a:ahLst/>
            <a:cxn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56" name="Shape 1068"/>
          <p:cNvSpPr>
            <a:spLocks noChangeArrowheads="1" noGrp="1"/>
          </p:cNvSpPr>
          <p:nvPr userDrawn="1"/>
        </p:nvSpPr>
        <p:spPr bwMode="auto">
          <a:xfrm>
            <a:off x="0" y="0"/>
            <a:ext cx="12191998" cy="6858000"/>
          </a:xfrm>
          <a:custGeom>
            <a:avLst/>
            <a:gdLst/>
            <a:ahLst/>
            <a:cxn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57" name="Shape 1069"/>
          <p:cNvSpPr>
            <a:spLocks noChangeArrowheads="1" noGrp="1"/>
          </p:cNvSpPr>
          <p:nvPr userDrawn="1"/>
        </p:nvSpPr>
        <p:spPr bwMode="auto">
          <a:xfrm>
            <a:off x="0" y="0"/>
            <a:ext cx="12191998" cy="6858000"/>
          </a:xfrm>
          <a:custGeom>
            <a:avLst/>
            <a:gdLst/>
            <a:ahLst/>
            <a:cxn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58" name="Shape 1070"/>
          <p:cNvSpPr>
            <a:spLocks noChangeArrowheads="1" noGrp="1"/>
          </p:cNvSpPr>
          <p:nvPr userDrawn="1"/>
        </p:nvSpPr>
        <p:spPr bwMode="auto">
          <a:xfrm>
            <a:off x="0" y="0"/>
            <a:ext cx="12191998" cy="6858000"/>
          </a:xfrm>
          <a:custGeom>
            <a:avLst/>
            <a:gdLst/>
            <a:ahLst/>
            <a:cxn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2"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6"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	</a:t>
            </a:r>
            <a:fld id="{F8E3F0E9-0FC2-4DDE-87CF-3BA6A04EA4CC}" type="slidenum">
              <a:rPr lang="ru-RU"/>
              <a:t/>
            </a:fld>
            <a:endParaRPr lang="ru-RU"/>
          </a:p>
        </p:txBody>
      </p:sp>
      <p:sp>
        <p:nvSpPr>
          <p:cNvPr id="4"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 /></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chart" Target="../charts/chart2.xml" /></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8049270" y="4334197"/>
            <a:ext cx="3855202" cy="2204714"/>
            <a:chOff x="0" y="0"/>
            <a:chExt cx="3855202" cy="2204714"/>
          </a:xfrm>
        </p:grpSpPr>
        <p:sp>
          <p:nvSpPr>
            <p:cNvPr id="3" name="object 3"/>
            <p:cNvSpPr/>
            <p:nvPr/>
          </p:nvSpPr>
          <p:spPr bwMode="auto">
            <a:xfrm>
              <a:off x="2626477" y="0"/>
              <a:ext cx="1228725" cy="1057275"/>
            </a:xfrm>
            <a:custGeom>
              <a:avLst/>
              <a:gdLst/>
              <a:ahLst/>
              <a:cxnLst/>
              <a:rect l="l" t="t" r="r" b="b"/>
              <a:pathLst>
                <a:path w="1228725" h="1057275" fill="norm" stroke="1"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pPr>
                <a:defRPr/>
              </a:pPr>
              <a:endParaRPr/>
            </a:p>
          </p:txBody>
        </p:sp>
        <p:sp>
          <p:nvSpPr>
            <p:cNvPr id="4" name="object 4"/>
            <p:cNvSpPr/>
            <p:nvPr/>
          </p:nvSpPr>
          <p:spPr bwMode="auto">
            <a:xfrm>
              <a:off x="0" y="1642739"/>
              <a:ext cx="647700" cy="561975"/>
            </a:xfrm>
            <a:custGeom>
              <a:avLst/>
              <a:gdLst/>
              <a:ahLst/>
              <a:cxnLst/>
              <a:rect l="l" t="t" r="r" b="b"/>
              <a:pathLst>
                <a:path w="647700" h="561975" fill="norm" stroke="1"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pPr>
                <a:defRPr/>
              </a:pPr>
              <a:endParaRPr/>
            </a:p>
          </p:txBody>
        </p:sp>
      </p:grpSp>
      <p:sp>
        <p:nvSpPr>
          <p:cNvPr id="5" name="object 5"/>
          <p:cNvSpPr/>
          <p:nvPr/>
        </p:nvSpPr>
        <p:spPr bwMode="auto">
          <a:xfrm flipH="0" flipV="0">
            <a:off x="8089830" y="2058374"/>
            <a:ext cx="607140" cy="505948"/>
          </a:xfrm>
          <a:custGeom>
            <a:avLst/>
            <a:gdLst/>
            <a:ahLst/>
            <a:cxnLst/>
            <a:rect l="l" t="t" r="r" b="b"/>
            <a:pathLst>
              <a:path w="1666875" h="1438275" fill="norm" stroke="1"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defRPr/>
            </a:pPr>
            <a:endParaRPr/>
          </a:p>
        </p:txBody>
      </p:sp>
      <p:sp>
        <p:nvSpPr>
          <p:cNvPr id="6" name="object 6"/>
          <p:cNvSpPr/>
          <p:nvPr/>
        </p:nvSpPr>
        <p:spPr bwMode="auto">
          <a:xfrm>
            <a:off x="3800475" y="5229225"/>
            <a:ext cx="723900" cy="619125"/>
          </a:xfrm>
          <a:custGeom>
            <a:avLst/>
            <a:gdLst/>
            <a:ahLst/>
            <a:cxnLst/>
            <a:rect l="l" t="t" r="r" b="b"/>
            <a:pathLst>
              <a:path w="723900" h="619125" fill="norm" stroke="1"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pPr>
              <a:defRPr/>
            </a:pPr>
            <a:endParaRPr/>
          </a:p>
        </p:txBody>
      </p:sp>
      <p:sp>
        <p:nvSpPr>
          <p:cNvPr id="7" name="object 7"/>
          <p:cNvSpPr txBox="1">
            <a:spLocks noGrp="1"/>
          </p:cNvSpPr>
          <p:nvPr>
            <p:ph type="ctrTitle"/>
          </p:nvPr>
        </p:nvSpPr>
        <p:spPr bwMode="auto">
          <a:xfrm flipH="0" flipV="0">
            <a:off x="-712207" y="953683"/>
            <a:ext cx="12237455" cy="1357665"/>
          </a:xfrm>
          <a:prstGeom prst="rect">
            <a:avLst/>
          </a:prstGeom>
        </p:spPr>
        <p:txBody>
          <a:bodyPr vert="horz" wrap="square" lIns="0" tIns="16509" rIns="0" bIns="0" rtlCol="0">
            <a:spAutoFit/>
          </a:bodyPr>
          <a:lstStyle/>
          <a:p>
            <a:pPr marL="3213735" algn="l">
              <a:spcBef>
                <a:spcPts val="130"/>
              </a:spcBef>
              <a:defRPr/>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9" name="object 9"/>
          <p:cNvPicPr/>
          <p:nvPr/>
        </p:nvPicPr>
        <p:blipFill>
          <a:blip r:embed="rId2"/>
          <a:stretch/>
        </p:blipFill>
        <p:spPr bwMode="auto">
          <a:xfrm>
            <a:off x="676275" y="6467475"/>
            <a:ext cx="2143125" cy="200025"/>
          </a:xfrm>
          <a:prstGeom prst="rect">
            <a:avLst/>
          </a:prstGeom>
        </p:spPr>
      </p:pic>
      <p:sp>
        <p:nvSpPr>
          <p:cNvPr id="11" name="object 11"/>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4" name="TextBox 13"/>
          <p:cNvSpPr txBox="1"/>
          <p:nvPr/>
        </p:nvSpPr>
        <p:spPr bwMode="auto">
          <a:xfrm flipH="0" flipV="0">
            <a:off x="2877530" y="2800636"/>
            <a:ext cx="8198519" cy="2590835"/>
          </a:xfrm>
          <a:prstGeom prst="rect">
            <a:avLst/>
          </a:prstGeom>
          <a:noFill/>
        </p:spPr>
        <p:txBody>
          <a:bodyPr wrap="square" rtlCol="0">
            <a:spAutoFit/>
          </a:bodyPr>
          <a:lstStyle/>
          <a:p>
            <a:pPr>
              <a:defRPr/>
            </a:pPr>
            <a:r>
              <a:rPr lang="en-US" sz="2800" b="1">
                <a:latin typeface="Asana Math"/>
                <a:cs typeface="Asana Math"/>
              </a:rPr>
              <a:t>STUDENT NAME </a:t>
            </a:r>
            <a:r>
              <a:rPr lang="en-US" sz="2800" b="1">
                <a:latin typeface="Asana Math"/>
                <a:cs typeface="Asana Math"/>
              </a:rPr>
              <a:t>:  JAI BHAVANI E</a:t>
            </a:r>
            <a:endParaRPr sz="2800" b="1">
              <a:latin typeface="Asana Math"/>
              <a:cs typeface="Asana Math"/>
            </a:endParaRPr>
          </a:p>
          <a:p>
            <a:pPr>
              <a:defRPr/>
            </a:pPr>
            <a:r>
              <a:rPr lang="en-US" sz="2800" b="1">
                <a:latin typeface="Asana Math"/>
                <a:cs typeface="Asana Math"/>
              </a:rPr>
              <a:t>REGISTER NO : 312203062  /  U/COM-CA/22/50</a:t>
            </a:r>
            <a:endParaRPr sz="2800" b="1">
              <a:latin typeface="Asana Math"/>
              <a:cs typeface="Asana Math"/>
            </a:endParaRPr>
          </a:p>
          <a:p>
            <a:pPr>
              <a:defRPr/>
            </a:pPr>
            <a:r>
              <a:rPr lang="en-US" sz="2800" b="1">
                <a:latin typeface="Asana Math"/>
                <a:cs typeface="Asana Math"/>
              </a:rPr>
              <a:t>DEPARTMENT :  B-COM </a:t>
            </a:r>
            <a:r>
              <a:rPr lang="en-US" sz="2800" b="1">
                <a:latin typeface="Asana Math"/>
                <a:cs typeface="Asana Math"/>
              </a:rPr>
              <a:t>(CA)</a:t>
            </a:r>
            <a:endParaRPr sz="2800" b="1">
              <a:latin typeface="Asana Math"/>
              <a:cs typeface="Asana Math"/>
            </a:endParaRPr>
          </a:p>
          <a:p>
            <a:pPr>
              <a:defRPr/>
            </a:pPr>
            <a:r>
              <a:rPr lang="en-US" sz="2800" b="1">
                <a:latin typeface="Asana Math"/>
                <a:cs typeface="Asana Math"/>
              </a:rPr>
              <a:t>COLLEGE : ASAN MEMORIAL COLLEGE OF 			ARTS AND SCIENCE</a:t>
            </a:r>
            <a:endParaRPr sz="2600" b="1">
              <a:latin typeface="Asana Math"/>
              <a:cs typeface="Asana Math"/>
            </a:endParaRPr>
          </a:p>
          <a:p>
            <a:pPr>
              <a:defRPr/>
            </a:pPr>
            <a:r>
              <a:rPr lang="en-US" sz="2400"/>
              <a:t>           </a:t>
            </a:r>
            <a:endParaRPr lang="en-IN"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pPr>
              <a:defRPr/>
            </a:pPr>
            <a:endParaRPr/>
          </a:p>
        </p:txBody>
      </p:sp>
      <p:pic>
        <p:nvPicPr>
          <p:cNvPr id="6" name="object 6"/>
          <p:cNvPicPr/>
          <p:nvPr/>
        </p:nvPicPr>
        <p:blipFill>
          <a:blip r:embed="rId2"/>
          <a:stretch/>
        </p:blipFill>
        <p:spPr bwMode="auto">
          <a:xfrm rot="3367236" flipH="0" flipV="0">
            <a:off x="678868" y="6323759"/>
            <a:ext cx="86081" cy="151654"/>
          </a:xfrm>
          <a:prstGeom prst="rect">
            <a:avLst/>
          </a:prstGeom>
        </p:spPr>
      </p:pic>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8" name="object 8"/>
          <p:cNvSpPr txBox="1"/>
          <p:nvPr/>
        </p:nvSpPr>
        <p:spPr bwMode="auto">
          <a:xfrm flipH="0" flipV="0">
            <a:off x="739773" y="557844"/>
            <a:ext cx="4330408" cy="683929"/>
          </a:xfrm>
          <a:prstGeom prst="rect">
            <a:avLst/>
          </a:prstGeom>
        </p:spPr>
        <p:txBody>
          <a:bodyPr vert="horz" wrap="square" lIns="0" tIns="13334" rIns="0" bIns="0" rtlCol="0">
            <a:spAutoFit/>
          </a:bodyPr>
          <a:lstStyle/>
          <a:p>
            <a:pPr marL="12700">
              <a:lnSpc>
                <a:spcPct val="100000"/>
              </a:lnSpc>
              <a:spcBef>
                <a:spcPts val="105"/>
              </a:spcBef>
              <a:defRPr/>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4" name="object 3"/>
          <p:cNvSpPr/>
          <p:nvPr/>
        </p:nvSpPr>
        <p:spPr bwMode="auto">
          <a:xfrm flipH="0" flipV="0">
            <a:off x="10430720" y="2591581"/>
            <a:ext cx="339025" cy="265918"/>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pPr>
              <a:defRPr/>
            </a:pPr>
            <a:endParaRPr/>
          </a:p>
        </p:txBody>
      </p:sp>
      <p:sp>
        <p:nvSpPr>
          <p:cNvPr id="1785878882" name=""/>
          <p:cNvSpPr/>
          <p:nvPr/>
        </p:nvSpPr>
        <p:spPr bwMode="auto">
          <a:xfrm rot="19910601" flipH="0" flipV="0">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41276897" name=""/>
          <p:cNvSpPr txBox="1"/>
          <p:nvPr/>
        </p:nvSpPr>
        <p:spPr bwMode="auto">
          <a:xfrm flipH="0" flipV="0">
            <a:off x="2054872" y="1636466"/>
            <a:ext cx="6030654" cy="39319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2400" b="1"/>
              <a:t>Data collection:</a:t>
            </a:r>
            <a:endParaRPr sz="2400"/>
          </a:p>
          <a:p>
            <a:pPr marL="349965" indent="-349965" algn="l">
              <a:buAutoNum type="arabicParenR"/>
              <a:defRPr/>
            </a:pPr>
            <a:r>
              <a:rPr sz="2200"/>
              <a:t>Name</a:t>
            </a:r>
            <a:endParaRPr sz="2200"/>
          </a:p>
          <a:p>
            <a:pPr marL="349965" indent="-349965" algn="l">
              <a:buAutoNum type="arabicParenR"/>
              <a:defRPr/>
            </a:pPr>
            <a:r>
              <a:rPr sz="2200"/>
              <a:t>Emp ID</a:t>
            </a:r>
            <a:endParaRPr sz="2200"/>
          </a:p>
          <a:p>
            <a:pPr algn="l">
              <a:defRPr/>
            </a:pPr>
            <a:r>
              <a:rPr sz="2400" b="1"/>
              <a:t>Feature collection:</a:t>
            </a:r>
            <a:endParaRPr sz="2600"/>
          </a:p>
          <a:p>
            <a:pPr marL="371994" indent="-371994" algn="l">
              <a:buAutoNum type="arabicParenR"/>
              <a:defRPr/>
            </a:pPr>
            <a:r>
              <a:rPr sz="2200"/>
              <a:t>Start date</a:t>
            </a:r>
            <a:endParaRPr sz="2200"/>
          </a:p>
          <a:p>
            <a:pPr marL="371993" indent="-371993" algn="l">
              <a:buAutoNum type="arabicParenR"/>
              <a:defRPr/>
            </a:pPr>
            <a:r>
              <a:rPr sz="2200"/>
              <a:t>FTE</a:t>
            </a:r>
            <a:endParaRPr sz="2200"/>
          </a:p>
          <a:p>
            <a:pPr marL="371993" indent="-371993" algn="l">
              <a:buAutoNum type="arabicParenR"/>
              <a:defRPr/>
            </a:pPr>
            <a:r>
              <a:rPr sz="2200"/>
              <a:t>Employee type</a:t>
            </a:r>
            <a:endParaRPr sz="2200"/>
          </a:p>
          <a:p>
            <a:pPr algn="l">
              <a:defRPr/>
            </a:pPr>
            <a:r>
              <a:rPr sz="2400" b="1"/>
              <a:t>Data cleaning:</a:t>
            </a:r>
            <a:endParaRPr sz="2400"/>
          </a:p>
          <a:p>
            <a:pPr marL="349965" indent="-349965" algn="l">
              <a:buAutoNum type="arabicParenR"/>
              <a:defRPr/>
            </a:pPr>
            <a:r>
              <a:rPr sz="2200"/>
              <a:t>Gender</a:t>
            </a:r>
            <a:endParaRPr sz="2200"/>
          </a:p>
          <a:p>
            <a:pPr marL="349965" indent="-349965" algn="l">
              <a:buAutoNum type="arabicParenR"/>
              <a:defRPr/>
            </a:pPr>
            <a:r>
              <a:rPr sz="2200"/>
              <a:t>Current Employee Rating</a:t>
            </a:r>
            <a:endParaRPr sz="2200"/>
          </a:p>
          <a:p>
            <a:pPr algn="l">
              <a:defRPr/>
            </a:pPr>
            <a:endParaRPr sz="2600"/>
          </a:p>
        </p:txBody>
      </p:sp>
      <p:pic>
        <p:nvPicPr>
          <p:cNvPr id="758689841" name=""/>
          <p:cNvPicPr>
            <a:picLocks noChangeAspect="1"/>
          </p:cNvPicPr>
          <p:nvPr/>
        </p:nvPicPr>
        <p:blipFill>
          <a:blip r:embed="rId3"/>
          <a:stretch/>
        </p:blipFill>
        <p:spPr bwMode="auto">
          <a:xfrm flipH="0" flipV="0">
            <a:off x="5070181" y="1255429"/>
            <a:ext cx="5235136" cy="2938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26106186" name="Заголовок 1"/>
          <p:cNvSpPr>
            <a:spLocks noGrp="1"/>
          </p:cNvSpPr>
          <p:nvPr>
            <p:ph type="title"/>
          </p:nvPr>
        </p:nvSpPr>
        <p:spPr bwMode="auto"/>
        <p:txBody>
          <a:bodyPr/>
          <a:lstStyle/>
          <a:p>
            <a:pPr>
              <a:defRPr/>
            </a:pPr>
            <a:r>
              <a:rPr/>
              <a:t>.</a:t>
            </a:r>
            <a:endParaRPr/>
          </a:p>
        </p:txBody>
      </p:sp>
      <p:sp>
        <p:nvSpPr>
          <p:cNvPr id="1481485924" name="Объект 2"/>
          <p:cNvSpPr>
            <a:spLocks noGrp="1"/>
          </p:cNvSpPr>
          <p:nvPr>
            <p:ph idx="1"/>
          </p:nvPr>
        </p:nvSpPr>
        <p:spPr bwMode="auto">
          <a:xfrm flipH="0" flipV="0">
            <a:off x="2535996" y="959145"/>
            <a:ext cx="9998901" cy="5353184"/>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p>
            <a:pPr marL="0" indent="0" algn="l">
              <a:buFont typeface="Arial"/>
              <a:buNone/>
              <a:defRPr/>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defRPr/>
            </a:pPr>
            <a:r>
              <a:rPr lang="en-US" sz="2600" b="0" i="0" u="none" strike="noStrike" cap="none" spc="0">
                <a:solidFill>
                  <a:schemeClr val="tx1"/>
                </a:solidFill>
                <a:latin typeface="+mn-lt"/>
                <a:ea typeface="+mn-ea"/>
                <a:cs typeface="+mn-cs"/>
              </a:rPr>
              <a:t>Low</a:t>
            </a:r>
            <a:endParaRPr sz="2600"/>
          </a:p>
          <a:p>
            <a:pPr marL="349965" indent="-349965" algn="l">
              <a:buAutoNum type="arabicParenR"/>
              <a:defRPr/>
            </a:pPr>
            <a:r>
              <a:rPr lang="en-US" sz="2600" b="0" i="0" u="none" strike="noStrike" cap="none" spc="0">
                <a:solidFill>
                  <a:schemeClr val="tx1"/>
                </a:solidFill>
                <a:latin typeface="+mn-lt"/>
                <a:ea typeface="+mn-ea"/>
                <a:cs typeface="+mn-cs"/>
              </a:rPr>
              <a:t>Med</a:t>
            </a:r>
            <a:endParaRPr sz="2600"/>
          </a:p>
          <a:p>
            <a:pPr marL="349965" indent="-349965" algn="l">
              <a:buAutoNum type="arabicParenR"/>
              <a:defRP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defRP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defRPr/>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defRP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defRP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defRPr/>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defRP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defRP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defRPr/>
            </a:pPr>
            <a:endParaRPr lang="en-US" sz="2200" b="0" i="0" u="none" strike="noStrike" cap="none" spc="0">
              <a:solidFill>
                <a:schemeClr val="tx1"/>
              </a:solidFill>
              <a:latin typeface="Times New Roman"/>
              <a:cs typeface="Times New Roman"/>
            </a:endParaRPr>
          </a:p>
          <a:p>
            <a:pPr marL="0" indent="0" algn="l">
              <a:buFont typeface="Arial"/>
              <a:buNone/>
              <a:defRPr/>
            </a:pPr>
            <a:endParaRPr lang="en-US" sz="2200" b="0" i="0" u="none" strike="noStrike" cap="none" spc="0">
              <a:solidFill>
                <a:schemeClr val="tx1"/>
              </a:solidFill>
              <a:latin typeface="Times New Roman"/>
              <a:cs typeface="Times New Roman"/>
            </a:endParaRPr>
          </a:p>
          <a:p>
            <a:pPr marL="349965" indent="-349965" algn="l">
              <a:buAutoNum type="arabicParenR"/>
              <a:defRPr/>
            </a:pPr>
            <a:endParaRPr lang="en-US" sz="2200"/>
          </a:p>
          <a:p>
            <a:pPr marL="0" indent="0">
              <a:buFont typeface="Arial"/>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14586423" name="Заголовок 1"/>
          <p:cNvSpPr>
            <a:spLocks noGrp="1"/>
          </p:cNvSpPr>
          <p:nvPr>
            <p:ph type="title"/>
          </p:nvPr>
        </p:nvSpPr>
        <p:spPr bwMode="auto">
          <a:xfrm flipH="0" flipV="0">
            <a:off x="4650362" y="5280627"/>
            <a:ext cx="2131016" cy="629618"/>
          </a:xfrm>
        </p:spPr>
        <p:txBody>
          <a:bodyPr/>
          <a:lstStyle/>
          <a:p>
            <a:pPr>
              <a:defRPr/>
            </a:pPr>
            <a:r>
              <a:rPr sz="1200"/>
              <a:t>figure: PIVOT TABLE</a:t>
            </a:r>
            <a:endParaRPr/>
          </a:p>
        </p:txBody>
      </p:sp>
      <p:sp>
        <p:nvSpPr>
          <p:cNvPr id="2138846388" name="Объект 2"/>
          <p:cNvSpPr>
            <a:spLocks noGrp="1"/>
          </p:cNvSpPr>
          <p:nvPr>
            <p:ph idx="1"/>
          </p:nvPr>
        </p:nvSpPr>
        <p:spPr bwMode="auto">
          <a:xfrm>
            <a:off x="2196971" y="873716"/>
            <a:ext cx="9998901" cy="4525960"/>
          </a:xfrm>
        </p:spPr>
        <p:txBody>
          <a:bodyPr/>
          <a:lstStyle/>
          <a:p>
            <a:pPr marL="0" indent="0">
              <a:buFont typeface="Arial"/>
              <a:buNone/>
              <a:defRPr/>
            </a:pPr>
            <a:endParaRPr sz="2600"/>
          </a:p>
          <a:p>
            <a:pPr marL="0" indent="0">
              <a:buFont typeface="Arial"/>
              <a:buNone/>
              <a:defRPr/>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defRP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defRP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defRPr/>
            </a:pPr>
            <a:endParaRPr/>
          </a:p>
        </p:txBody>
      </p:sp>
      <p:graphicFrame>
        <p:nvGraphicFramePr>
          <p:cNvPr id="2120681661" name=""/>
          <p:cNvGraphicFramePr>
            <a:graphicFrameLocks xmlns:a="http://schemas.openxmlformats.org/drawingml/2006/main"/>
          </p:cNvGraphicFramePr>
          <p:nvPr/>
        </p:nvGraphicFramePr>
        <p:xfrm>
          <a:off x="3666381" y="2766031"/>
          <a:ext cx="4229720" cy="2514596"/>
        </p:xfrm>
        <a:graphic>
          <a:graphicData uri="http://schemas.openxmlformats.org/drawingml/2006/table">
            <a:tbl>
              <a:tblPr firstRow="1" firstCol="1" lastRow="0" lastCol="0" bandRow="1" bandCol="0">
                <a:tableStyleId>{11E35225-9873-22B2-4A75-38D1035FF16A}</a:tableStyleId>
              </a:tblPr>
              <a:tblGrid>
                <a:gridCol w="1000689"/>
                <a:gridCol w="1145119"/>
                <a:gridCol w="309491"/>
                <a:gridCol w="340440"/>
                <a:gridCol w="649932"/>
                <a:gridCol w="784045"/>
              </a:tblGrid>
              <a:tr h="304867">
                <a:tc>
                  <a:txBody>
                    <a:bodyPr/>
                    <a:p>
                      <a:pPr>
                        <a:defRPr/>
                      </a:pPr>
                      <a:r>
                        <a:rPr sz="1100" b="0" i="0" u="none">
                          <a:solidFill>
                            <a:srgbClr val="000000"/>
                          </a:solidFill>
                          <a:latin typeface="Arial"/>
                          <a:ea typeface="Arial"/>
                          <a:cs typeface="Arial"/>
                        </a:rPr>
                        <a:t>Gender</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(Multiple Items)</a:t>
                      </a: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r h="304867">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r h="371204">
                <a:tc>
                  <a:txBody>
                    <a:bodyPr/>
                    <a:p>
                      <a:pPr>
                        <a:defRPr/>
                      </a:pPr>
                      <a:r>
                        <a:rPr sz="1100" b="0" i="0" u="none">
                          <a:solidFill>
                            <a:srgbClr val="000000"/>
                          </a:solidFill>
                          <a:latin typeface="Arial"/>
                          <a:ea typeface="Arial"/>
                          <a:cs typeface="Arial"/>
                        </a:rPr>
                        <a:t>Count of Name</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Column Labels</a:t>
                      </a: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r h="371204">
                <a:tc>
                  <a:txBody>
                    <a:bodyPr/>
                    <a:p>
                      <a:pPr>
                        <a:defRPr/>
                      </a:pPr>
                      <a:r>
                        <a:rPr sz="1100" b="0" i="0" u="none">
                          <a:solidFill>
                            <a:srgbClr val="000000"/>
                          </a:solidFill>
                          <a:latin typeface="Arial"/>
                          <a:ea typeface="Arial"/>
                          <a:cs typeface="Arial"/>
                        </a:rPr>
                        <a:t>Row Labels</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High</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Low</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Med</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Very High</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tr>
              <a:tr h="304867">
                <a:tc>
                  <a:txBody>
                    <a:bodyPr/>
                    <a:p>
                      <a:pPr algn="l">
                        <a:defRPr/>
                      </a:pPr>
                      <a:r>
                        <a:rPr sz="1100" b="0" i="0" u="none">
                          <a:solidFill>
                            <a:srgbClr val="000000"/>
                          </a:solidFill>
                          <a:latin typeface="Arial"/>
                          <a:ea typeface="Arial"/>
                          <a:cs typeface="Arial"/>
                        </a:rPr>
                        <a:t>Fixed Term</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17</a:t>
                      </a: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10</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7</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34</a:t>
                      </a:r>
                      <a:endParaRPr/>
                    </a:p>
                  </a:txBody>
                  <a:tcPr marL="0" marR="0" marT="0" marB="0" anchor="b">
                    <a:lnL algn="ctr">
                      <a:noFill/>
                    </a:lnL>
                    <a:lnR algn="ctr">
                      <a:noFill/>
                    </a:lnR>
                    <a:lnT algn="ctr">
                      <a:noFill/>
                    </a:lnT>
                    <a:lnB algn="ctr">
                      <a:noFill/>
                    </a:lnB>
                  </a:tcPr>
                </a:tc>
              </a:tr>
              <a:tr h="203288">
                <a:tc>
                  <a:txBody>
                    <a:bodyPr/>
                    <a:p>
                      <a:pPr algn="l">
                        <a:defRPr/>
                      </a:pPr>
                      <a:r>
                        <a:rPr sz="1100" b="0" i="0" u="none">
                          <a:solidFill>
                            <a:srgbClr val="000000"/>
                          </a:solidFill>
                          <a:latin typeface="Arial"/>
                          <a:ea typeface="Arial"/>
                          <a:cs typeface="Arial"/>
                        </a:rPr>
                        <a:t>Permanent</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48</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11</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50</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124</a:t>
                      </a:r>
                      <a:endParaRPr/>
                    </a:p>
                  </a:txBody>
                  <a:tcPr marL="0" marR="0" marT="0" marB="0" anchor="b">
                    <a:lnL algn="ctr">
                      <a:noFill/>
                    </a:lnL>
                    <a:lnR algn="ctr">
                      <a:noFill/>
                    </a:lnR>
                    <a:lnT algn="ctr">
                      <a:noFill/>
                    </a:lnT>
                    <a:lnB algn="ctr">
                      <a:noFill/>
                    </a:lnB>
                  </a:tcPr>
                </a:tc>
              </a:tr>
              <a:tr h="203288">
                <a:tc>
                  <a:txBody>
                    <a:bodyPr/>
                    <a:p>
                      <a:pPr algn="l">
                        <a:defRPr/>
                      </a:pPr>
                      <a:r>
                        <a:rPr sz="1100" b="0" i="0" u="none">
                          <a:solidFill>
                            <a:srgbClr val="000000"/>
                          </a:solidFill>
                          <a:latin typeface="Arial"/>
                          <a:ea typeface="Arial"/>
                          <a:cs typeface="Arial"/>
                        </a:rPr>
                        <a:t>Temporary</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9</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11</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9</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32</a:t>
                      </a:r>
                      <a:endParaRPr/>
                    </a:p>
                  </a:txBody>
                  <a:tcPr marL="0" marR="0" marT="0" marB="0" anchor="b">
                    <a:lnL algn="ctr">
                      <a:noFill/>
                    </a:lnL>
                    <a:lnR algn="ctr">
                      <a:noFill/>
                    </a:lnR>
                    <a:lnT algn="ctr">
                      <a:noFill/>
                    </a:lnT>
                    <a:lnB algn="ctr">
                      <a:noFill/>
                    </a:lnB>
                  </a:tcPr>
                </a:tc>
              </a:tr>
              <a:tr h="203288">
                <a:tc>
                  <a:txBody>
                    <a:bodyPr/>
                    <a:p>
                      <a:pPr algn="l">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74</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14</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71</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31</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190</a:t>
                      </a:r>
                      <a:endParaRPr/>
                    </a:p>
                  </a:txBody>
                  <a:tcPr marL="0" marR="0" marT="0" marB="0" anchor="b">
                    <a:lnL algn="ctr">
                      <a:noFill/>
                    </a:lnL>
                    <a:lnR algn="ctr">
                      <a:noFill/>
                    </a:lnR>
                    <a:lnT algn="ctr">
                      <a:noFill/>
                    </a:lnT>
                    <a:lnB algn="ctr">
                      <a:noFill/>
                    </a:lnB>
                  </a:tcPr>
                </a:tc>
              </a:tr>
              <a:tr h="304867">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352788" name="Заголовок 1"/>
          <p:cNvSpPr>
            <a:spLocks noGrp="1"/>
          </p:cNvSpPr>
          <p:nvPr>
            <p:ph type="title"/>
          </p:nvPr>
        </p:nvSpPr>
        <p:spPr bwMode="auto">
          <a:xfrm flipH="0" flipV="0">
            <a:off x="4809236" y="5682711"/>
            <a:ext cx="1533686" cy="694006"/>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sz="2200"/>
              <a:t>fig: Graph</a:t>
            </a:r>
            <a:endParaRPr sz="2200"/>
          </a:p>
        </p:txBody>
      </p:sp>
      <p:sp>
        <p:nvSpPr>
          <p:cNvPr id="2141046022" name="Объект 2"/>
          <p:cNvSpPr>
            <a:spLocks noGrp="1"/>
          </p:cNvSpPr>
          <p:nvPr>
            <p:ph idx="1"/>
          </p:nvPr>
        </p:nvSpPr>
        <p:spPr bwMode="auto">
          <a:xfrm>
            <a:off x="2100107" y="1002869"/>
            <a:ext cx="9998901" cy="4525960"/>
          </a:xfrm>
        </p:spPr>
        <p:txBody>
          <a:bodyPr/>
          <a:lstStyle/>
          <a:p>
            <a:pPr marL="0" indent="0">
              <a:buFont typeface="Arial"/>
              <a:buNone/>
              <a:defRPr/>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defRP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defRPr/>
            </a:pPr>
            <a:r>
              <a:rPr lang="en-US" sz="3200" b="0" i="0" u="none" strike="noStrike" cap="none" spc="0">
                <a:solidFill>
                  <a:schemeClr val="tx1"/>
                </a:solidFill>
                <a:latin typeface="Arial"/>
                <a:ea typeface="Arial"/>
                <a:cs typeface="Arial"/>
              </a:rPr>
              <a:t>Pictorial Representatio</a:t>
            </a:r>
            <a:r>
              <a:rPr lang="en-US" sz="3200" b="0" i="0" u="none" strike="noStrike" cap="none" spc="0">
                <a:solidFill>
                  <a:schemeClr val="tx1"/>
                </a:solidFill>
                <a:latin typeface="Arial"/>
                <a:ea typeface="Arial"/>
                <a:cs typeface="Arial"/>
              </a:rPr>
              <a:t>n.</a:t>
            </a:r>
            <a:endParaRPr sz="3200" b="0" i="0" u="none" strike="noStrike" cap="none" spc="0">
              <a:solidFill>
                <a:schemeClr val="tx1"/>
              </a:solidFill>
              <a:latin typeface="Times New Roman"/>
              <a:cs typeface="Times New Roman"/>
            </a:endParaRPr>
          </a:p>
          <a:p>
            <a:pPr marL="0" indent="0">
              <a:buFont typeface="Arial"/>
              <a:buNone/>
              <a:defRPr/>
            </a:pPr>
            <a:endParaRPr/>
          </a:p>
        </p:txBody>
      </p:sp>
      <p:graphicFrame>
        <p:nvGraphicFramePr>
          <p:cNvPr id="2007536388" name=""/>
          <p:cNvGraphicFramePr>
            <a:graphicFrameLocks xmlns:a="http://schemas.openxmlformats.org/drawingml/2006/main"/>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1882290" name="Заголовок 1"/>
          <p:cNvSpPr>
            <a:spLocks noGrp="1"/>
          </p:cNvSpPr>
          <p:nvPr>
            <p:ph type="title"/>
          </p:nvPr>
        </p:nvSpPr>
        <p:spPr bwMode="auto">
          <a:xfrm flipH="0" flipV="0">
            <a:off x="6936540" y="5133813"/>
            <a:ext cx="1878160" cy="564854"/>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sz="1800"/>
              <a:t>fig:Slicer chart</a:t>
            </a:r>
            <a:endParaRPr sz="1800"/>
          </a:p>
        </p:txBody>
      </p:sp>
      <p:sp>
        <p:nvSpPr>
          <p:cNvPr id="2095556064" name="Объект 2"/>
          <p:cNvSpPr>
            <a:spLocks noGrp="1"/>
          </p:cNvSpPr>
          <p:nvPr>
            <p:ph idx="1"/>
          </p:nvPr>
        </p:nvSpPr>
        <p:spPr bwMode="auto">
          <a:xfrm flipH="0" flipV="0">
            <a:off x="2051674" y="1164309"/>
            <a:ext cx="8459765" cy="3969503"/>
          </a:xfrm>
        </p:spPr>
        <p:txBody>
          <a:bodyPr/>
          <a:lstStyle/>
          <a:p>
            <a:pPr marL="0" indent="0">
              <a:buFont typeface="Arial"/>
              <a:buNone/>
              <a:defRPr/>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defRP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defRP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defRPr/>
            </a:pPr>
            <a:endParaRPr sz="3200" b="0" i="0" u="none" strike="noStrike" cap="none" spc="0">
              <a:solidFill>
                <a:schemeClr val="tx1"/>
              </a:solidFill>
              <a:latin typeface="Times New Roman"/>
              <a:cs typeface="Times New Roman"/>
            </a:endParaRPr>
          </a:p>
        </p:txBody>
      </p:sp>
      <p:pic>
        <p:nvPicPr>
          <p:cNvPr id="402668818" name=""/>
          <p:cNvPicPr>
            <a:picLocks noChangeAspect="1"/>
          </p:cNvPicPr>
          <p:nvPr/>
        </p:nvPicPr>
        <p:blipFill>
          <a:blip r:embed="rId2"/>
          <a:stretch/>
        </p:blipFill>
        <p:spPr bwMode="auto">
          <a:xfrm flipH="0" flipV="0">
            <a:off x="4837811" y="2953234"/>
            <a:ext cx="2003837" cy="27617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object 3"/>
          <p:cNvSpPr/>
          <p:nvPr/>
        </p:nvSpPr>
        <p:spPr bwMode="auto">
          <a:xfrm flipH="0" flipV="0">
            <a:off x="12044481" y="6840855"/>
            <a:ext cx="90368" cy="4572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flipH="0" flipV="0">
            <a:off x="6878999" y="1847849"/>
            <a:ext cx="131400" cy="171449"/>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10838836" y="4163894"/>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7" name="object 7"/>
          <p:cNvSpPr txBox="1">
            <a:spLocks noGrp="1"/>
          </p:cNvSpPr>
          <p:nvPr>
            <p:ph type="title"/>
          </p:nvPr>
        </p:nvSpPr>
        <p:spPr bwMode="auto">
          <a:xfrm flipH="0" flipV="0">
            <a:off x="888680" y="292709"/>
            <a:ext cx="3299560" cy="1567849"/>
          </a:xfrm>
          <a:prstGeom prst="rect">
            <a:avLst/>
          </a:prstGeom>
        </p:spPr>
        <p:txBody>
          <a:bodyPr vert="horz" wrap="square" lIns="0" tIns="13334" rIns="0" bIns="0" rtlCol="0">
            <a:spAutoFit/>
          </a:bodyPr>
          <a:lstStyle/>
          <a:p>
            <a:pPr algn="l">
              <a:lnSpc>
                <a:spcPct val="100000"/>
              </a:lnSpc>
              <a:spcBef>
                <a:spcPts val="105"/>
              </a:spcBef>
              <a:defRPr/>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403324925" name=""/>
          <p:cNvSpPr/>
          <p:nvPr/>
        </p:nvSpPr>
        <p:spPr bwMode="auto">
          <a:xfrm rot="1677481" flipH="0" flipV="0">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82757157" name=""/>
          <p:cNvSpPr/>
          <p:nvPr/>
        </p:nvSpPr>
        <p:spPr bwMode="auto">
          <a:xfrm rot="19910601" flipH="0" flipV="0">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1885396567" name=""/>
          <p:cNvGraphicFramePr>
            <a:graphicFrameLocks xmlns:a="http://schemas.openxmlformats.org/drawingml/2006/main"/>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674948195" name=""/>
          <p:cNvSpPr txBox="1"/>
          <p:nvPr/>
        </p:nvSpPr>
        <p:spPr bwMode="auto">
          <a:xfrm flipH="0" flipV="0">
            <a:off x="2483365" y="4684137"/>
            <a:ext cx="7576112" cy="16764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lgn="l">
              <a:buFont typeface="Arial"/>
              <a:buChar char="•"/>
              <a:defRPr/>
            </a:pPr>
            <a:r>
              <a:rPr sz="2600"/>
              <a:t>Best performers among the various employee types.     </a:t>
            </a:r>
            <a:endParaRPr sz="2600"/>
          </a:p>
          <a:p>
            <a:pPr marL="283879" indent="-283879" algn="l">
              <a:buFont typeface="Arial"/>
              <a:buChar char="•"/>
              <a:defRPr/>
            </a:pPr>
            <a:endParaRPr sz="2600"/>
          </a:p>
          <a:p>
            <a:pPr marL="283879" indent="-283879" algn="l">
              <a:buFont typeface="Arial"/>
              <a:buChar char="•"/>
              <a:defRPr/>
            </a:pPr>
            <a:endParaRPr sz="2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49768424" name="Заголовок 1"/>
          <p:cNvSpPr>
            <a:spLocks noGrp="1"/>
          </p:cNvSpPr>
          <p:nvPr>
            <p:ph type="title"/>
          </p:nvPr>
        </p:nvSpPr>
        <p:spPr bwMode="auto"/>
        <p:txBody>
          <a:bodyPr/>
          <a:lstStyle/>
          <a:p>
            <a:pPr>
              <a:defRPr/>
            </a:pPr>
            <a:r>
              <a:rPr/>
              <a:t>.</a:t>
            </a:r>
            <a:endParaRPr/>
          </a:p>
        </p:txBody>
      </p:sp>
      <p:sp>
        <p:nvSpPr>
          <p:cNvPr id="2087424133" name="Объект 2"/>
          <p:cNvSpPr>
            <a:spLocks noGrp="1"/>
          </p:cNvSpPr>
          <p:nvPr>
            <p:ph idx="1"/>
          </p:nvPr>
        </p:nvSpPr>
        <p:spPr bwMode="auto">
          <a:xfrm flipH="0" flipV="0">
            <a:off x="2794302" y="1584055"/>
            <a:ext cx="7248960" cy="3888783"/>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marL="283878" indent="-283878" algn="l">
              <a:buFont typeface="Arial"/>
              <a:buChar char="•"/>
              <a:defRP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defRP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defRP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defRP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defRP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defRPr/>
            </a:pPr>
            <a:endParaRPr lang="en-US" sz="2800" b="0" i="0" u="none" strike="noStrike" cap="none" spc="0">
              <a:solidFill>
                <a:schemeClr val="tx1"/>
              </a:solidFill>
              <a:latin typeface="Times New Roman"/>
              <a:cs typeface="Times New Roman"/>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50048" y="465138"/>
            <a:ext cx="9998901" cy="1143000"/>
          </a:xfrm>
        </p:spPr>
        <p:txBody>
          <a:bodyPr/>
          <a:lstStyle/>
          <a:p>
            <a:pPr algn="l">
              <a:defRPr/>
            </a:pPr>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790431306" name=""/>
          <p:cNvSpPr txBox="1"/>
          <p:nvPr/>
        </p:nvSpPr>
        <p:spPr bwMode="auto">
          <a:xfrm flipH="0" flipV="0">
            <a:off x="1998672" y="1486416"/>
            <a:ext cx="7320012" cy="48463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lgn="l">
              <a:buFont typeface="Wingdings"/>
              <a:buChar char="Ø"/>
              <a:defRPr/>
            </a:pPr>
            <a:r>
              <a:rPr sz="2600"/>
              <a:t>Through this data analysis we can rectify the problems faced by the employees.</a:t>
            </a:r>
            <a:endParaRPr sz="2600"/>
          </a:p>
          <a:p>
            <a:pPr marL="283879" indent="-283879" algn="l">
              <a:buFont typeface="Wingdings"/>
              <a:buChar char="Ø"/>
              <a:defRPr/>
            </a:pPr>
            <a:r>
              <a:rPr sz="2600"/>
              <a:t>Appreciating the best employees by giving them the incentives, bonus and promotions.</a:t>
            </a:r>
            <a:endParaRPr sz="2600"/>
          </a:p>
          <a:p>
            <a:pPr marL="283879" indent="-283879" algn="l">
              <a:buFont typeface="Wingdings"/>
              <a:buChar char="Ø"/>
              <a:defRPr/>
            </a:pPr>
            <a:r>
              <a:rPr sz="2600"/>
              <a:t>Motivating the low level employees.</a:t>
            </a:r>
            <a:endParaRPr sz="2600"/>
          </a:p>
          <a:p>
            <a:pPr marL="283879" indent="-283879" algn="l">
              <a:buFont typeface="Wingdings"/>
              <a:buChar char="Ø"/>
              <a:defRPr/>
            </a:pPr>
            <a:r>
              <a:rPr sz="2600"/>
              <a:t>Analyzing the trend helps to improve the performing methods of the employees.</a:t>
            </a:r>
            <a:endParaRPr sz="2600"/>
          </a:p>
          <a:p>
            <a:pPr marL="283879" indent="-283879" algn="l">
              <a:buFont typeface="Wingdings"/>
              <a:buChar char="Ø"/>
              <a:defRPr/>
            </a:pPr>
            <a:r>
              <a:rPr sz="2600"/>
              <a:t>Allotment of working places and time periods of employees is uncomplicated.</a:t>
            </a:r>
            <a:endParaRPr sz="2600"/>
          </a:p>
          <a:p>
            <a:pPr marL="283879" indent="-283879" algn="l">
              <a:buFont typeface="Wingdings"/>
              <a:buChar char="Ø"/>
              <a:defRPr/>
            </a:pPr>
            <a:r>
              <a:rPr sz="2600"/>
              <a:t>Performances analysis helps to find the best way to the profit making business.</a:t>
            </a:r>
            <a:endParaRPr sz="2600"/>
          </a:p>
          <a:p>
            <a:pPr marL="283879" indent="-283879" algn="l">
              <a:buFont typeface="Wingdings"/>
              <a:buChar char="Ø"/>
              <a:defRPr/>
            </a:pPr>
            <a:endParaRPr sz="2600"/>
          </a:p>
        </p:txBody>
      </p:sp>
      <p:pic>
        <p:nvPicPr>
          <p:cNvPr id="449608561" name=""/>
          <p:cNvPicPr>
            <a:picLocks noChangeAspect="1"/>
          </p:cNvPicPr>
          <p:nvPr/>
        </p:nvPicPr>
        <p:blipFill>
          <a:blip r:embed="rId2"/>
          <a:stretch/>
        </p:blipFill>
        <p:spPr bwMode="auto">
          <a:xfrm flipH="0" flipV="0">
            <a:off x="8919552" y="1608138"/>
            <a:ext cx="3044854" cy="299223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bg>
      <p:bgPr shadeToTitle="0">
        <a:gradFill>
          <a:gsLst>
            <a:gs pos="0">
              <a:schemeClr val="accent1"/>
            </a:gs>
            <a:gs pos="6000">
              <a:srgbClr val="FF4493"/>
            </a:gs>
            <a:gs pos="7000">
              <a:srgbClr val="FF4694"/>
            </a:gs>
            <a:gs pos="11000">
              <a:srgbClr val="FF4E99"/>
            </a:gs>
            <a:gs pos="14000">
              <a:srgbClr val="FF549C"/>
            </a:gs>
            <a:gs pos="14000">
              <a:srgbClr val="FF549C"/>
            </a:gs>
            <a:gs pos="19000">
              <a:srgbClr val="FF5EA2"/>
            </a:gs>
            <a:gs pos="28000">
              <a:srgbClr val="FF70AC"/>
            </a:gs>
            <a:gs pos="100000">
              <a:srgbClr val="FFFFFF"/>
            </a:gs>
          </a:gsLst>
          <a:lin ang="0" scaled="1"/>
        </a:gradFill>
      </p:bgPr>
    </p:bg>
    <p:spTree>
      <p:nvGrpSpPr>
        <p:cNvPr id="1" name=""/>
        <p:cNvGrpSpPr/>
        <p:nvPr/>
      </p:nvGrpSpPr>
      <p:grpSpPr bwMode="auto">
        <a:xfrm>
          <a:off x="0" y="0"/>
          <a:ext cx="0" cy="0"/>
          <a:chOff x="0" y="0"/>
          <a:chExt cx="0" cy="0"/>
        </a:xfrm>
      </p:grpSpPr>
      <p:sp>
        <p:nvSpPr>
          <p:cNvPr id="2" name="object 2"/>
          <p:cNvSpPr/>
          <p:nvPr/>
        </p:nvSpPr>
        <p:spPr bwMode="auto">
          <a:xfrm flipH="0" flipV="0">
            <a:off x="131915" y="157099"/>
            <a:ext cx="607858" cy="866410"/>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latin typeface="Times New Roman"/>
              <a:cs typeface="Times New Roman"/>
            </a:endParaRPr>
          </a:p>
        </p:txBody>
      </p:sp>
      <p:grpSp>
        <p:nvGrpSpPr>
          <p:cNvPr id="3" name="object 3"/>
          <p:cNvGrpSpPr/>
          <p:nvPr/>
        </p:nvGrpSpPr>
        <p:grpSpPr bwMode="auto">
          <a:xfrm flipH="0" flipV="0">
            <a:off x="12176599" y="6721474"/>
            <a:ext cx="151731" cy="136779"/>
            <a:chOff x="0" y="0"/>
            <a:chExt cx="151731" cy="136779"/>
          </a:xfrm>
        </p:grpSpPr>
        <p:sp>
          <p:nvSpPr>
            <p:cNvPr id="4" name="object 4"/>
            <p:cNvSpPr/>
            <p:nvPr/>
          </p:nvSpPr>
          <p:spPr bwMode="auto">
            <a:xfrm>
              <a:off x="61726" y="96"/>
              <a:ext cx="38900" cy="136590"/>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151" y="73638"/>
              <a:ext cx="151427" cy="63049"/>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55490" y="0"/>
              <a:ext cx="96086" cy="136678"/>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68923" y="0"/>
              <a:ext cx="82666" cy="136678"/>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47585" y="60746"/>
              <a:ext cx="103992" cy="75932"/>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60465" y="0"/>
              <a:ext cx="91118" cy="136678"/>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10223" y="0"/>
              <a:ext cx="41353" cy="136678"/>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11489" y="0"/>
              <a:ext cx="40096" cy="136678"/>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93499" y="71566"/>
              <a:ext cx="58077" cy="65112"/>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flipH="0" flipV="0">
            <a:off x="0" y="6812280"/>
            <a:ext cx="52404" cy="45720"/>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pPr>
              <a:defRPr/>
            </a:pPr>
            <a:endParaRPr/>
          </a:p>
        </p:txBody>
      </p:sp>
      <p:sp>
        <p:nvSpPr>
          <p:cNvPr id="15" name="object 15"/>
          <p:cNvSpPr/>
          <p:nvPr/>
        </p:nvSpPr>
        <p:spPr bwMode="auto">
          <a:xfrm>
            <a:off x="2819399" y="2085974"/>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pPr>
              <a:defRPr/>
            </a:pPr>
            <a:endParaRPr/>
          </a:p>
        </p:txBody>
      </p:sp>
      <p:sp>
        <p:nvSpPr>
          <p:cNvPr id="16" name="object 16"/>
          <p:cNvSpPr/>
          <p:nvPr/>
        </p:nvSpPr>
        <p:spPr bwMode="auto">
          <a:xfrm>
            <a:off x="10134599" y="5895974"/>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pPr>
              <a:defRPr/>
            </a:pPr>
            <a:endParaRPr/>
          </a:p>
        </p:txBody>
      </p:sp>
      <p:sp>
        <p:nvSpPr>
          <p:cNvPr id="17" name="object 17"/>
          <p:cNvSpPr txBox="1">
            <a:spLocks noGrp="1"/>
          </p:cNvSpPr>
          <p:nvPr>
            <p:ph type="title"/>
          </p:nvPr>
        </p:nvSpPr>
        <p:spPr bwMode="auto">
          <a:xfrm flipH="0" flipV="0">
            <a:off x="739774" y="691387"/>
            <a:ext cx="7414811" cy="664245"/>
          </a:xfrm>
          <a:prstGeom prst="rect">
            <a:avLst/>
          </a:prstGeom>
        </p:spPr>
        <p:txBody>
          <a:bodyPr vert="horz" wrap="square" lIns="0" tIns="16509" rIns="0" bIns="0" rtlCol="0">
            <a:spAutoFit/>
          </a:bodyPr>
          <a:lstStyle/>
          <a:p>
            <a:pPr marL="12700" algn="l">
              <a:lnSpc>
                <a:spcPct val="100000"/>
              </a:lnSpc>
              <a:spcBef>
                <a:spcPts val="130"/>
              </a:spcBef>
              <a:defRPr/>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18" name="object 18"/>
          <p:cNvGrpSpPr/>
          <p:nvPr/>
        </p:nvGrpSpPr>
        <p:grpSpPr bwMode="auto">
          <a:xfrm>
            <a:off x="466725" y="6410325"/>
            <a:ext cx="3705225" cy="295274"/>
            <a:chOff x="466725" y="6410325"/>
            <a:chExt cx="3705225" cy="295274"/>
          </a:xfrm>
        </p:grpSpPr>
        <p:pic>
          <p:nvPicPr>
            <p:cNvPr id="19" name="object 19"/>
            <p:cNvPicPr/>
            <p:nvPr/>
          </p:nvPicPr>
          <p:blipFill>
            <a:blip r:embed="rId2"/>
            <a:stretch/>
          </p:blipFill>
          <p:spPr bwMode="auto">
            <a:xfrm>
              <a:off x="676275" y="6467475"/>
              <a:ext cx="2143125" cy="200025"/>
            </a:xfrm>
            <a:prstGeom prst="rect">
              <a:avLst/>
            </a:prstGeom>
          </p:spPr>
        </p:pic>
        <p:pic>
          <p:nvPicPr>
            <p:cNvPr id="20" name="object 20"/>
            <p:cNvPicPr/>
            <p:nvPr/>
          </p:nvPicPr>
          <p:blipFill>
            <a:blip r:embed="rId3"/>
            <a:stretch/>
          </p:blipFill>
          <p:spPr bwMode="auto">
            <a:xfrm>
              <a:off x="466725" y="6410325"/>
              <a:ext cx="3705225" cy="295274"/>
            </a:xfrm>
            <a:prstGeom prst="rect">
              <a:avLst/>
            </a:prstGeom>
          </p:spPr>
        </p:pic>
      </p:gr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 name="TextBox 22"/>
          <p:cNvSpPr txBox="1"/>
          <p:nvPr/>
        </p:nvSpPr>
        <p:spPr bwMode="auto">
          <a:xfrm flipH="0" flipV="0">
            <a:off x="1427393" y="2720436"/>
            <a:ext cx="8042439" cy="1554516"/>
          </a:xfrm>
          <a:prstGeom prst="rect">
            <a:avLst/>
          </a:prstGeom>
          <a:noFill/>
        </p:spPr>
        <p:txBody>
          <a:bodyPr wrap="square" rtlCol="0">
            <a:spAutoFit/>
          </a:bodyPr>
          <a:lstStyle/>
          <a:p>
            <a:pPr algn="ctr">
              <a:defRPr/>
            </a:pP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1169583268" name=""/>
          <p:cNvPicPr>
            <a:picLocks noChangeAspect="1"/>
          </p:cNvPicPr>
          <p:nvPr/>
        </p:nvPicPr>
        <p:blipFill>
          <a:blip r:embed="rId4"/>
          <a:stretch/>
        </p:blipFill>
        <p:spPr bwMode="auto">
          <a:xfrm flipH="0" flipV="0">
            <a:off x="9029700" y="2335267"/>
            <a:ext cx="1964099" cy="1996834"/>
          </a:xfrm>
          <a:prstGeom prst="rect">
            <a:avLst/>
          </a:prstGeom>
        </p:spPr>
      </p:pic>
      <p:sp>
        <p:nvSpPr>
          <p:cNvPr id="1553853902" name=""/>
          <p:cNvSpPr/>
          <p:nvPr/>
        </p:nvSpPr>
        <p:spPr bwMode="auto">
          <a:xfrm flipH="0" flipV="0">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p:nvPr/>
        </p:nvSpPr>
        <p:spPr bwMode="auto">
          <a:xfrm>
            <a:off x="-143646" y="19464"/>
            <a:ext cx="12481713" cy="6858000"/>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pPr>
              <a:defRPr/>
            </a:pPr>
            <a:endParaRPr/>
          </a:p>
        </p:txBody>
      </p:sp>
      <p:grpSp>
        <p:nvGrpSpPr>
          <p:cNvPr id="3" name="object 3"/>
          <p:cNvGrpSpPr/>
          <p:nvPr/>
        </p:nvGrpSpPr>
        <p:grpSpPr bwMode="auto">
          <a:xfrm flipH="0" flipV="0">
            <a:off x="11919557" y="6647996"/>
            <a:ext cx="277265" cy="215082"/>
            <a:chOff x="0" y="0"/>
            <a:chExt cx="277265" cy="215082"/>
          </a:xfrm>
        </p:grpSpPr>
        <p:sp>
          <p:nvSpPr>
            <p:cNvPr id="4" name="object 4"/>
            <p:cNvSpPr/>
            <p:nvPr/>
          </p:nvSpPr>
          <p:spPr bwMode="auto">
            <a:xfrm>
              <a:off x="112795" y="151"/>
              <a:ext cx="71085" cy="214784"/>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277" y="115794"/>
              <a:ext cx="276710" cy="99143"/>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101401" y="0"/>
              <a:ext cx="175582" cy="214923"/>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125947" y="0"/>
              <a:ext cx="151059" cy="214923"/>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6954" y="95521"/>
              <a:ext cx="190029" cy="119401"/>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110491" y="0"/>
              <a:ext cx="166507" cy="214923"/>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201416" y="0"/>
              <a:ext cx="75567" cy="214923"/>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203729" y="0"/>
              <a:ext cx="73270" cy="214923"/>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70856" y="112536"/>
              <a:ext cx="106127" cy="102387"/>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bwMode="auto">
          <a:xfrm>
            <a:off x="8829675" y="2524124"/>
            <a:ext cx="361950" cy="361950"/>
          </a:xfrm>
          <a:custGeom>
            <a:avLst/>
            <a:gdLst/>
            <a:ahLst/>
            <a:cxnLst/>
            <a:rect l="l" t="t" r="r" b="b"/>
            <a:pathLst>
              <a:path w="361950" h="361950" fill="norm" stroke="1"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pPr>
              <a:defRPr/>
            </a:pPr>
            <a:endParaRPr/>
          </a:p>
        </p:txBody>
      </p:sp>
      <p:sp>
        <p:nvSpPr>
          <p:cNvPr id="16" name="object 16"/>
          <p:cNvSpPr/>
          <p:nvPr/>
        </p:nvSpPr>
        <p:spPr bwMode="auto">
          <a:xfrm>
            <a:off x="11010900" y="5610225"/>
            <a:ext cx="647700" cy="647700"/>
          </a:xfrm>
          <a:custGeom>
            <a:avLst/>
            <a:gdLst/>
            <a:ahLst/>
            <a:cxnLst/>
            <a:rect l="l" t="t" r="r" b="b"/>
            <a:pathLst>
              <a:path w="647700" h="647700" fill="norm" stroke="1"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pPr>
              <a:defRPr/>
            </a:pPr>
            <a:endParaRPr/>
          </a:p>
        </p:txBody>
      </p:sp>
      <p:pic>
        <p:nvPicPr>
          <p:cNvPr id="17" name="object 17"/>
          <p:cNvPicPr/>
          <p:nvPr/>
        </p:nvPicPr>
        <p:blipFill>
          <a:blip r:embed="rId2"/>
          <a:stretch/>
        </p:blipFill>
        <p:spPr bwMode="auto">
          <a:xfrm>
            <a:off x="10515600" y="6291262"/>
            <a:ext cx="247650" cy="247650"/>
          </a:xfrm>
          <a:prstGeom prst="rect">
            <a:avLst/>
          </a:prstGeom>
        </p:spPr>
      </p:pic>
      <p:grpSp>
        <p:nvGrpSpPr>
          <p:cNvPr id="18" name="object 18"/>
          <p:cNvGrpSpPr/>
          <p:nvPr/>
        </p:nvGrpSpPr>
        <p:grpSpPr bwMode="auto">
          <a:xfrm flipH="0" flipV="0">
            <a:off x="-93740" y="4007180"/>
            <a:ext cx="4019990" cy="3009899"/>
            <a:chOff x="0" y="0"/>
            <a:chExt cx="4019990" cy="3009899"/>
          </a:xfrm>
        </p:grpSpPr>
        <p:pic>
          <p:nvPicPr>
            <p:cNvPr id="19" name="object 19"/>
            <p:cNvPicPr/>
            <p:nvPr/>
          </p:nvPicPr>
          <p:blipFill>
            <a:blip r:embed="rId3"/>
            <a:stretch/>
          </p:blipFill>
          <p:spPr bwMode="auto">
            <a:xfrm>
              <a:off x="408497" y="2590801"/>
              <a:ext cx="3611493" cy="295273"/>
            </a:xfrm>
            <a:prstGeom prst="rect">
              <a:avLst/>
            </a:prstGeom>
          </p:spPr>
        </p:pic>
        <p:pic>
          <p:nvPicPr>
            <p:cNvPr id="20" name="object 20"/>
            <p:cNvPicPr/>
            <p:nvPr/>
          </p:nvPicPr>
          <p:blipFill>
            <a:blip r:embed="rId4"/>
            <a:stretch/>
          </p:blipFill>
          <p:spPr bwMode="auto">
            <a:xfrm>
              <a:off x="0" y="0"/>
              <a:ext cx="1689694" cy="3009897"/>
            </a:xfrm>
            <a:prstGeom prst="rect">
              <a:avLst/>
            </a:prstGeom>
          </p:spPr>
        </p:pic>
      </p:grpSp>
      <p:sp>
        <p:nvSpPr>
          <p:cNvPr id="21" name="object 21"/>
          <p:cNvSpPr txBox="1">
            <a:spLocks noGrp="1"/>
          </p:cNvSpPr>
          <p:nvPr>
            <p:ph type="title"/>
          </p:nvPr>
        </p:nvSpPr>
        <p:spPr bwMode="auto">
          <a:xfrm flipH="0" flipV="0">
            <a:off x="739773" y="482623"/>
            <a:ext cx="2710440" cy="683929"/>
          </a:xfrm>
          <a:prstGeom prst="rect">
            <a:avLst/>
          </a:prstGeom>
        </p:spPr>
        <p:txBody>
          <a:bodyPr vert="horz" wrap="square" lIns="0" tIns="13334" rIns="0" bIns="0" rtlCol="0">
            <a:spAutoFit/>
          </a:bodyPr>
          <a:lstStyle/>
          <a:p>
            <a:pPr marL="12700">
              <a:lnSpc>
                <a:spcPct val="100000"/>
              </a:lnSpc>
              <a:spcBef>
                <a:spcPts val="105"/>
              </a:spcBef>
              <a:defRPr/>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endParaRPr/>
          </a:p>
        </p:txBody>
      </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 name="TextBox 22"/>
          <p:cNvSpPr txBox="1"/>
          <p:nvPr/>
        </p:nvSpPr>
        <p:spPr bwMode="auto">
          <a:xfrm flipH="0" flipV="0">
            <a:off x="2509804" y="1041530"/>
            <a:ext cx="6103426" cy="4846356"/>
          </a:xfrm>
          <a:prstGeom prst="rect">
            <a:avLst/>
          </a:prstGeom>
          <a:noFill/>
        </p:spPr>
        <p:txBody>
          <a:bodyPr wrap="square" rtlCol="0">
            <a:spAutoFit/>
          </a:bodyPr>
          <a:lstStyle/>
          <a:p>
            <a:pPr algn="l">
              <a:defRPr/>
            </a:pPr>
            <a:endParaRPr lang="en-US" sz="2800" b="0" i="0">
              <a:solidFill>
                <a:srgbClr val="0D0D0D"/>
              </a:solidFill>
              <a:latin typeface="Times New Roman"/>
              <a:cs typeface="Times New Roman"/>
            </a:endParaRPr>
          </a:p>
          <a:p>
            <a:pPr algn="l">
              <a:buFont typeface="+mj-lt"/>
              <a:buAutoNum type="arabicPeriod"/>
              <a:defRPr/>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defRPr/>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Conclusion</a:t>
            </a:r>
            <a:endParaRPr/>
          </a:p>
          <a:p>
            <a:pPr>
              <a:defRPr/>
            </a:pPr>
            <a:endParaRPr lang="en-IN" sz="2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7991475" y="2933699"/>
            <a:ext cx="2762250" cy="3257550"/>
            <a:chOff x="7991475" y="2933699"/>
            <a:chExt cx="2762250" cy="3257550"/>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7991475" y="2933699"/>
              <a:ext cx="2762250" cy="3257550"/>
            </a:xfrm>
            <a:prstGeom prst="rect">
              <a:avLst/>
            </a:prstGeom>
          </p:spPr>
        </p:pic>
      </p:grpSp>
      <p:sp>
        <p:nvSpPr>
          <p:cNvPr id="6" name="object 6"/>
          <p:cNvSpPr/>
          <p:nvPr/>
        </p:nvSpPr>
        <p:spPr bwMode="auto">
          <a:xfrm flipH="0" flipV="1">
            <a:off x="12060599" y="6667499"/>
            <a:ext cx="55199" cy="571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flipH="0" flipV="0">
            <a:off x="834070" y="582271"/>
            <a:ext cx="7797960" cy="664244"/>
          </a:xfrm>
          <a:prstGeom prst="rect">
            <a:avLst/>
          </a:prstGeom>
        </p:spPr>
        <p:txBody>
          <a:bodyPr vert="horz" wrap="square" lIns="0" tIns="16509" rIns="0" bIns="0" rtlCol="0">
            <a:spAutoFit/>
          </a:bodyPr>
          <a:lstStyle/>
          <a:p>
            <a:pPr marL="12700" algn="l">
              <a:lnSpc>
                <a:spcPct val="100000"/>
              </a:lnSpc>
              <a:spcBef>
                <a:spcPts val="130"/>
              </a:spcBef>
              <a:tabLst>
                <a:tab pos="2727960" algn="l"/>
              </a:tabLst>
              <a:defRPr/>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8" name="object 8"/>
          <p:cNvPicPr/>
          <p:nvPr/>
        </p:nvPicPr>
        <p:blipFill>
          <a:blip r:embed="rId3"/>
          <a:stretch/>
        </p:blipFill>
        <p:spPr bwMode="auto">
          <a:xfrm rot="19332787" flipH="0" flipV="0">
            <a:off x="688379" y="6111978"/>
            <a:ext cx="213204"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830590480" name=""/>
          <p:cNvSpPr/>
          <p:nvPr/>
        </p:nvSpPr>
        <p:spPr bwMode="auto">
          <a:xfrm rot="19910601" flipH="0" flipV="0">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01469368" name=""/>
          <p:cNvSpPr txBox="1"/>
          <p:nvPr/>
        </p:nvSpPr>
        <p:spPr bwMode="auto">
          <a:xfrm flipH="0" flipV="0">
            <a:off x="1443037" y="1700714"/>
            <a:ext cx="9139047" cy="341379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v"/>
              <a:defRPr/>
            </a:pPr>
            <a:r>
              <a:rPr sz="2800"/>
              <a:t>To solve the</a:t>
            </a:r>
            <a:r>
              <a:rPr sz="2800"/>
              <a:t> difficulties in an organisation.</a:t>
            </a:r>
            <a:endParaRPr sz="2800"/>
          </a:p>
          <a:p>
            <a:pPr marL="349965" indent="-349965" algn="l">
              <a:buFont typeface="Wingdings"/>
              <a:buChar char="v"/>
              <a:defRPr/>
            </a:pPr>
            <a:r>
              <a:rPr sz="2800"/>
              <a:t>To focus on the growth of the organistaion.</a:t>
            </a:r>
            <a:endParaRPr sz="2800"/>
          </a:p>
          <a:p>
            <a:pPr marL="349965" indent="-349965" algn="l">
              <a:buFont typeface="Wingdings"/>
              <a:buChar char="v"/>
              <a:defRPr/>
            </a:pPr>
            <a:r>
              <a:rPr sz="2800"/>
              <a:t>To analysis the performances of employees.</a:t>
            </a:r>
            <a:endParaRPr sz="2800"/>
          </a:p>
          <a:p>
            <a:pPr marL="349965" indent="-349965" algn="l">
              <a:buFont typeface="Wingdings"/>
              <a:buChar char="v"/>
              <a:defRPr/>
            </a:pPr>
            <a:r>
              <a:rPr sz="2800"/>
              <a:t>To motivate the low performers by giving</a:t>
            </a:r>
            <a:endParaRPr sz="2800"/>
          </a:p>
          <a:p>
            <a:pPr algn="l">
              <a:defRPr/>
            </a:pPr>
            <a:r>
              <a:rPr sz="2800"/>
              <a:t>    appreciation.</a:t>
            </a:r>
            <a:endParaRPr sz="2800"/>
          </a:p>
          <a:p>
            <a:pPr marL="349965" indent="-349965" algn="l">
              <a:buFont typeface="Wingdings"/>
              <a:buChar char="v"/>
              <a:defRPr/>
            </a:pPr>
            <a:r>
              <a:rPr sz="2800"/>
              <a:t>To appreciate the best performers by</a:t>
            </a:r>
            <a:endParaRPr sz="2800"/>
          </a:p>
          <a:p>
            <a:pPr algn="l">
              <a:defRPr/>
            </a:pPr>
            <a:r>
              <a:rPr sz="2800"/>
              <a:t>     giving increments, bonus and promotions</a:t>
            </a:r>
            <a:r>
              <a:rPr sz="2200"/>
              <a:t>. </a:t>
            </a:r>
            <a:endParaRPr sz="2200"/>
          </a:p>
          <a:p>
            <a:pPr marL="349965" indent="-349965" algn="l">
              <a:buFont typeface="Wingdings"/>
              <a:buChar char="v"/>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8658225" y="2647949"/>
            <a:ext cx="3533775" cy="3810000"/>
            <a:chOff x="8658225" y="2647949"/>
            <a:chExt cx="3533775" cy="3810000"/>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8658225" y="2647949"/>
              <a:ext cx="3533775" cy="3810000"/>
            </a:xfrm>
            <a:prstGeom prst="rect">
              <a:avLst/>
            </a:prstGeom>
          </p:spPr>
        </p:pic>
      </p:grpSp>
      <p:sp>
        <p:nvSpPr>
          <p:cNvPr id="6" name="object 6"/>
          <p:cNvSpPr/>
          <p:nvPr/>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flipH="0" flipV="0">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defRPr/>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1" name="TextBox 10"/>
          <p:cNvSpPr txBox="1"/>
          <p:nvPr/>
        </p:nvSpPr>
        <p:spPr bwMode="auto">
          <a:xfrm>
            <a:off x="1519194" y="1357615"/>
            <a:ext cx="7942833" cy="4206276"/>
          </a:xfrm>
          <a:prstGeom prst="rect">
            <a:avLst/>
          </a:prstGeom>
          <a:noFill/>
        </p:spPr>
        <p:txBody>
          <a:bodyPr wrap="square" rtlCol="0">
            <a:spAutoFit/>
          </a:bodyPr>
          <a:lstStyle/>
          <a:p>
            <a:pPr algn="l">
              <a:buFont typeface="Arial"/>
              <a:buChar char="•"/>
              <a:defRPr/>
            </a:pPr>
            <a:r>
              <a:rPr lang="en-US" sz="3000" b="0" i="0">
                <a:solidFill>
                  <a:srgbClr val="0D0D0D"/>
                </a:solidFill>
                <a:latin typeface="Times New Roman"/>
                <a:cs typeface="Times New Roman"/>
              </a:rPr>
              <a:t>.</a:t>
            </a:r>
            <a:endParaRPr sz="3000" b="0"/>
          </a:p>
          <a:p>
            <a:pPr>
              <a:defRPr/>
            </a:pPr>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endParaRPr lang="en-US" sz="3000" b="0">
              <a:latin typeface="Asana Math"/>
              <a:cs typeface="Asana Math"/>
            </a:endParaRPr>
          </a:p>
        </p:txBody>
      </p:sp>
      <p:sp>
        <p:nvSpPr>
          <p:cNvPr id="1074452268" name=""/>
          <p:cNvSpPr/>
          <p:nvPr/>
        </p:nvSpPr>
        <p:spPr bwMode="auto">
          <a:xfrm flipH="0" flipV="0">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object 2"/>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3" name="object 3"/>
          <p:cNvSpPr/>
          <p:nvPr/>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5" name="object 5"/>
          <p:cNvSpPr txBox="1">
            <a:spLocks noGrp="1"/>
          </p:cNvSpPr>
          <p:nvPr>
            <p:ph type="title"/>
          </p:nvPr>
        </p:nvSpPr>
        <p:spPr bwMode="auto">
          <a:xfrm flipH="0" flipV="0">
            <a:off x="-640831" y="715243"/>
            <a:ext cx="7494284" cy="549944"/>
          </a:xfrm>
          <a:prstGeom prst="rect">
            <a:avLst/>
          </a:prstGeom>
        </p:spPr>
        <p:txBody>
          <a:bodyPr vert="horz" wrap="square" lIns="0" tIns="16509" rIns="0" bIns="0" rtlCol="0">
            <a:spAutoFit/>
          </a:bodyPr>
          <a:lstStyle/>
          <a:p>
            <a:pPr marL="12700">
              <a:lnSpc>
                <a:spcPct val="100000"/>
              </a:lnSpc>
              <a:spcBef>
                <a:spcPts val="130"/>
              </a:spcBef>
              <a:defRPr/>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6" name="object 6"/>
          <p:cNvPicPr/>
          <p:nvPr/>
        </p:nvPicPr>
        <p:blipFill>
          <a:blip r:embed="rId2"/>
          <a:stretch/>
        </p:blipFill>
        <p:spPr bwMode="auto">
          <a:xfrm flipH="0" flipV="0">
            <a:off x="723899" y="6296186"/>
            <a:ext cx="407837" cy="361788"/>
          </a:xfrm>
          <a:prstGeom prst="rect">
            <a:avLst/>
          </a:prstGeom>
        </p:spPr>
      </p:pic>
      <p:sp>
        <p:nvSpPr>
          <p:cNvPr id="8" name="object 8"/>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608670588" name=""/>
          <p:cNvSpPr txBox="1"/>
          <p:nvPr/>
        </p:nvSpPr>
        <p:spPr bwMode="auto">
          <a:xfrm flipH="0" flipV="0">
            <a:off x="1694644" y="1808942"/>
            <a:ext cx="6725938" cy="28651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lgn="l">
              <a:buFont typeface="Wingdings"/>
              <a:buChar char="Ø"/>
              <a:defRPr/>
            </a:pPr>
            <a:r>
              <a:rPr sz="2600"/>
              <a:t>CEO</a:t>
            </a:r>
            <a:endParaRPr sz="2600"/>
          </a:p>
          <a:p>
            <a:pPr marL="283879" indent="-283879" algn="l">
              <a:buFont typeface="Wingdings"/>
              <a:buChar char="Ø"/>
              <a:defRPr/>
            </a:pPr>
            <a:r>
              <a:rPr sz="2600"/>
              <a:t>Directors</a:t>
            </a:r>
            <a:endParaRPr sz="2600"/>
          </a:p>
          <a:p>
            <a:pPr marL="283879" indent="-283879" algn="l">
              <a:buFont typeface="Wingdings"/>
              <a:buChar char="Ø"/>
              <a:defRPr/>
            </a:pPr>
            <a:r>
              <a:rPr sz="2600"/>
              <a:t>Manager</a:t>
            </a:r>
            <a:endParaRPr sz="2600"/>
          </a:p>
          <a:p>
            <a:pPr marL="283879" indent="-283879" algn="l">
              <a:buFont typeface="Wingdings"/>
              <a:buChar char="Ø"/>
              <a:defRPr/>
            </a:pPr>
            <a:r>
              <a:rPr sz="2600"/>
              <a:t>Foreman</a:t>
            </a:r>
            <a:endParaRPr sz="2600"/>
          </a:p>
          <a:p>
            <a:pPr marL="283879" indent="-283879" algn="l">
              <a:buFont typeface="Wingdings"/>
              <a:buChar char="Ø"/>
              <a:defRPr/>
            </a:pPr>
            <a:r>
              <a:rPr sz="2600"/>
              <a:t>Sales Executive</a:t>
            </a:r>
            <a:endParaRPr sz="2600"/>
          </a:p>
          <a:p>
            <a:pPr marL="283879" indent="-283879" algn="l">
              <a:buFont typeface="Wingdings"/>
              <a:buChar char="Ø"/>
              <a:defRPr/>
            </a:pPr>
            <a:r>
              <a:rPr sz="2600"/>
              <a:t>Sales Person</a:t>
            </a:r>
            <a:endParaRPr sz="2600"/>
          </a:p>
          <a:p>
            <a:pPr marL="283879" indent="-283879" algn="l">
              <a:buFont typeface="Wingdings"/>
              <a:buChar char="Ø"/>
              <a:defRPr/>
            </a:pPr>
            <a:r>
              <a:rPr sz="2600"/>
              <a:t>Workers and </a:t>
            </a:r>
            <a:r>
              <a:rPr sz="2600"/>
              <a:t>Employees</a:t>
            </a:r>
            <a:endParaRPr/>
          </a:p>
        </p:txBody>
      </p:sp>
      <p:pic>
        <p:nvPicPr>
          <p:cNvPr id="106073345" name=""/>
          <p:cNvPicPr>
            <a:picLocks noChangeAspect="1"/>
          </p:cNvPicPr>
          <p:nvPr/>
        </p:nvPicPr>
        <p:blipFill>
          <a:blip r:embed="rId3"/>
          <a:stretch/>
        </p:blipFill>
        <p:spPr bwMode="auto">
          <a:xfrm flipH="0" flipV="0">
            <a:off x="5917298" y="1282460"/>
            <a:ext cx="6039791" cy="391812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0" y="1476374"/>
            <a:ext cx="2695574" cy="3248025"/>
          </a:xfrm>
          <a:prstGeom prst="rect">
            <a:avLst/>
          </a:prstGeom>
        </p:spPr>
      </p:pic>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flipH="0" flipV="0">
            <a:off x="2029867" y="3352799"/>
            <a:ext cx="237082" cy="228599"/>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6" name="object 6"/>
          <p:cNvSpPr txBox="1">
            <a:spLocks noGrp="1"/>
          </p:cNvSpPr>
          <p:nvPr>
            <p:ph type="title"/>
          </p:nvPr>
        </p:nvSpPr>
        <p:spPr bwMode="auto">
          <a:xfrm>
            <a:off x="1891663" y="514121"/>
            <a:ext cx="9763339" cy="1110650"/>
          </a:xfrm>
          <a:prstGeom prst="rect">
            <a:avLst/>
          </a:prstGeom>
        </p:spPr>
        <p:txBody>
          <a:bodyPr vert="horz" wrap="square" lIns="0" tIns="13335" rIns="0" bIns="0" rtlCol="0">
            <a:spAutoFit/>
          </a:bodyPr>
          <a:lstStyle/>
          <a:p>
            <a:pPr marL="12700" algn="r">
              <a:lnSpc>
                <a:spcPct val="100000"/>
              </a:lnSpc>
              <a:spcBef>
                <a:spcPts val="105"/>
              </a:spcBef>
              <a:defRPr/>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endParaRPr/>
          </a:p>
        </p:txBody>
      </p:sp>
      <p:pic>
        <p:nvPicPr>
          <p:cNvPr id="7" name="object 7"/>
          <p:cNvPicPr/>
          <p:nvPr/>
        </p:nvPicPr>
        <p:blipFill>
          <a:blip r:embed="rId3"/>
          <a:stretch/>
        </p:blipFill>
        <p:spPr bwMode="auto">
          <a:xfrm rot="18583633" flipH="0" flipV="0">
            <a:off x="676274" y="6356349"/>
            <a:ext cx="390885" cy="311150"/>
          </a:xfrm>
          <a:prstGeom prst="rect">
            <a:avLst/>
          </a:prstGeom>
        </p:spPr>
      </p:pic>
      <p:sp>
        <p:nvSpPr>
          <p:cNvPr id="9" name="object 9"/>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9590997" name=""/>
          <p:cNvSpPr txBox="1"/>
          <p:nvPr/>
        </p:nvSpPr>
        <p:spPr bwMode="auto">
          <a:xfrm flipH="0" flipV="0">
            <a:off x="2819399" y="1929553"/>
            <a:ext cx="7918173" cy="37795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27936" indent="-327936" algn="l">
              <a:buFont typeface="Wingdings"/>
              <a:buChar char="w"/>
              <a:defRPr/>
            </a:pPr>
            <a:r>
              <a:rPr sz="2200"/>
              <a:t>Conditional formatting - To find the missing values.</a:t>
            </a:r>
            <a:endParaRPr sz="2200"/>
          </a:p>
          <a:p>
            <a:pPr marL="327936" indent="-327936" algn="l">
              <a:buFont typeface="Wingdings"/>
              <a:buChar char="w"/>
              <a:defRPr/>
            </a:pPr>
            <a:r>
              <a:rPr sz="2200"/>
              <a:t>Filter - To remove the blank spaces between the data’s</a:t>
            </a:r>
            <a:endParaRPr sz="2200"/>
          </a:p>
          <a:p>
            <a:pPr marL="327936" indent="-327936" algn="l">
              <a:buFont typeface="Wingdings"/>
              <a:buChar char="w"/>
              <a:defRPr/>
            </a:pPr>
            <a:r>
              <a:rPr sz="2200"/>
              <a:t>Formula - To rate the employees performances through formulating.</a:t>
            </a:r>
            <a:endParaRPr sz="2200"/>
          </a:p>
          <a:p>
            <a:pPr marL="327936" indent="-327936" algn="l">
              <a:buFont typeface="Wingdings"/>
              <a:buChar char="w"/>
              <a:defRPr/>
            </a:pPr>
            <a:r>
              <a:rPr sz="2200"/>
              <a:t>Pivot Table - To produce a detail summary about the 	    	 employees performance with various fields like Employees rating, Gender and Work locations.</a:t>
            </a:r>
            <a:endParaRPr sz="2200"/>
          </a:p>
          <a:p>
            <a:pPr marL="327936" indent="-327936" algn="l">
              <a:buFont typeface="Wingdings"/>
              <a:buChar char="w"/>
              <a:defRPr/>
            </a:pPr>
            <a:r>
              <a:rPr sz="2200"/>
              <a:t>Graph - To show a pictorial representation about the data.</a:t>
            </a:r>
            <a:endParaRPr sz="2200"/>
          </a:p>
          <a:p>
            <a:pPr marL="327936" indent="-327936" algn="l">
              <a:buFont typeface="Wingdings"/>
              <a:buChar char="w"/>
              <a:defRPr/>
            </a:pPr>
            <a:r>
              <a:rPr sz="2200"/>
              <a:t> </a:t>
            </a:r>
            <a:r>
              <a:rPr sz="2200"/>
              <a:t>Slicer - To change the view of chart through the help of slicer tool.</a:t>
            </a:r>
            <a:endParaRPr sz="2200"/>
          </a:p>
          <a:p>
            <a:pPr marL="327936" indent="-327936" algn="l">
              <a:buFont typeface="Wingdings"/>
              <a:buChar char="w"/>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55331" y="385443"/>
            <a:ext cx="10681514" cy="731555"/>
          </a:xfrm>
        </p:spPr>
        <p:txBody>
          <a:bodyPr/>
          <a:lstStyle/>
          <a:p>
            <a:pPr algn="l">
              <a:defRPr/>
            </a:pPr>
            <a:r>
              <a:rPr lang="en-IN" u="sng">
                <a:latin typeface="Asana Math"/>
                <a:cs typeface="Asana Math"/>
              </a:rPr>
              <a:t>Data</a:t>
            </a:r>
            <a:r>
              <a:rPr lang="en-US" u="sng">
                <a:latin typeface="Asana Math"/>
                <a:cs typeface="Asana Math"/>
              </a:rPr>
              <a:t> </a:t>
            </a:r>
            <a:r>
              <a:rPr lang="en-US" u="sng">
                <a:latin typeface="Asana Math"/>
                <a:cs typeface="Asana Math"/>
              </a:rPr>
              <a:t>S</a:t>
            </a:r>
            <a:r>
              <a:rPr lang="en-IN" u="sng">
                <a:latin typeface="Asana Math"/>
                <a:cs typeface="Asana Math"/>
              </a:rPr>
              <a:t>et Description</a:t>
            </a:r>
            <a:r>
              <a:rPr lang="en-US" u="sng">
                <a:latin typeface="Asana Math"/>
                <a:cs typeface="Asana Math"/>
              </a:rPr>
              <a:t>:</a:t>
            </a:r>
            <a:endParaRPr/>
          </a:p>
        </p:txBody>
      </p:sp>
      <p:sp>
        <p:nvSpPr>
          <p:cNvPr id="83635885" name=""/>
          <p:cNvSpPr txBox="1"/>
          <p:nvPr/>
        </p:nvSpPr>
        <p:spPr bwMode="auto">
          <a:xfrm flipH="0" flipV="0">
            <a:off x="3248031" y="1436369"/>
            <a:ext cx="2951071" cy="41148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27936" indent="-327936" algn="l">
              <a:buFont typeface="Wingdings"/>
              <a:buChar char="Ø"/>
              <a:defRPr/>
            </a:pPr>
            <a:r>
              <a:rPr sz="2200" b="1"/>
              <a:t>Employee ID</a:t>
            </a:r>
            <a:endParaRPr sz="2200" b="1"/>
          </a:p>
          <a:p>
            <a:pPr marL="327936" indent="-327936" algn="l">
              <a:buFont typeface="Wingdings"/>
              <a:buChar char="Ø"/>
              <a:defRPr/>
            </a:pPr>
            <a:r>
              <a:rPr sz="2200" b="1"/>
              <a:t>Name</a:t>
            </a:r>
            <a:endParaRPr sz="2200" b="1"/>
          </a:p>
          <a:p>
            <a:pPr marL="327936" indent="-327936" algn="l">
              <a:buFont typeface="Wingdings"/>
              <a:buChar char="Ø"/>
              <a:defRPr/>
            </a:pPr>
            <a:r>
              <a:rPr sz="2200" b="1"/>
              <a:t>Gender</a:t>
            </a:r>
            <a:endParaRPr sz="2200" b="1"/>
          </a:p>
          <a:p>
            <a:pPr marL="327936" indent="-327936" algn="l">
              <a:buFont typeface="Wingdings"/>
              <a:buChar char="Ø"/>
              <a:defRPr/>
            </a:pPr>
            <a:r>
              <a:rPr sz="2200" b="1"/>
              <a:t>Department</a:t>
            </a:r>
            <a:endParaRPr sz="2200" b="1"/>
          </a:p>
          <a:p>
            <a:pPr marL="327936" indent="-327936" algn="l">
              <a:buFont typeface="Wingdings"/>
              <a:buChar char="Ø"/>
              <a:defRPr/>
            </a:pPr>
            <a:r>
              <a:rPr sz="2200" b="1"/>
              <a:t>Salary</a:t>
            </a:r>
            <a:endParaRPr sz="2200" b="1"/>
          </a:p>
          <a:p>
            <a:pPr marL="327936" indent="-327936" algn="l">
              <a:buFont typeface="Wingdings"/>
              <a:buChar char="Ø"/>
              <a:defRPr/>
            </a:pPr>
            <a:r>
              <a:rPr sz="2200" b="1"/>
              <a:t>Start Date</a:t>
            </a:r>
            <a:endParaRPr sz="2200" b="1"/>
          </a:p>
          <a:p>
            <a:pPr marL="327936" indent="-327936" algn="l">
              <a:buFont typeface="Wingdings"/>
              <a:buChar char="Ø"/>
              <a:defRPr/>
            </a:pPr>
            <a:r>
              <a:rPr sz="2200" b="1"/>
              <a:t>FTE</a:t>
            </a:r>
            <a:endParaRPr sz="2200" b="1"/>
          </a:p>
          <a:p>
            <a:pPr marL="327936" indent="-327936" algn="l">
              <a:buFont typeface="Wingdings"/>
              <a:buChar char="Ø"/>
              <a:defRPr/>
            </a:pPr>
            <a:r>
              <a:rPr sz="2200" b="1"/>
              <a:t>Employee type</a:t>
            </a:r>
            <a:endParaRPr sz="2200" b="1"/>
          </a:p>
          <a:p>
            <a:pPr marL="327936" indent="-327936" algn="l">
              <a:buFont typeface="Wingdings"/>
              <a:buChar char="Ø"/>
              <a:defRPr/>
            </a:pPr>
            <a:r>
              <a:rPr sz="2200" b="1"/>
              <a:t>Work location</a:t>
            </a:r>
            <a:endParaRPr sz="2200" b="1"/>
          </a:p>
          <a:p>
            <a:pPr marL="327936" indent="-327936" algn="l">
              <a:buFont typeface="Wingdings"/>
              <a:buChar char="Ø"/>
              <a:defRPr/>
            </a:pPr>
            <a:r>
              <a:rPr sz="2200" b="1"/>
              <a:t>Current employee rating</a:t>
            </a:r>
            <a:endParaRPr sz="2200" b="1"/>
          </a:p>
          <a:p>
            <a:pPr marL="327936" indent="-327936" algn="l">
              <a:buFont typeface="Wingdings"/>
              <a:buChar char="Ø"/>
              <a:defRPr/>
            </a:pPr>
            <a:r>
              <a:rPr sz="2200" b="1"/>
              <a:t>performance level</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bwMode="auto">
          <a:xfrm flipH="1" flipV="1">
            <a:off x="11980565" y="6397137"/>
            <a:ext cx="45720" cy="76199"/>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11761290" y="6567017"/>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66675" y="3381373"/>
            <a:ext cx="2466975" cy="3419475"/>
          </a:xfrm>
          <a:prstGeom prst="rect">
            <a:avLst/>
          </a:prstGeom>
        </p:spPr>
      </p:pic>
      <p:sp>
        <p:nvSpPr>
          <p:cNvPr id="7"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defRPr/>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8"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9" name="TextBox 8"/>
          <p:cNvSpPr txBox="1"/>
          <p:nvPr/>
        </p:nvSpPr>
        <p:spPr bwMode="auto">
          <a:xfrm>
            <a:off x="2407485" y="1767205"/>
            <a:ext cx="8541756" cy="4114836"/>
          </a:xfrm>
          <a:prstGeom prst="rect">
            <a:avLst/>
          </a:prstGeom>
          <a:noFill/>
        </p:spPr>
        <p:txBody>
          <a:bodyPr wrap="square" rtlCol="0">
            <a:spAutoFit/>
          </a:bodyPr>
          <a:lstStyle/>
          <a:p>
            <a:pPr marL="394023" indent="-394023" algn="l">
              <a:buFont typeface="Wingdings"/>
              <a:buChar char="ü"/>
              <a:defRPr/>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defRPr/>
            </a:pPr>
            <a:r>
              <a:rPr lang="en-US" sz="2800" b="0" i="0">
                <a:solidFill>
                  <a:srgbClr val="0D0D0D"/>
                </a:solidFill>
                <a:latin typeface="Times New Roman"/>
                <a:cs typeface="Times New Roman"/>
              </a:rPr>
              <a:t> </a:t>
            </a:r>
            <a:endParaRPr lang="en-US" sz="2800" b="0" i="0">
              <a:solidFill>
                <a:srgbClr val="0D0D0D"/>
              </a:solidFill>
              <a:latin typeface="Times New Roman"/>
              <a:cs typeface="Times New Roman"/>
            </a:endParaRPr>
          </a:p>
          <a:p>
            <a:pPr algn="l">
              <a:defRPr/>
            </a:pPr>
            <a:endParaRPr lang="en-US" sz="2800" b="0" i="0">
              <a:solidFill>
                <a:srgbClr val="0D0D0D"/>
              </a:solidFill>
              <a:latin typeface="Times New Roman"/>
              <a:cs typeface="Times New Roman"/>
            </a:endParaRPr>
          </a:p>
          <a:p>
            <a:pPr>
              <a:defRPr/>
            </a:pPr>
            <a:endParaRPr lang="en-IN" sz="2800">
              <a:latin typeface="Times New Roman"/>
              <a:cs typeface="Times New Roman"/>
            </a:endParaRPr>
          </a:p>
        </p:txBody>
      </p:sp>
      <p:sp>
        <p:nvSpPr>
          <p:cNvPr id="4653586" name=""/>
          <p:cNvSpPr/>
          <p:nvPr/>
        </p:nvSpPr>
        <p:spPr bwMode="auto">
          <a:xfrm rot="20019819" flipH="0" flipV="0">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67729016" name=""/>
          <p:cNvSpPr/>
          <p:nvPr/>
        </p:nvSpPr>
        <p:spPr bwMode="auto">
          <a:xfrm rot="19910601" flipH="0" flipV="0">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ONLYOFFICE/7.2.0.204</Application>
  <DocSecurity>0</DocSecurity>
  <PresentationFormat>Widescreen</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subject/>
  <dc:creator>Konduru Narasimha</dc:creator>
  <cp:keywords/>
  <dc:description/>
  <dc:identifier/>
  <dc:language/>
  <cp:lastModifiedBy/>
  <cp:revision>16</cp:revision>
  <dcterms:created xsi:type="dcterms:W3CDTF">2024-03-29T15:07:22Z</dcterms:created>
  <dcterms:modified xsi:type="dcterms:W3CDTF">2024-09-11T15:41:36Z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