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15"/>
  </p:notesMasterIdLst>
  <p:sldIdLst>
    <p:sldId id="257" r:id="rId2"/>
    <p:sldId id="258" r:id="rId3"/>
    <p:sldId id="259" r:id="rId4"/>
    <p:sldId id="260" r:id="rId5"/>
    <p:sldId id="261" r:id="rId6"/>
    <p:sldId id="262" r:id="rId7"/>
    <p:sldId id="263" r:id="rId8"/>
    <p:sldId id="265" r:id="rId9"/>
    <p:sldId id="269" r:id="rId10"/>
    <p:sldId id="270" r:id="rId11"/>
    <p:sldId id="271" r:id="rId12"/>
    <p:sldId id="272"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kumar E" userId="cc3429e4f1781416" providerId="LiveId" clId="{3FD07F68-80D0-4E70-B7E8-670F0498D1F5}"/>
    <pc:docChg chg="modSld">
      <pc:chgData name="Jayakumar E" userId="cc3429e4f1781416" providerId="LiveId" clId="{3FD07F68-80D0-4E70-B7E8-670F0498D1F5}" dt="2024-03-30T02:11:26.768" v="8" actId="20577"/>
      <pc:docMkLst>
        <pc:docMk/>
      </pc:docMkLst>
      <pc:sldChg chg="modSp mod">
        <pc:chgData name="Jayakumar E" userId="cc3429e4f1781416" providerId="LiveId" clId="{3FD07F68-80D0-4E70-B7E8-670F0498D1F5}" dt="2024-03-30T02:11:26.768" v="8" actId="20577"/>
        <pc:sldMkLst>
          <pc:docMk/>
          <pc:sldMk cId="672294855" sldId="269"/>
        </pc:sldMkLst>
        <pc:spChg chg="mod">
          <ac:chgData name="Jayakumar E" userId="cc3429e4f1781416" providerId="LiveId" clId="{3FD07F68-80D0-4E70-B7E8-670F0498D1F5}" dt="2024-03-30T02:11:26.768" v="8" actId="20577"/>
          <ac:spMkLst>
            <pc:docMk/>
            <pc:sldMk cId="672294855" sldId="269"/>
            <ac:spMk id="2" creationId="{7B8ABC1A-E8BB-EB40-E50C-B1DB602E3D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30/03/2024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947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0920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95373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3570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35557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74454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502754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52189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457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681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4561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4363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511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589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0846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3/30/2024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2043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068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3/30/2024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08425689"/>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08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B5927C-5E78-6A2F-B3EB-68E905B5F53D}"/>
              </a:ext>
            </a:extLst>
          </p:cNvPr>
          <p:cNvPicPr>
            <a:picLocks noChangeAspect="1"/>
          </p:cNvPicPr>
          <p:nvPr/>
        </p:nvPicPr>
        <p:blipFill>
          <a:blip r:embed="rId2"/>
          <a:stretch>
            <a:fillRect/>
          </a:stretch>
        </p:blipFill>
        <p:spPr>
          <a:xfrm>
            <a:off x="1040946" y="1008252"/>
            <a:ext cx="5363935" cy="1281868"/>
          </a:xfrm>
          <a:prstGeom prst="rect">
            <a:avLst/>
          </a:prstGeom>
        </p:spPr>
      </p:pic>
      <p:sp>
        <p:nvSpPr>
          <p:cNvPr id="3" name="TextBox 2">
            <a:extLst>
              <a:ext uri="{FF2B5EF4-FFF2-40B4-BE49-F238E27FC236}">
                <a16:creationId xmlns:a16="http://schemas.microsoft.com/office/drawing/2014/main" id="{CB9B8BC8-6993-168E-A772-7616DA971A1F}"/>
              </a:ext>
            </a:extLst>
          </p:cNvPr>
          <p:cNvSpPr txBox="1"/>
          <p:nvPr/>
        </p:nvSpPr>
        <p:spPr>
          <a:xfrm>
            <a:off x="996042" y="2661557"/>
            <a:ext cx="91766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Support Vector Regressor(SVR) model is not a good fit model with a low accuracy of just   -12.9%.</a:t>
            </a:r>
          </a:p>
        </p:txBody>
      </p:sp>
      <p:pic>
        <p:nvPicPr>
          <p:cNvPr id="4" name="Picture 3" descr="A black numbers on a white background&#10;&#10;Description automatically generated">
            <a:extLst>
              <a:ext uri="{FF2B5EF4-FFF2-40B4-BE49-F238E27FC236}">
                <a16:creationId xmlns:a16="http://schemas.microsoft.com/office/drawing/2014/main" id="{D3CFF964-3114-CAF2-B3E2-6E85A5523BAB}"/>
              </a:ext>
            </a:extLst>
          </p:cNvPr>
          <p:cNvPicPr>
            <a:picLocks noChangeAspect="1"/>
          </p:cNvPicPr>
          <p:nvPr/>
        </p:nvPicPr>
        <p:blipFill>
          <a:blip r:embed="rId3"/>
          <a:stretch>
            <a:fillRect/>
          </a:stretch>
        </p:blipFill>
        <p:spPr>
          <a:xfrm>
            <a:off x="996043" y="3796213"/>
            <a:ext cx="5377542" cy="1301204"/>
          </a:xfrm>
          <a:prstGeom prst="rect">
            <a:avLst/>
          </a:prstGeom>
        </p:spPr>
      </p:pic>
      <p:sp>
        <p:nvSpPr>
          <p:cNvPr id="5" name="TextBox 4">
            <a:extLst>
              <a:ext uri="{FF2B5EF4-FFF2-40B4-BE49-F238E27FC236}">
                <a16:creationId xmlns:a16="http://schemas.microsoft.com/office/drawing/2014/main" id="{423E5A06-3FF2-B834-0734-81CC91C4A87D}"/>
              </a:ext>
            </a:extLst>
          </p:cNvPr>
          <p:cNvSpPr txBox="1"/>
          <p:nvPr/>
        </p:nvSpPr>
        <p:spPr>
          <a:xfrm>
            <a:off x="985157" y="5655128"/>
            <a:ext cx="93889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Linear Regressor model is not a good fit model with accuracy of  3.01%.</a:t>
            </a:r>
          </a:p>
        </p:txBody>
      </p:sp>
    </p:spTree>
    <p:extLst>
      <p:ext uri="{BB962C8B-B14F-4D97-AF65-F5344CB8AC3E}">
        <p14:creationId xmlns:p14="http://schemas.microsoft.com/office/powerpoint/2010/main" val="914639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E70E27-C5FD-0CBF-BC81-6058966B3557}"/>
              </a:ext>
            </a:extLst>
          </p:cNvPr>
          <p:cNvPicPr>
            <a:picLocks noChangeAspect="1"/>
          </p:cNvPicPr>
          <p:nvPr/>
        </p:nvPicPr>
        <p:blipFill>
          <a:blip r:embed="rId2"/>
          <a:stretch>
            <a:fillRect/>
          </a:stretch>
        </p:blipFill>
        <p:spPr>
          <a:xfrm>
            <a:off x="1396622" y="1182767"/>
            <a:ext cx="6538231" cy="1382779"/>
          </a:xfrm>
          <a:prstGeom prst="rect">
            <a:avLst/>
          </a:prstGeom>
        </p:spPr>
      </p:pic>
      <p:sp>
        <p:nvSpPr>
          <p:cNvPr id="3" name="TextBox 2">
            <a:extLst>
              <a:ext uri="{FF2B5EF4-FFF2-40B4-BE49-F238E27FC236}">
                <a16:creationId xmlns:a16="http://schemas.microsoft.com/office/drawing/2014/main" id="{23D7A403-B996-5802-D598-2BEAF692A58C}"/>
              </a:ext>
            </a:extLst>
          </p:cNvPr>
          <p:cNvSpPr txBox="1"/>
          <p:nvPr/>
        </p:nvSpPr>
        <p:spPr>
          <a:xfrm>
            <a:off x="1420585" y="2922814"/>
            <a:ext cx="940525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Random Forest model is a good fit model with accuracy score of 90.050%.</a:t>
            </a:r>
            <a:endParaRPr lang="en-US" dirty="0">
              <a:solidFill>
                <a:srgbClr val="000000"/>
              </a:solidFill>
            </a:endParaRPr>
          </a:p>
          <a:p>
            <a:endParaRPr lang="en-US" dirty="0"/>
          </a:p>
        </p:txBody>
      </p:sp>
      <p:pic>
        <p:nvPicPr>
          <p:cNvPr id="4" name="Picture 3" descr="A number on a white background&#10;&#10;Description automatically generated">
            <a:extLst>
              <a:ext uri="{FF2B5EF4-FFF2-40B4-BE49-F238E27FC236}">
                <a16:creationId xmlns:a16="http://schemas.microsoft.com/office/drawing/2014/main" id="{24F7D535-F888-B2E8-C4B1-DC7332A8E7DE}"/>
              </a:ext>
            </a:extLst>
          </p:cNvPr>
          <p:cNvPicPr>
            <a:picLocks noChangeAspect="1"/>
          </p:cNvPicPr>
          <p:nvPr/>
        </p:nvPicPr>
        <p:blipFill>
          <a:blip r:embed="rId3"/>
          <a:stretch>
            <a:fillRect/>
          </a:stretch>
        </p:blipFill>
        <p:spPr>
          <a:xfrm>
            <a:off x="1408188" y="3666730"/>
            <a:ext cx="6730394" cy="1504529"/>
          </a:xfrm>
          <a:prstGeom prst="rect">
            <a:avLst/>
          </a:prstGeom>
        </p:spPr>
      </p:pic>
      <p:sp>
        <p:nvSpPr>
          <p:cNvPr id="6" name="TextBox 5">
            <a:extLst>
              <a:ext uri="{FF2B5EF4-FFF2-40B4-BE49-F238E27FC236}">
                <a16:creationId xmlns:a16="http://schemas.microsoft.com/office/drawing/2014/main" id="{16A134D5-83BA-4C20-E68E-2CAA944B211A}"/>
              </a:ext>
            </a:extLst>
          </p:cNvPr>
          <p:cNvSpPr txBox="1"/>
          <p:nvPr/>
        </p:nvSpPr>
        <p:spPr>
          <a:xfrm>
            <a:off x="1404257" y="5388428"/>
            <a:ext cx="9829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Decision Tree Regressor model is a best fit model  with accuracy score of 90.059%.</a:t>
            </a:r>
          </a:p>
        </p:txBody>
      </p:sp>
    </p:spTree>
    <p:extLst>
      <p:ext uri="{BB962C8B-B14F-4D97-AF65-F5344CB8AC3E}">
        <p14:creationId xmlns:p14="http://schemas.microsoft.com/office/powerpoint/2010/main" val="214146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3EC31F-8BAF-0E39-0CDB-2A814DE9B396}"/>
              </a:ext>
            </a:extLst>
          </p:cNvPr>
          <p:cNvSpPr txBox="1"/>
          <p:nvPr/>
        </p:nvSpPr>
        <p:spPr>
          <a:xfrm>
            <a:off x="613228" y="1327452"/>
            <a:ext cx="9748157"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D0D0D"/>
                </a:solidFill>
                <a:ea typeface="+mn-lt"/>
                <a:cs typeface="+mn-lt"/>
              </a:rPr>
              <a:t>Conclusion:</a:t>
            </a:r>
            <a:endParaRPr lang="en-US" sz="2800" dirty="0"/>
          </a:p>
          <a:p>
            <a:endParaRPr lang="en-US" sz="2400" dirty="0">
              <a:solidFill>
                <a:srgbClr val="0D0D0D"/>
              </a:solidFill>
              <a:ea typeface="+mn-lt"/>
              <a:cs typeface="+mn-lt"/>
            </a:endParaRPr>
          </a:p>
          <a:p>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Summarize findings and insights.</a:t>
            </a:r>
            <a:endParaRPr lang="en-US" sz="2400"/>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Highlight practical implications for retail businesses.</a:t>
            </a:r>
            <a:endParaRPr lang="en-US" sz="2400"/>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Discuss future research and improvements.</a:t>
            </a:r>
            <a:endParaRPr lang="en-US" sz="2400"/>
          </a:p>
          <a:p>
            <a:endParaRPr lang="en-US" dirty="0"/>
          </a:p>
        </p:txBody>
      </p:sp>
    </p:spTree>
    <p:extLst>
      <p:ext uri="{BB962C8B-B14F-4D97-AF65-F5344CB8AC3E}">
        <p14:creationId xmlns:p14="http://schemas.microsoft.com/office/powerpoint/2010/main" val="284289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97404-65BF-16C1-FD6E-A2F9C63684C5}"/>
              </a:ext>
            </a:extLst>
          </p:cNvPr>
          <p:cNvSpPr txBox="1"/>
          <p:nvPr/>
        </p:nvSpPr>
        <p:spPr>
          <a:xfrm>
            <a:off x="2454728" y="2062843"/>
            <a:ext cx="70267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dirty="0"/>
              <a:t>Thank you !</a:t>
            </a:r>
          </a:p>
        </p:txBody>
      </p:sp>
      <p:sp>
        <p:nvSpPr>
          <p:cNvPr id="4" name="TextBox 3">
            <a:extLst>
              <a:ext uri="{FF2B5EF4-FFF2-40B4-BE49-F238E27FC236}">
                <a16:creationId xmlns:a16="http://schemas.microsoft.com/office/drawing/2014/main" id="{C02A41F1-849A-57B9-51AA-802320DC0FB4}"/>
              </a:ext>
            </a:extLst>
          </p:cNvPr>
          <p:cNvSpPr txBox="1"/>
          <p:nvPr/>
        </p:nvSpPr>
        <p:spPr>
          <a:xfrm>
            <a:off x="8463643" y="5791199"/>
            <a:ext cx="3429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Jayakumar</a:t>
            </a:r>
          </a:p>
        </p:txBody>
      </p:sp>
    </p:spTree>
    <p:extLst>
      <p:ext uri="{BB962C8B-B14F-4D97-AF65-F5344CB8AC3E}">
        <p14:creationId xmlns:p14="http://schemas.microsoft.com/office/powerpoint/2010/main" val="345595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E89-85D5-B1C4-5B7E-AA007E2950C2}"/>
              </a:ext>
            </a:extLst>
          </p:cNvPr>
          <p:cNvSpPr>
            <a:spLocks noGrp="1"/>
          </p:cNvSpPr>
          <p:nvPr>
            <p:ph type="ctrTitle"/>
          </p:nvPr>
        </p:nvSpPr>
        <p:spPr/>
        <p:txBody>
          <a:bodyPr/>
          <a:lstStyle/>
          <a:p>
            <a:r>
              <a:rPr lang="en-US" dirty="0"/>
              <a:t>Sales</a:t>
            </a:r>
            <a:r>
              <a:rPr lang="en-US" dirty="0">
                <a:ea typeface="+mj-lt"/>
                <a:cs typeface="+mj-lt"/>
              </a:rPr>
              <a:t> Prediction for Retail Stores</a:t>
            </a:r>
            <a:endParaRPr lang="en-US" dirty="0"/>
          </a:p>
        </p:txBody>
      </p:sp>
      <p:sp>
        <p:nvSpPr>
          <p:cNvPr id="3" name="Subtitle 2">
            <a:extLst>
              <a:ext uri="{FF2B5EF4-FFF2-40B4-BE49-F238E27FC236}">
                <a16:creationId xmlns:a16="http://schemas.microsoft.com/office/drawing/2014/main" id="{766AA135-F1DA-71C7-B3EC-55F35F58B8D4}"/>
              </a:ext>
            </a:extLst>
          </p:cNvPr>
          <p:cNvSpPr>
            <a:spLocks noGrp="1"/>
          </p:cNvSpPr>
          <p:nvPr>
            <p:ph type="subTitle" idx="1"/>
          </p:nvPr>
        </p:nvSpPr>
        <p:spPr/>
        <p:txBody>
          <a:bodyPr/>
          <a:lstStyle/>
          <a:p>
            <a:r>
              <a:rPr lang="en-US" dirty="0"/>
              <a:t>By JAYAKUMAR</a:t>
            </a:r>
          </a:p>
          <a:p>
            <a:endParaRPr lang="en-US"/>
          </a:p>
        </p:txBody>
      </p:sp>
    </p:spTree>
    <p:extLst>
      <p:ext uri="{BB962C8B-B14F-4D97-AF65-F5344CB8AC3E}">
        <p14:creationId xmlns:p14="http://schemas.microsoft.com/office/powerpoint/2010/main" val="385469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DE9774-4921-929F-CAA0-47FDF8E8076E}"/>
              </a:ext>
            </a:extLst>
          </p:cNvPr>
          <p:cNvSpPr txBox="1"/>
          <p:nvPr/>
        </p:nvSpPr>
        <p:spPr>
          <a:xfrm>
            <a:off x="1274233" y="1156910"/>
            <a:ext cx="9824960"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Introduction:</a:t>
            </a:r>
          </a:p>
          <a:p>
            <a:endParaRPr lang="en-US" sz="2400" dirty="0"/>
          </a:p>
          <a:p>
            <a:endParaRPr lang="en-US" sz="2400" dirty="0">
              <a:solidFill>
                <a:srgbClr val="FFFFFF"/>
              </a:solidFill>
              <a:ea typeface="+mn-lt"/>
              <a:cs typeface="+mn-lt"/>
            </a:endParaRPr>
          </a:p>
          <a:p>
            <a:pPr marL="285750" indent="-285750">
              <a:buFont typeface="Arial"/>
              <a:buChar char="•"/>
            </a:pPr>
            <a:r>
              <a:rPr lang="en-US" sz="2400" dirty="0">
                <a:solidFill>
                  <a:srgbClr val="0D0D0D"/>
                </a:solidFill>
                <a:ea typeface="+mn-lt"/>
                <a:cs typeface="+mn-lt"/>
              </a:rPr>
              <a:t>Retail businesses rely on accurate sales forecasting for optimization.</a:t>
            </a:r>
            <a:endParaRPr lang="en-US" sz="2400">
              <a:solidFill>
                <a:srgbClr val="0D0D0D"/>
              </a:solidFill>
            </a:endParaRPr>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Machine learning offers powerful tools for predicting future sales trends.</a:t>
            </a:r>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Objective: Develop models to forecast sales for individual retail stores.</a:t>
            </a:r>
            <a:endParaRPr lang="en-US" sz="2400" dirty="0"/>
          </a:p>
          <a:p>
            <a:endParaRPr lang="en-US" dirty="0">
              <a:solidFill>
                <a:srgbClr val="202122"/>
              </a:solidFill>
            </a:endParaRPr>
          </a:p>
          <a:p>
            <a:endParaRPr lang="en-US" sz="1600" dirty="0">
              <a:solidFill>
                <a:srgbClr val="202122"/>
              </a:solidFill>
              <a:ea typeface="+mn-lt"/>
              <a:cs typeface="+mn-lt"/>
            </a:endParaRPr>
          </a:p>
        </p:txBody>
      </p:sp>
    </p:spTree>
    <p:extLst>
      <p:ext uri="{BB962C8B-B14F-4D97-AF65-F5344CB8AC3E}">
        <p14:creationId xmlns:p14="http://schemas.microsoft.com/office/powerpoint/2010/main" val="385798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0C2BB-DE63-D5A1-B7D0-F22408E87254}"/>
              </a:ext>
            </a:extLst>
          </p:cNvPr>
          <p:cNvSpPr txBox="1"/>
          <p:nvPr/>
        </p:nvSpPr>
        <p:spPr>
          <a:xfrm>
            <a:off x="1061356" y="1371600"/>
            <a:ext cx="9144000"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Objective:-</a:t>
            </a:r>
          </a:p>
          <a:p>
            <a:endParaRPr lang="en-US"/>
          </a:p>
          <a:p>
            <a:endParaRPr lang="en-US" sz="1200" dirty="0">
              <a:solidFill>
                <a:srgbClr val="0D0D0D"/>
              </a:solidFill>
            </a:endParaRPr>
          </a:p>
          <a:p>
            <a:pPr marL="285750" indent="-285750">
              <a:buFont typeface="Arial"/>
              <a:buChar char="•"/>
            </a:pPr>
            <a:r>
              <a:rPr lang="en-US" sz="2400" dirty="0">
                <a:solidFill>
                  <a:srgbClr val="0D0D0D"/>
                </a:solidFill>
                <a:ea typeface="+mn-lt"/>
                <a:cs typeface="+mn-lt"/>
              </a:rPr>
              <a:t>Develop robust machine learning models for accurate sales prediction.</a:t>
            </a:r>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Provide insights for store managers and decision-makers.</a:t>
            </a:r>
            <a:endParaRPr lang="en-US" sz="2400" dirty="0"/>
          </a:p>
          <a:p>
            <a:pPr marL="285750" indent="-285750">
              <a:buFont typeface="Arial"/>
              <a:buChar char="•"/>
            </a:pPr>
            <a:endParaRPr lang="en-US" sz="2400" dirty="0">
              <a:solidFill>
                <a:srgbClr val="0D0D0D"/>
              </a:solidFill>
              <a:ea typeface="+mn-lt"/>
              <a:cs typeface="+mn-lt"/>
            </a:endParaRPr>
          </a:p>
          <a:p>
            <a:pPr marL="285750" indent="-285750">
              <a:buFont typeface="Arial"/>
              <a:buChar char="•"/>
            </a:pPr>
            <a:r>
              <a:rPr lang="en-US" sz="2400" dirty="0">
                <a:solidFill>
                  <a:srgbClr val="0D0D0D"/>
                </a:solidFill>
                <a:ea typeface="+mn-lt"/>
                <a:cs typeface="+mn-lt"/>
              </a:rPr>
              <a:t>Inform decisions regarding inventory, marketing, and resource allocation.</a:t>
            </a:r>
          </a:p>
          <a:p>
            <a:endParaRPr lang="en-US" dirty="0"/>
          </a:p>
        </p:txBody>
      </p:sp>
    </p:spTree>
    <p:extLst>
      <p:ext uri="{BB962C8B-B14F-4D97-AF65-F5344CB8AC3E}">
        <p14:creationId xmlns:p14="http://schemas.microsoft.com/office/powerpoint/2010/main" val="623224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EB56FE1-6944-43D7-8440-1190DAED6E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6B89412C-5C0E-4547-8705-988BE3ED22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BDBE258A-7E75-4D51-B4CB-C95FB702E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8EEFF789-5B8D-402B-A041-F15E9276D01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BFD1ECE8-0DC1-4BED-8616-8EC623A917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4630FC49-2A84-4315-BFDF-2CEF7B0BD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23">
            <a:extLst>
              <a:ext uri="{FF2B5EF4-FFF2-40B4-BE49-F238E27FC236}">
                <a16:creationId xmlns:a16="http://schemas.microsoft.com/office/drawing/2014/main" id="{B73B6772-591A-4693-928C-DBC76DED4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4" name="Freeform 5">
            <a:extLst>
              <a:ext uri="{FF2B5EF4-FFF2-40B4-BE49-F238E27FC236}">
                <a16:creationId xmlns:a16="http://schemas.microsoft.com/office/drawing/2014/main" id="{DF7B3D85-9113-4F35-900A-E715C57FF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6" name="Rectangle 25">
            <a:extLst>
              <a:ext uri="{FF2B5EF4-FFF2-40B4-BE49-F238E27FC236}">
                <a16:creationId xmlns:a16="http://schemas.microsoft.com/office/drawing/2014/main" id="{C680EBCB-6C14-4A9B-8857-C922E0F46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4411" y="0"/>
            <a:ext cx="60980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BAB8A5E9-F37A-459F-F007-71CB63E73503}"/>
              </a:ext>
            </a:extLst>
          </p:cNvPr>
          <p:cNvPicPr>
            <a:picLocks noChangeAspect="1"/>
          </p:cNvPicPr>
          <p:nvPr/>
        </p:nvPicPr>
        <p:blipFill>
          <a:blip r:embed="rId6"/>
          <a:stretch>
            <a:fillRect/>
          </a:stretch>
        </p:blipFill>
        <p:spPr>
          <a:xfrm>
            <a:off x="5453361" y="1485327"/>
            <a:ext cx="6703847" cy="3196631"/>
          </a:xfrm>
          <a:prstGeom prst="rect">
            <a:avLst/>
          </a:prstGeom>
          <a:effectLst/>
        </p:spPr>
      </p:pic>
      <p:sp>
        <p:nvSpPr>
          <p:cNvPr id="28" name="Rectangle 27">
            <a:extLst>
              <a:ext uri="{FF2B5EF4-FFF2-40B4-BE49-F238E27FC236}">
                <a16:creationId xmlns:a16="http://schemas.microsoft.com/office/drawing/2014/main" id="{9A88AE3E-2DAB-4AA1-916B-90374D40B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64B41418-6354-2FC2-7A08-F6F40B6DE998}"/>
              </a:ext>
            </a:extLst>
          </p:cNvPr>
          <p:cNvSpPr txBox="1"/>
          <p:nvPr/>
        </p:nvSpPr>
        <p:spPr>
          <a:xfrm>
            <a:off x="440494" y="1218347"/>
            <a:ext cx="4165146"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sz="2400" dirty="0">
                <a:latin typeface="+mj-lt"/>
                <a:ea typeface="+mj-ea"/>
                <a:cs typeface="+mj-cs"/>
              </a:rPr>
              <a:t>Here is our Dataset Overview .</a:t>
            </a:r>
          </a:p>
          <a:p>
            <a:pPr defTabSz="457200">
              <a:spcBef>
                <a:spcPts val="1000"/>
              </a:spcBef>
              <a:buClr>
                <a:schemeClr val="accent1"/>
              </a:buClr>
              <a:buSzPct val="80000"/>
              <a:buFont typeface="Wingdings 3" charset="2"/>
              <a:buChar char=""/>
            </a:pPr>
            <a:endParaRPr lang="en-US">
              <a:latin typeface="+mj-lt"/>
              <a:ea typeface="+mj-ea"/>
              <a:cs typeface="+mj-cs"/>
            </a:endParaRPr>
          </a:p>
          <a:p>
            <a:pPr defTabSz="457200">
              <a:buClr>
                <a:schemeClr val="accent1"/>
              </a:buClr>
              <a:buSzPct val="80000"/>
              <a:buFont typeface="Arial" charset="2"/>
              <a:buChar char="•"/>
            </a:pPr>
            <a:r>
              <a:rPr lang="en-US" sz="2000" dirty="0">
                <a:solidFill>
                  <a:srgbClr val="0D0D0D"/>
                </a:solidFill>
                <a:ea typeface="+mn-lt"/>
                <a:cs typeface="+mn-lt"/>
              </a:rPr>
              <a:t>Historical sales data for 45 stores in different regions.</a:t>
            </a:r>
            <a:endParaRPr lang="en-US" sz="2000" dirty="0">
              <a:solidFill>
                <a:srgbClr val="FFFFFF"/>
              </a:solidFill>
              <a:ea typeface="+mn-lt"/>
              <a:cs typeface="+mn-lt"/>
            </a:endParaRPr>
          </a:p>
          <a:p>
            <a:pPr defTabSz="457200">
              <a:buClr>
                <a:srgbClr val="F5A408"/>
              </a:buClr>
              <a:buSzPct val="80000"/>
              <a:buFont typeface="Arial" charset="2"/>
              <a:buChar char="•"/>
            </a:pPr>
            <a:endParaRPr lang="en-US" sz="2000" dirty="0">
              <a:solidFill>
                <a:srgbClr val="0D0D0D"/>
              </a:solidFill>
              <a:ea typeface="+mn-lt"/>
              <a:cs typeface="+mn-lt"/>
            </a:endParaRPr>
          </a:p>
          <a:p>
            <a:pPr defTabSz="457200">
              <a:buFont typeface="Arial" charset="2"/>
              <a:buChar char="•"/>
            </a:pPr>
            <a:r>
              <a:rPr lang="en-US" sz="2000" dirty="0">
                <a:solidFill>
                  <a:srgbClr val="0D0D0D"/>
                </a:solidFill>
                <a:ea typeface="+mn-lt"/>
                <a:cs typeface="+mn-lt"/>
              </a:rPr>
              <a:t>421,570 instances with 5 attributes: date, weekly sales, store ID, and holiday indicator.</a:t>
            </a:r>
          </a:p>
          <a:p>
            <a:pPr defTabSz="457200">
              <a:buFont typeface="Arial" charset="2"/>
              <a:buChar char="•"/>
            </a:pPr>
            <a:endParaRPr lang="en-US" sz="2000" dirty="0">
              <a:solidFill>
                <a:srgbClr val="0D0D0D"/>
              </a:solidFill>
              <a:ea typeface="+mn-lt"/>
              <a:cs typeface="+mn-lt"/>
            </a:endParaRPr>
          </a:p>
          <a:p>
            <a:pPr defTabSz="457200">
              <a:buFont typeface="Arial" charset="2"/>
              <a:buChar char="•"/>
            </a:pPr>
            <a:r>
              <a:rPr lang="en-US" sz="2000" dirty="0">
                <a:solidFill>
                  <a:srgbClr val="0D0D0D"/>
                </a:solidFill>
                <a:ea typeface="+mn-lt"/>
                <a:cs typeface="+mn-lt"/>
              </a:rPr>
              <a:t>Represents weekly sales data for specific stores.</a:t>
            </a:r>
          </a:p>
          <a:p>
            <a:pPr defTabSz="457200">
              <a:spcBef>
                <a:spcPts val="1000"/>
              </a:spcBef>
              <a:buClr>
                <a:schemeClr val="accent1"/>
              </a:buClr>
              <a:buSzPct val="80000"/>
            </a:pPr>
            <a:endParaRPr lang="en-US" sz="2000" dirty="0">
              <a:latin typeface="+mj-lt"/>
              <a:ea typeface="+mj-ea"/>
              <a:cs typeface="+mj-cs"/>
            </a:endParaRPr>
          </a:p>
        </p:txBody>
      </p:sp>
    </p:spTree>
    <p:extLst>
      <p:ext uri="{BB962C8B-B14F-4D97-AF65-F5344CB8AC3E}">
        <p14:creationId xmlns:p14="http://schemas.microsoft.com/office/powerpoint/2010/main" val="2164889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D4D1CC8-03ED-9C70-797D-3B0FCEC58FE0}"/>
              </a:ext>
            </a:extLst>
          </p:cNvPr>
          <p:cNvSpPr txBox="1"/>
          <p:nvPr/>
        </p:nvSpPr>
        <p:spPr>
          <a:xfrm>
            <a:off x="648931" y="2438400"/>
            <a:ext cx="4166509" cy="37854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457200">
              <a:spcBef>
                <a:spcPts val="1000"/>
              </a:spcBef>
              <a:buClr>
                <a:schemeClr val="accent1">
                  <a:lumMod val="60000"/>
                  <a:lumOff val="40000"/>
                </a:schemeClr>
              </a:buClr>
              <a:buSzPct val="80000"/>
              <a:buFont typeface="Arial" charset="2"/>
              <a:buChar char="•"/>
            </a:pPr>
            <a:r>
              <a:rPr lang="en-US" dirty="0">
                <a:latin typeface="+mj-lt"/>
                <a:ea typeface="+mj-ea"/>
                <a:cs typeface="+mj-cs"/>
              </a:rPr>
              <a:t> </a:t>
            </a:r>
            <a:r>
              <a:rPr lang="en-US" b="1" dirty="0">
                <a:solidFill>
                  <a:srgbClr val="000000"/>
                </a:solidFill>
              </a:rPr>
              <a:t>visualize the Weekly sales in each store and differentiate with IS Holiday or not</a:t>
            </a:r>
            <a:endParaRPr lang="en-US" dirty="0" err="1"/>
          </a:p>
          <a:p>
            <a:pPr defTabSz="457200">
              <a:spcBef>
                <a:spcPts val="1000"/>
              </a:spcBef>
              <a:buClr>
                <a:srgbClr val="FAC96A"/>
              </a:buClr>
              <a:buSzPct val="80000"/>
            </a:pPr>
            <a:endParaRPr lang="en-US" dirty="0">
              <a:ea typeface="+mj-ea"/>
              <a:cs typeface="+mj-cs"/>
            </a:endParaRPr>
          </a:p>
        </p:txBody>
      </p:sp>
      <p:sp>
        <p:nvSpPr>
          <p:cNvPr id="20"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21">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2" name="Picture 1" descr="A graph of blue and orange dots&#10;&#10;Description automatically generated">
            <a:extLst>
              <a:ext uri="{FF2B5EF4-FFF2-40B4-BE49-F238E27FC236}">
                <a16:creationId xmlns:a16="http://schemas.microsoft.com/office/drawing/2014/main" id="{B7E377C6-B01D-D7FA-C194-E3BA85D10FF9}"/>
              </a:ext>
            </a:extLst>
          </p:cNvPr>
          <p:cNvPicPr>
            <a:picLocks noChangeAspect="1"/>
          </p:cNvPicPr>
          <p:nvPr/>
        </p:nvPicPr>
        <p:blipFill>
          <a:blip r:embed="rId6"/>
          <a:stretch>
            <a:fillRect/>
          </a:stretch>
        </p:blipFill>
        <p:spPr>
          <a:xfrm>
            <a:off x="5549706" y="976558"/>
            <a:ext cx="6586842" cy="5727356"/>
          </a:xfrm>
          <a:prstGeom prst="rect">
            <a:avLst/>
          </a:prstGeom>
          <a:effectLst/>
        </p:spPr>
      </p:pic>
      <p:sp>
        <p:nvSpPr>
          <p:cNvPr id="26" name="Rectangle 25">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0485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2" name="Picture 1" descr="A graph of different colored squares&#10;&#10;Description automatically generated">
            <a:extLst>
              <a:ext uri="{FF2B5EF4-FFF2-40B4-BE49-F238E27FC236}">
                <a16:creationId xmlns:a16="http://schemas.microsoft.com/office/drawing/2014/main" id="{9BBBC14D-0603-71F2-DF17-6AAAFA8B2B40}"/>
              </a:ext>
            </a:extLst>
          </p:cNvPr>
          <p:cNvPicPr>
            <a:picLocks noChangeAspect="1"/>
          </p:cNvPicPr>
          <p:nvPr/>
        </p:nvPicPr>
        <p:blipFill>
          <a:blip r:embed="rId2"/>
          <a:stretch>
            <a:fillRect/>
          </a:stretch>
        </p:blipFill>
        <p:spPr>
          <a:xfrm>
            <a:off x="370114" y="1142882"/>
            <a:ext cx="11733588" cy="4561348"/>
          </a:xfrm>
          <a:prstGeom prst="rect">
            <a:avLst/>
          </a:prstGeom>
        </p:spPr>
      </p:pic>
      <p:sp>
        <p:nvSpPr>
          <p:cNvPr id="5" name="TextBox 4">
            <a:extLst>
              <a:ext uri="{FF2B5EF4-FFF2-40B4-BE49-F238E27FC236}">
                <a16:creationId xmlns:a16="http://schemas.microsoft.com/office/drawing/2014/main" id="{CF97AD31-B4C5-CD90-7500-4D0E738D6258}"/>
              </a:ext>
            </a:extLst>
          </p:cNvPr>
          <p:cNvSpPr txBox="1"/>
          <p:nvPr/>
        </p:nvSpPr>
        <p:spPr>
          <a:xfrm>
            <a:off x="-4235" y="560614"/>
            <a:ext cx="5348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00000"/>
                </a:solidFill>
              </a:rPr>
              <a:t>visualize the sales in each store by Box plot :</a:t>
            </a:r>
            <a:endParaRPr lang="en-US" dirty="0"/>
          </a:p>
        </p:txBody>
      </p:sp>
    </p:spTree>
    <p:extLst>
      <p:ext uri="{BB962C8B-B14F-4D97-AF65-F5344CB8AC3E}">
        <p14:creationId xmlns:p14="http://schemas.microsoft.com/office/powerpoint/2010/main" val="109875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pic>
        <p:nvPicPr>
          <p:cNvPr id="2" name="Picture 1" descr="A graph of different colored bars&#10;&#10;Description automatically generated">
            <a:extLst>
              <a:ext uri="{FF2B5EF4-FFF2-40B4-BE49-F238E27FC236}">
                <a16:creationId xmlns:a16="http://schemas.microsoft.com/office/drawing/2014/main" id="{E9F6F2A8-2A5B-6986-2ECF-03B7A16A7085}"/>
              </a:ext>
            </a:extLst>
          </p:cNvPr>
          <p:cNvPicPr>
            <a:picLocks noChangeAspect="1"/>
          </p:cNvPicPr>
          <p:nvPr/>
        </p:nvPicPr>
        <p:blipFill>
          <a:blip r:embed="rId2"/>
          <a:stretch>
            <a:fillRect/>
          </a:stretch>
        </p:blipFill>
        <p:spPr>
          <a:xfrm>
            <a:off x="915724" y="1465451"/>
            <a:ext cx="10162189" cy="5189841"/>
          </a:xfrm>
          <a:prstGeom prst="rect">
            <a:avLst/>
          </a:prstGeom>
        </p:spPr>
      </p:pic>
      <p:sp>
        <p:nvSpPr>
          <p:cNvPr id="3" name="TextBox 2">
            <a:extLst>
              <a:ext uri="{FF2B5EF4-FFF2-40B4-BE49-F238E27FC236}">
                <a16:creationId xmlns:a16="http://schemas.microsoft.com/office/drawing/2014/main" id="{0F7902D3-AE13-F8FC-E121-41C41E42E16C}"/>
              </a:ext>
            </a:extLst>
          </p:cNvPr>
          <p:cNvSpPr txBox="1"/>
          <p:nvPr/>
        </p:nvSpPr>
        <p:spPr>
          <a:xfrm>
            <a:off x="541261" y="433613"/>
            <a:ext cx="96991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00"/>
                </a:solidFill>
              </a:rPr>
              <a:t>visualize the sales in each store Bar Plot:</a:t>
            </a:r>
            <a:endParaRPr lang="en-US" sz="2400" b="1" dirty="0"/>
          </a:p>
        </p:txBody>
      </p:sp>
    </p:spTree>
    <p:extLst>
      <p:ext uri="{BB962C8B-B14F-4D97-AF65-F5344CB8AC3E}">
        <p14:creationId xmlns:p14="http://schemas.microsoft.com/office/powerpoint/2010/main" val="313726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8ABC1A-E8BB-EB40-E50C-B1DB602E3D4D}"/>
              </a:ext>
            </a:extLst>
          </p:cNvPr>
          <p:cNvSpPr txBox="1"/>
          <p:nvPr/>
        </p:nvSpPr>
        <p:spPr>
          <a:xfrm>
            <a:off x="832757" y="1028699"/>
            <a:ext cx="885008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ML prediction model :</a:t>
            </a:r>
          </a:p>
          <a:p>
            <a:endParaRPr lang="en-US" dirty="0"/>
          </a:p>
          <a:p>
            <a:r>
              <a:rPr lang="en-US" dirty="0"/>
              <a:t>We will build four ml model and test them out to check the accuracy of the model and then select the model with the most accuracy(selection is based on the R2 score which is higher the better).</a:t>
            </a:r>
          </a:p>
          <a:p>
            <a:endParaRPr lang="en-US" dirty="0"/>
          </a:p>
          <a:p>
            <a:r>
              <a:rPr lang="en-US" dirty="0"/>
              <a:t>The four model which we are going to use are :</a:t>
            </a:r>
          </a:p>
          <a:p>
            <a:endParaRPr lang="en-US" dirty="0"/>
          </a:p>
          <a:p>
            <a:pPr marL="342900" indent="-342900">
              <a:buAutoNum type="arabicPeriod"/>
            </a:pPr>
            <a:r>
              <a:rPr lang="en-US" dirty="0"/>
              <a:t>Linear Regression model.</a:t>
            </a:r>
          </a:p>
          <a:p>
            <a:pPr marL="342900" indent="-342900">
              <a:buAutoNum type="arabicPeriod"/>
            </a:pPr>
            <a:endParaRPr lang="en-US" dirty="0"/>
          </a:p>
          <a:p>
            <a:pPr marL="342900" indent="-342900">
              <a:buAutoNum type="arabicPeriod"/>
            </a:pPr>
            <a:r>
              <a:rPr lang="en-US" dirty="0"/>
              <a:t>SVR model.</a:t>
            </a:r>
          </a:p>
          <a:p>
            <a:pPr marL="342900" indent="-342900">
              <a:buAutoNum type="arabicPeriod"/>
            </a:pPr>
            <a:endParaRPr lang="en-US" dirty="0"/>
          </a:p>
          <a:p>
            <a:pPr marL="342900" indent="-342900">
              <a:buAutoNum type="arabicPeriod"/>
            </a:pPr>
            <a:r>
              <a:rPr lang="en-US" dirty="0"/>
              <a:t>Decision Tree Regressor model.</a:t>
            </a:r>
          </a:p>
          <a:p>
            <a:pPr marL="342900" indent="-342900">
              <a:buAutoNum type="arabicPeriod"/>
            </a:pPr>
            <a:endParaRPr lang="en-US" dirty="0"/>
          </a:p>
          <a:p>
            <a:pPr marL="342900" indent="-342900">
              <a:buAutoNum type="arabicPeriod"/>
            </a:pPr>
            <a:r>
              <a:rPr lang="en-US" dirty="0"/>
              <a:t>Random Forest Regressor model.</a:t>
            </a:r>
          </a:p>
        </p:txBody>
      </p:sp>
    </p:spTree>
    <p:extLst>
      <p:ext uri="{BB962C8B-B14F-4D97-AF65-F5344CB8AC3E}">
        <p14:creationId xmlns:p14="http://schemas.microsoft.com/office/powerpoint/2010/main" val="6722948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PowerPoint Presentation</vt:lpstr>
      <vt:lpstr>Sales Prediction for Retail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Jayakumar E</cp:lastModifiedBy>
  <cp:revision>678</cp:revision>
  <dcterms:created xsi:type="dcterms:W3CDTF">2020-12-23T13:36:53Z</dcterms:created>
  <dcterms:modified xsi:type="dcterms:W3CDTF">2024-03-30T02:11:29Z</dcterms:modified>
</cp:coreProperties>
</file>