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8384" autoAdjust="0"/>
    <p:restoredTop sz="84642" autoAdjust="0"/>
  </p:normalViewPr>
  <p:slideViewPr>
    <p:cSldViewPr snapToGrid="0">
      <p:cViewPr>
        <p:scale>
          <a:sx n="75" d="100"/>
          <a:sy n="75" d="100"/>
        </p:scale>
        <p:origin x="-2724" y="-510"/>
      </p:cViewPr>
      <p:guideLst/>
    </p:cSldViewPr>
  </p:slideViewPr>
  <p:outlineViewPr>
    <p:cViewPr>
      <p:scale>
        <a:sx n="25" d="100"/>
        <a:sy n="25" d="100"/>
      </p:scale>
      <p:origin x="0" y="-694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1768B-CDE4-482A-9FDC-5EFAC5D4237C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DBB83-113A-4546-ADEA-678CD6CEEE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3637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DBB83-113A-4546-ADEA-678CD6CEEEE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943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DBB83-113A-4546-ADEA-678CD6CEEEE7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317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DBB83-113A-4546-ADEA-678CD6CEEEE7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635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DBB83-113A-4546-ADEA-678CD6CEEEE7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706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DBB83-113A-4546-ADEA-678CD6CEEEE7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416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DBB83-113A-4546-ADEA-678CD6CEEEE7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64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DBB83-113A-4546-ADEA-678CD6CEEEE7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371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DBB83-113A-4546-ADEA-678CD6CEEEE7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030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DBB83-113A-4546-ADEA-678CD6CEEEE7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422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DBB83-113A-4546-ADEA-678CD6CEEEE7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06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DBB83-113A-4546-ADEA-678CD6CEEEE7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9327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DBB83-113A-4546-ADEA-678CD6CEEEE7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618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DBB83-113A-4546-ADEA-678CD6CEEEE7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177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DBB83-113A-4546-ADEA-678CD6CEEEE7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0205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DBB83-113A-4546-ADEA-678CD6CEEEE7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239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DBB83-113A-4546-ADEA-678CD6CEEEE7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81204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DBB83-113A-4546-ADEA-678CD6CEEEE7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6084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DBB83-113A-4546-ADEA-678CD6CEEEE7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62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DBB83-113A-4546-ADEA-678CD6CEEEE7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14377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DBB83-113A-4546-ADEA-678CD6CEEEE7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2631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DBB83-113A-4546-ADEA-678CD6CEEEE7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021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DBB83-113A-4546-ADEA-678CD6CEEEE7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693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DBB83-113A-4546-ADEA-678CD6CEEEE7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451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DBB83-113A-4546-ADEA-678CD6CEEEE7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1578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DBB83-113A-4546-ADEA-678CD6CEEEE7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109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DBB83-113A-4546-ADEA-678CD6CEEEE7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1924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DBB83-113A-4546-ADEA-678CD6CEEEE7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5743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DBB83-113A-4546-ADEA-678CD6CEEEE7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8046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DBB83-113A-4546-ADEA-678CD6CEEEE7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69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E17-875A-4852-8D40-72187C72790E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1A81-36B9-436A-A035-CBD5CE3A70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39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E17-875A-4852-8D40-72187C72790E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1A81-36B9-436A-A035-CBD5CE3A70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60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E17-875A-4852-8D40-72187C72790E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1A81-36B9-436A-A035-CBD5CE3A70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47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E17-875A-4852-8D40-72187C72790E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1A81-36B9-436A-A035-CBD5CE3A70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063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E17-875A-4852-8D40-72187C72790E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1A81-36B9-436A-A035-CBD5CE3A70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026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E17-875A-4852-8D40-72187C72790E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1A81-36B9-436A-A035-CBD5CE3A70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63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E17-875A-4852-8D40-72187C72790E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1A81-36B9-436A-A035-CBD5CE3A70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33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E17-875A-4852-8D40-72187C72790E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1A81-36B9-436A-A035-CBD5CE3A70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02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E17-875A-4852-8D40-72187C72790E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1A81-36B9-436A-A035-CBD5CE3A70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521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E17-875A-4852-8D40-72187C72790E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1A81-36B9-436A-A035-CBD5CE3A70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028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E17-875A-4852-8D40-72187C72790E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1A81-36B9-436A-A035-CBD5CE3A70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573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66E17-875A-4852-8D40-72187C72790E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91A81-36B9-436A-A035-CBD5CE3A70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928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2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err="1" smtClean="0"/>
              <a:t>Navegación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Típicamente combustión interna</a:t>
                </a:r>
              </a:p>
              <a:p>
                <a:r>
                  <a:rPr lang="es-ES" dirty="0" smtClean="0"/>
                  <a:t>Últimamente</a:t>
                </a:r>
              </a:p>
              <a:p>
                <a:pPr lvl="1"/>
                <a:r>
                  <a:rPr lang="es-ES" dirty="0" smtClean="0"/>
                  <a:t>John </a:t>
                </a:r>
                <a:r>
                  <a:rPr lang="es-ES" dirty="0" err="1" smtClean="0"/>
                  <a:t>Deere</a:t>
                </a:r>
                <a:r>
                  <a:rPr lang="es-ES" dirty="0" smtClean="0"/>
                  <a:t>: SESAM</a:t>
                </a:r>
              </a:p>
              <a:p>
                <a:pPr lvl="1"/>
                <a:r>
                  <a:rPr lang="es-ES" dirty="0" err="1" smtClean="0"/>
                  <a:t>Vinbot</a:t>
                </a:r>
                <a:r>
                  <a:rPr lang="es-ES" dirty="0" smtClean="0"/>
                  <a:t>: base </a:t>
                </a:r>
                <a:r>
                  <a:rPr lang="es-ES" dirty="0" err="1" smtClean="0"/>
                  <a:t>Robotnik</a:t>
                </a:r>
                <a:r>
                  <a:rPr lang="es-ES" dirty="0" smtClean="0"/>
                  <a:t> SUMMIT-XL-HL usa motores c.c. sin cepillo</a:t>
                </a:r>
                <a:endParaRPr lang="es-ES" dirty="0"/>
              </a:p>
              <a:p>
                <a:pPr lvl="1"/>
                <a:r>
                  <a:rPr lang="es-ES" dirty="0" smtClean="0"/>
                  <a:t>IG42 motores c.c. con cepillo</a:t>
                </a:r>
              </a:p>
              <a:p>
                <a:r>
                  <a:rPr lang="es-ES" dirty="0" smtClean="0"/>
                  <a:t>Necesitamos compatibilidad y flexibilidad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 smtClean="0"/>
                  <a:t> Actobotics</a:t>
                </a:r>
              </a:p>
              <a:p>
                <a:pPr lvl="1"/>
                <a:r>
                  <a:rPr lang="es-ES" dirty="0" smtClean="0"/>
                  <a:t>Motores c.c. con cepillo</a:t>
                </a:r>
              </a:p>
              <a:p>
                <a:pPr lvl="2">
                  <a:buBlip>
                    <a:blip r:embed="rId2"/>
                  </a:buBlip>
                </a:pPr>
                <a:r>
                  <a:rPr lang="es-ES" dirty="0" smtClean="0"/>
                  <a:t>Mantenimiento, peor potencia/peso</a:t>
                </a:r>
              </a:p>
              <a:p>
                <a:pPr lvl="1"/>
                <a:r>
                  <a:rPr lang="es-ES" dirty="0" smtClean="0"/>
                  <a:t>Codificadores relativos de cuadratura y efecto Hall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s-ES" dirty="0" smtClean="0"/>
                  <a:t>Magnéticos vs. ópticos: mejor frente al polvo, vibraciones, temperatura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3"/>
                <a:stretch>
                  <a:fillRect l="-967" t="-224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5379720" y="365124"/>
            <a:ext cx="597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 smtClean="0"/>
              <a:t>Motores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354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err="1" smtClean="0"/>
              <a:t>Navegación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s-ES" dirty="0" smtClean="0"/>
                  <a:t>Parte B: peso proyectado 29,82 kg (15 kg prototipo)</a:t>
                </a:r>
              </a:p>
              <a:p>
                <a:r>
                  <a:rPr lang="en-US" dirty="0" err="1" smtClean="0"/>
                  <a:t>Carga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75-90% de </a:t>
                </a:r>
                <a:r>
                  <a:rPr lang="es-ES" dirty="0" err="1" smtClean="0"/>
                  <a:t>RPM</a:t>
                </a:r>
                <a:r>
                  <a:rPr lang="es-ES" baseline="-25000" dirty="0" err="1" smtClean="0"/>
                  <a:t>max</a:t>
                </a:r>
                <a:r>
                  <a:rPr lang="es-ES" dirty="0" smtClean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 smtClean="0"/>
                  <a:t>n</a:t>
                </a:r>
                <a:r>
                  <a:rPr lang="es-ES" baseline="-25000" dirty="0" smtClean="0"/>
                  <a:t>100</a:t>
                </a:r>
                <a:r>
                  <a:rPr lang="es-ES" dirty="0" smtClean="0"/>
                  <a:t>, n</a:t>
                </a:r>
                <a:r>
                  <a:rPr lang="es-ES" baseline="-25000" dirty="0" smtClean="0"/>
                  <a:t>90</a:t>
                </a:r>
                <a:r>
                  <a:rPr lang="es-ES" dirty="0" smtClean="0"/>
                  <a:t>, …, n</a:t>
                </a:r>
                <a:r>
                  <a:rPr lang="es-ES" baseline="-25000" dirty="0" smtClean="0"/>
                  <a:t>0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 smtClean="0"/>
                  <a:t>curva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 smtClean="0"/>
                  <a:t> </a:t>
                </a:r>
                <a:r>
                  <a:rPr lang="es-ES" dirty="0"/>
                  <a:t>M</a:t>
                </a:r>
                <a:r>
                  <a:rPr lang="es-ES" baseline="-25000" dirty="0" smtClean="0"/>
                  <a:t>100</a:t>
                </a:r>
                <a:r>
                  <a:rPr lang="es-ES" dirty="0" smtClean="0"/>
                  <a:t>, M</a:t>
                </a:r>
                <a:r>
                  <a:rPr lang="es-ES" baseline="-25000" dirty="0" smtClean="0"/>
                  <a:t>90</a:t>
                </a:r>
                <a:r>
                  <a:rPr lang="es-ES" dirty="0" smtClean="0"/>
                  <a:t>, …, M</a:t>
                </a:r>
                <a:r>
                  <a:rPr lang="es-ES" baseline="-25000" dirty="0" smtClean="0"/>
                  <a:t>0 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s-ES" dirty="0" smtClean="0"/>
                  <a:t>M</a:t>
                </a:r>
                <a:r>
                  <a:rPr lang="es-ES" baseline="-25000" dirty="0" smtClean="0"/>
                  <a:t>90</a:t>
                </a:r>
                <a:r>
                  <a:rPr lang="es-E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 smtClean="0"/>
                  <a:t>F</a:t>
                </a:r>
                <a:r>
                  <a:rPr lang="es-ES" baseline="-25000" dirty="0" smtClean="0"/>
                  <a:t>90</a:t>
                </a:r>
                <a:r>
                  <a:rPr lang="es-ES" dirty="0" smtClean="0"/>
                  <a:t> de cada motor</a:t>
                </a:r>
              </a:p>
              <a:p>
                <a:pPr lvl="1"/>
                <a:endParaRPr lang="es-ES" baseline="-25000" dirty="0"/>
              </a:p>
              <a:p>
                <a:pPr lvl="1"/>
                <a:endParaRPr lang="es-ES" baseline="-25000" dirty="0" smtClean="0"/>
              </a:p>
              <a:p>
                <a:pPr lvl="1"/>
                <a:r>
                  <a:rPr lang="es-ES" dirty="0" err="1" smtClean="0"/>
                  <a:t>F</a:t>
                </a:r>
                <a:r>
                  <a:rPr lang="es-ES" baseline="-25000" dirty="0" err="1" smtClean="0"/>
                  <a:t>total</a:t>
                </a:r>
                <a:r>
                  <a:rPr lang="es-ES" baseline="-25000" dirty="0" smtClean="0"/>
                  <a:t> </a:t>
                </a:r>
                <a:r>
                  <a:rPr lang="es-ES" dirty="0" smtClean="0"/>
                  <a:t>de ambos motores</a:t>
                </a:r>
                <a:endParaRPr lang="es-ES" baseline="-25000" dirty="0" smtClean="0"/>
              </a:p>
              <a:p>
                <a:pPr lvl="1"/>
                <a:endParaRPr lang="es-ES" baseline="-25000" dirty="0" smtClean="0"/>
              </a:p>
              <a:p>
                <a:pPr lvl="1"/>
                <a:endParaRPr lang="es-ES" dirty="0" smtClean="0"/>
              </a:p>
              <a:p>
                <a:pPr lvl="1"/>
                <a:r>
                  <a:rPr lang="es-ES" dirty="0" smtClean="0"/>
                  <a:t>Masa a inclinación de 5° y 15°</a:t>
                </a:r>
              </a:p>
              <a:p>
                <a:pPr lvl="1"/>
                <a:endParaRPr lang="es-ES" baseline="-25000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118 rpm </a:t>
                </a:r>
                <a:r>
                  <a:rPr lang="en-US" dirty="0" err="1" smtClean="0"/>
                  <a:t>puede</a:t>
                </a:r>
                <a:r>
                  <a:rPr lang="en-US" dirty="0" smtClean="0"/>
                  <a:t> con 65 kg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3"/>
                <a:stretch>
                  <a:fillRect l="-752" t="-3221" b="-21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5379720" y="365124"/>
            <a:ext cx="597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 smtClean="0"/>
              <a:t>Motores</a:t>
            </a:r>
            <a:endParaRPr lang="es-E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78508"/>
          <a:stretch/>
        </p:blipFill>
        <p:spPr>
          <a:xfrm>
            <a:off x="2689860" y="2746335"/>
            <a:ext cx="5379720" cy="503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7362" t="51337" r="17264" b="33074"/>
          <a:stretch/>
        </p:blipFill>
        <p:spPr>
          <a:xfrm>
            <a:off x="2689860" y="3649961"/>
            <a:ext cx="3516907" cy="3652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0659" t="89198" r="20175" b="1002"/>
          <a:stretch/>
        </p:blipFill>
        <p:spPr>
          <a:xfrm>
            <a:off x="2667000" y="4321921"/>
            <a:ext cx="3182958" cy="2295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860" y="4995386"/>
            <a:ext cx="6249829" cy="48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64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err="1" smtClean="0"/>
              <a:t>Navegación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Velocidad</a:t>
                </a:r>
              </a:p>
              <a:p>
                <a:pPr lvl="1"/>
                <a:r>
                  <a:rPr lang="es-ES" dirty="0" smtClean="0"/>
                  <a:t>n</a:t>
                </a:r>
                <a:r>
                  <a:rPr lang="es-ES" baseline="-25000" dirty="0" smtClean="0"/>
                  <a:t>90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 smtClean="0"/>
                  <a:t> </a:t>
                </a:r>
                <a:r>
                  <a:rPr lang="es-ES" dirty="0" smtClean="0"/>
                  <a:t>v</a:t>
                </a:r>
                <a:r>
                  <a:rPr lang="es-ES" baseline="-25000" dirty="0" smtClean="0"/>
                  <a:t>9</a:t>
                </a:r>
                <a:r>
                  <a:rPr lang="es-ES" baseline="-25000" dirty="0" smtClean="0"/>
                  <a:t>0</a:t>
                </a:r>
              </a:p>
              <a:p>
                <a:pPr lvl="1"/>
                <a:endParaRPr lang="es-ES" baseline="-25000" dirty="0"/>
              </a:p>
              <a:p>
                <a:pPr lvl="1"/>
                <a:endParaRPr lang="es-ES" baseline="-25000" dirty="0" smtClean="0"/>
              </a:p>
              <a:p>
                <a:pPr lvl="1"/>
                <a:r>
                  <a:rPr lang="en-US" dirty="0" smtClean="0"/>
                  <a:t>118 rpm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0,3 – 0,5 m/s</a:t>
                </a:r>
              </a:p>
              <a:p>
                <a:r>
                  <a:rPr lang="en-US" dirty="0" err="1" smtClean="0"/>
                  <a:t>Tracci</a:t>
                </a:r>
                <a:r>
                  <a:rPr lang="es-ES" dirty="0" err="1" smtClean="0"/>
                  <a:t>ó</a:t>
                </a:r>
                <a:r>
                  <a:rPr lang="en-US" dirty="0" smtClean="0"/>
                  <a:t>n</a:t>
                </a:r>
              </a:p>
              <a:p>
                <a:pPr lvl="1"/>
                <a:r>
                  <a:rPr lang="en-US" dirty="0" smtClean="0"/>
                  <a:t>118 rpm </a:t>
                </a:r>
                <a:r>
                  <a:rPr lang="en-US" dirty="0" err="1" smtClean="0"/>
                  <a:t>producen</a:t>
                </a:r>
                <a:r>
                  <a:rPr lang="en-US" dirty="0" smtClean="0"/>
                  <a:t> </a:t>
                </a:r>
                <a:r>
                  <a:rPr lang="es-ES" dirty="0" smtClean="0"/>
                  <a:t>M</a:t>
                </a:r>
                <a:r>
                  <a:rPr lang="es-ES" baseline="-25000" dirty="0" smtClean="0"/>
                  <a:t>t</a:t>
                </a:r>
                <a:r>
                  <a:rPr lang="es-ES" baseline="-25000" dirty="0" smtClean="0"/>
                  <a:t>otal90</a:t>
                </a:r>
                <a:endParaRPr lang="es-ES" baseline="-250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/>
                          </m:ctrlPr>
                        </m:sSubPr>
                        <m:e>
                          <m:r>
                            <a:rPr lang="es-ES" i="1"/>
                            <m:t>𝑀</m:t>
                          </m:r>
                        </m:e>
                        <m:sub>
                          <m:r>
                            <a:rPr lang="es-ES" i="1"/>
                            <m:t>𝑖</m:t>
                          </m:r>
                        </m:sub>
                      </m:sSub>
                      <m:r>
                        <a:rPr lang="es-ES" i="1"/>
                        <m:t>=</m:t>
                      </m:r>
                      <m:sSub>
                        <m:sSubPr>
                          <m:ctrlPr>
                            <a:rPr lang="es-ES" i="1"/>
                          </m:ctrlPr>
                        </m:sSubPr>
                        <m:e>
                          <m:r>
                            <a:rPr lang="es-ES" i="1"/>
                            <m:t>𝐹</m:t>
                          </m:r>
                        </m:e>
                        <m:sub>
                          <m:r>
                            <a:rPr lang="es-ES" i="1"/>
                            <m:t>𝑡𝑜𝑡𝑎𝑙</m:t>
                          </m:r>
                          <m:r>
                            <a:rPr lang="es-ES" i="1"/>
                            <m:t>_</m:t>
                          </m:r>
                          <m:r>
                            <a:rPr lang="es-ES" i="1"/>
                            <m:t>𝑖</m:t>
                          </m:r>
                        </m:sub>
                      </m:sSub>
                      <m:r>
                        <a:rPr lang="es-ES" i="1"/>
                        <m:t>∙</m:t>
                      </m:r>
                      <m:r>
                        <a:rPr lang="es-ES" i="1"/>
                        <m:t>𝑟</m:t>
                      </m:r>
                      <m:r>
                        <a:rPr lang="es-ES" i="1"/>
                        <m:t>=</m:t>
                      </m:r>
                      <m:sSub>
                        <m:sSubPr>
                          <m:ctrlPr>
                            <a:rPr lang="es-ES" i="1"/>
                          </m:ctrlPr>
                        </m:sSubPr>
                        <m:e>
                          <m:r>
                            <a:rPr lang="es-ES" i="1"/>
                            <m:t>𝐹</m:t>
                          </m:r>
                        </m:e>
                        <m:sub>
                          <m:r>
                            <a:rPr lang="es-ES" i="1"/>
                            <m:t>𝑡𝑜𝑡𝑎</m:t>
                          </m:r>
                          <m:sSub>
                            <m:sSubPr>
                              <m:ctrlPr>
                                <a:rPr lang="es-ES" i="1"/>
                              </m:ctrlPr>
                            </m:sSubPr>
                            <m:e>
                              <m:r>
                                <a:rPr lang="es-ES" i="1"/>
                                <m:t>𝑙</m:t>
                              </m:r>
                            </m:e>
                            <m:sub>
                              <m:r>
                                <a:rPr lang="es-ES" i="1"/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s-ES" i="1"/>
                        <m:t>∙</m:t>
                      </m:r>
                      <m:d>
                        <m:dPr>
                          <m:ctrlPr>
                            <a:rPr lang="es-ES" i="1"/>
                          </m:ctrlPr>
                        </m:dPr>
                        <m:e>
                          <m:r>
                            <a:rPr lang="es-ES" i="1"/>
                            <m:t>0,0485 </m:t>
                          </m:r>
                          <m:r>
                            <a:rPr lang="es-ES" i="1"/>
                            <m:t>𝑚</m:t>
                          </m:r>
                        </m:e>
                      </m:d>
                      <m:r>
                        <a:rPr lang="es-ES" i="1"/>
                        <m:t>⇒</m:t>
                      </m:r>
                      <m:sSub>
                        <m:sSubPr>
                          <m:ctrlPr>
                            <a:rPr lang="es-ES" i="1"/>
                          </m:ctrlPr>
                        </m:sSubPr>
                        <m:e>
                          <m:r>
                            <a:rPr lang="es-ES" i="1"/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s-ES" i="1"/>
                            <m:t>0</m:t>
                          </m:r>
                        </m:sub>
                      </m:sSub>
                      <m:r>
                        <a:rPr lang="es-ES" i="1"/>
                        <m:t>=</m:t>
                      </m:r>
                      <m:sSub>
                        <m:sSubPr>
                          <m:ctrlPr>
                            <a:rPr lang="es-ES" i="1"/>
                          </m:ctrlPr>
                        </m:sSubPr>
                        <m:e>
                          <m:r>
                            <a:rPr lang="es-ES" i="1"/>
                            <m:t>𝐹</m:t>
                          </m:r>
                        </m:e>
                        <m:sub>
                          <m:r>
                            <a:rPr lang="es-ES" i="1"/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s-ES" i="1"/>
                            <m:t>0</m:t>
                          </m:r>
                        </m:sub>
                      </m:sSub>
                      <m:r>
                        <a:rPr lang="es-ES" i="1"/>
                        <m:t>∙</m:t>
                      </m:r>
                      <m:d>
                        <m:dPr>
                          <m:ctrlPr>
                            <a:rPr lang="es-ES" i="1"/>
                          </m:ctrlPr>
                        </m:dPr>
                        <m:e>
                          <m:r>
                            <a:rPr lang="es-ES" i="1"/>
                            <m:t>0,0485 </m:t>
                          </m:r>
                          <m:r>
                            <a:rPr lang="es-ES" i="1"/>
                            <m:t>𝑚</m:t>
                          </m:r>
                        </m:e>
                      </m:d>
                      <m:r>
                        <a:rPr lang="es-ES" i="1"/>
                        <m:t>=</m:t>
                      </m:r>
                      <m:d>
                        <m:dPr>
                          <m:ctrlPr>
                            <a:rPr lang="es-ES" i="1"/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34,91</m:t>
                          </m:r>
                          <m:r>
                            <a:rPr lang="es-ES" i="1"/>
                            <m:t> </m:t>
                          </m:r>
                          <m:r>
                            <a:rPr lang="es-ES" i="1"/>
                            <m:t>𝑁</m:t>
                          </m:r>
                        </m:e>
                      </m:d>
                      <m:r>
                        <a:rPr lang="es-ES" i="1"/>
                        <m:t>∙</m:t>
                      </m:r>
                      <m:d>
                        <m:dPr>
                          <m:ctrlPr>
                            <a:rPr lang="es-ES" i="1"/>
                          </m:ctrlPr>
                        </m:dPr>
                        <m:e>
                          <m:r>
                            <a:rPr lang="es-ES" i="1"/>
                            <m:t>0,0485 </m:t>
                          </m:r>
                          <m:r>
                            <a:rPr lang="es-ES" i="1"/>
                            <m:t>𝑚</m:t>
                          </m:r>
                        </m:e>
                      </m:d>
                      <m:r>
                        <a:rPr lang="es-ES" i="1"/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i="1"/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69</m:t>
                      </m:r>
                      <m:r>
                        <a:rPr lang="es-ES" i="1"/>
                        <m:t> </m:t>
                      </m:r>
                      <m:r>
                        <a:rPr lang="es-ES" i="1"/>
                        <m:t>𝑁𝑚</m:t>
                      </m:r>
                    </m:oMath>
                  </m:oMathPara>
                </a14:m>
                <a:endParaRPr lang="es-E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Par </a:t>
                </a:r>
                <a:r>
                  <a:rPr lang="en-US" dirty="0" err="1" smtClean="0"/>
                  <a:t>limitado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por</a:t>
                </a:r>
                <a:r>
                  <a:rPr lang="en-US" dirty="0" smtClean="0"/>
                  <a:t> la </a:t>
                </a:r>
                <a:r>
                  <a:rPr lang="en-US" dirty="0" err="1" smtClean="0"/>
                  <a:t>tracci</a:t>
                </a:r>
                <a:r>
                  <a:rPr lang="es-ES" dirty="0" err="1" smtClean="0"/>
                  <a:t>ó</a:t>
                </a:r>
                <a:r>
                  <a:rPr lang="en-US" dirty="0" smtClean="0"/>
                  <a:t>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3"/>
                <a:stretch>
                  <a:fillRect l="-967" t="-224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5379720" y="365124"/>
            <a:ext cx="597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 smtClean="0"/>
              <a:t>Motores</a:t>
            </a:r>
            <a:endParaRPr lang="es-E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8134" y="2715006"/>
            <a:ext cx="6323171" cy="3038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8134" y="6176963"/>
            <a:ext cx="5416868" cy="5710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0892" y="6437075"/>
            <a:ext cx="261415" cy="2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7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err="1" smtClean="0"/>
              <a:t>Navegación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endParaRPr lang="es-ES" dirty="0" smtClean="0"/>
              </a:p>
              <a:p>
                <a:pPr marL="0" indent="0">
                  <a:buNone/>
                </a:pPr>
                <a:r>
                  <a:rPr lang="es-ES" dirty="0" err="1" smtClean="0"/>
                  <a:t>RoboClaw</a:t>
                </a:r>
                <a:r>
                  <a:rPr lang="es-ES" dirty="0" smtClean="0"/>
                  <a:t> 2x15A					</a:t>
                </a:r>
                <a:r>
                  <a:rPr lang="es-ES" dirty="0" err="1" smtClean="0"/>
                  <a:t>ArduinoA</a:t>
                </a:r>
                <a:endParaRPr lang="es-ES" dirty="0" smtClean="0"/>
              </a:p>
              <a:p>
                <a:pPr lvl="1"/>
                <a:endParaRPr lang="es-ES" dirty="0" smtClean="0"/>
              </a:p>
              <a:p>
                <a:pPr lvl="1"/>
                <a:endParaRPr lang="es-E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s-ES" dirty="0" smtClean="0"/>
              </a:p>
              <a:p>
                <a:r>
                  <a:rPr lang="es-ES" dirty="0" smtClean="0"/>
                  <a:t>20A parada motores</a:t>
                </a:r>
                <a:r>
                  <a:rPr lang="es-E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 smtClean="0"/>
                  <a:t> 30A pico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 smtClean="0"/>
                  <a:t> 10A límite cada motor</a:t>
                </a:r>
              </a:p>
              <a:p>
                <a:r>
                  <a:rPr lang="es-ES" dirty="0" smtClean="0"/>
                  <a:t>10 – 15V</a:t>
                </a:r>
              </a:p>
              <a:p>
                <a:pPr lvl="1"/>
                <a:r>
                  <a:rPr lang="en-US" dirty="0" smtClean="0"/>
                  <a:t>Cables largos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inductancia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 err="1" smtClean="0"/>
                  <a:t>picos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tensi</a:t>
                </a:r>
                <a:r>
                  <a:rPr lang="es-ES" dirty="0" err="1" smtClean="0"/>
                  <a:t>ón</a:t>
                </a:r>
                <a:r>
                  <a:rPr lang="es-ES" dirty="0" smtClean="0"/>
                  <a:t>!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err="1" smtClean="0"/>
                  <a:t>Regenerativo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 smtClean="0"/>
                  <a:t> diodo!</a:t>
                </a:r>
              </a:p>
              <a:p>
                <a:pPr lvl="1"/>
                <a:r>
                  <a:rPr lang="es-ES" dirty="0" smtClean="0"/>
                  <a:t>30V 25A pico</a:t>
                </a:r>
              </a:p>
              <a:p>
                <a:r>
                  <a:rPr lang="es-ES" dirty="0" err="1" smtClean="0"/>
                  <a:t>erroresMotor</a:t>
                </a:r>
                <a:r>
                  <a:rPr lang="es-ES" dirty="0" smtClean="0"/>
                  <a:t>()</a:t>
                </a:r>
              </a:p>
              <a:p>
                <a:pPr lvl="1"/>
                <a:r>
                  <a:rPr lang="es-ES" dirty="0" smtClean="0"/>
                  <a:t>Operador </a:t>
                </a:r>
                <a:r>
                  <a:rPr lang="en-US" dirty="0" smtClean="0"/>
                  <a:t>&amp;</a:t>
                </a:r>
                <a:endParaRPr lang="es-E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3"/>
                <a:stretch>
                  <a:fillRect l="-85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5379720" y="365124"/>
            <a:ext cx="597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 smtClean="0"/>
              <a:t>Controlador</a:t>
            </a:r>
            <a:r>
              <a:rPr lang="en-US" sz="2400" dirty="0" smtClean="0"/>
              <a:t> de </a:t>
            </a:r>
            <a:r>
              <a:rPr lang="en-US" sz="2400" dirty="0" err="1" smtClean="0"/>
              <a:t>Motores</a:t>
            </a:r>
            <a:endParaRPr lang="es-E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17620" y="3152204"/>
            <a:ext cx="3291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4540147" y="1628776"/>
            <a:ext cx="1956967" cy="2053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err="1"/>
              <a:t>c</a:t>
            </a:r>
            <a:r>
              <a:rPr lang="en-US" sz="1600" dirty="0" err="1" smtClean="0"/>
              <a:t>omandos</a:t>
            </a:r>
            <a:endParaRPr lang="en-US" sz="1600" dirty="0" smtClean="0"/>
          </a:p>
          <a:p>
            <a:pPr marL="0" indent="0" algn="ctr">
              <a:buNone/>
            </a:pPr>
            <a:endParaRPr lang="en-US" sz="1800" dirty="0" smtClean="0"/>
          </a:p>
          <a:p>
            <a:pPr marL="0" indent="0" algn="ctr">
              <a:buNone/>
            </a:pPr>
            <a:r>
              <a:rPr lang="en-US" sz="2000" dirty="0" err="1" smtClean="0"/>
              <a:t>softwareSerial</a:t>
            </a:r>
            <a:endParaRPr lang="en-US" sz="2000" dirty="0" smtClean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1600" dirty="0" err="1" smtClean="0"/>
              <a:t>codificadores</a:t>
            </a:r>
            <a:endParaRPr lang="en-US" sz="1600" dirty="0" smtClean="0"/>
          </a:p>
          <a:p>
            <a:pPr marL="0" indent="0" algn="ctr">
              <a:buNone/>
            </a:pP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787140" y="1966341"/>
            <a:ext cx="3291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178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err="1" smtClean="0"/>
              <a:t>Navegación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endParaRPr lang="es-ES" dirty="0" smtClean="0"/>
              </a:p>
              <a:p>
                <a:r>
                  <a:rPr lang="en-US" dirty="0" smtClean="0"/>
                  <a:t>SpeedAccelM1(DIRECCION_MEMORIA_RC, ACELERACION, </a:t>
                </a:r>
                <a:r>
                  <a:rPr lang="en-US" dirty="0" err="1" smtClean="0"/>
                  <a:t>velocidad</a:t>
                </a:r>
                <a:r>
                  <a:rPr lang="en-US" dirty="0" smtClean="0"/>
                  <a:t>)</a:t>
                </a:r>
                <a:endParaRPr lang="es-ES" dirty="0" smtClean="0"/>
              </a:p>
              <a:p>
                <a:pPr lvl="1"/>
                <a:endParaRPr lang="es-ES" dirty="0" smtClean="0"/>
              </a:p>
              <a:p>
                <a:pPr lvl="1"/>
                <a:endParaRPr lang="es-ES" dirty="0"/>
              </a:p>
              <a:p>
                <a:pPr marL="457200" lvl="1" indent="0">
                  <a:buNone/>
                </a:pPr>
                <a:endParaRPr lang="es-ES" dirty="0" smtClean="0"/>
              </a:p>
              <a:p>
                <a:pPr lvl="1"/>
                <a:endParaRPr lang="es-ES" dirty="0" smtClean="0"/>
              </a:p>
              <a:p>
                <a:pPr lvl="1"/>
                <a:endParaRPr lang="es-ES" dirty="0"/>
              </a:p>
              <a:p>
                <a:pPr lvl="1"/>
                <a:r>
                  <a:rPr lang="en-US" dirty="0" smtClean="0"/>
                  <a:t>CRC16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 smtClean="0"/>
                  <a:t> </a:t>
                </a:r>
                <a:r>
                  <a:rPr lang="es-ES" dirty="0" smtClean="0"/>
                  <a:t>respuesta 0xFF</a:t>
                </a:r>
              </a:p>
              <a:p>
                <a:pPr lvl="1"/>
                <a:r>
                  <a:rPr lang="en-US" dirty="0" err="1" smtClean="0"/>
                  <a:t>Controlador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vigila</a:t>
                </a:r>
                <a:r>
                  <a:rPr lang="en-US" dirty="0" smtClean="0"/>
                  <a:t> QPPPS</a:t>
                </a:r>
              </a:p>
              <a:p>
                <a:pPr lvl="1"/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realidad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envuelto</a:t>
                </a:r>
                <a:endParaRPr lang="en-US" dirty="0" smtClean="0"/>
              </a:p>
              <a:p>
                <a:pPr lvl="2"/>
                <a:r>
                  <a:rPr lang="en-US" dirty="0" err="1" smtClean="0"/>
                  <a:t>avanzarRecto</a:t>
                </a:r>
                <a:r>
                  <a:rPr lang="en-US" dirty="0" smtClean="0"/>
                  <a:t>() =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	SpeedAccelM1(</a:t>
                </a:r>
                <a:r>
                  <a:rPr lang="en-US" dirty="0" err="1" smtClean="0"/>
                  <a:t>vel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ACEL) 		+ 	SpeedAccelM2(</a:t>
                </a:r>
                <a:r>
                  <a:rPr lang="en-US" dirty="0" err="1" smtClean="0"/>
                  <a:t>vel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ACEL)</a:t>
                </a:r>
              </a:p>
              <a:p>
                <a:pPr lvl="2"/>
                <a:r>
                  <a:rPr lang="en-US" dirty="0" err="1" smtClean="0"/>
                  <a:t>avanzarIzq</a:t>
                </a:r>
                <a:r>
                  <a:rPr lang="en-US" dirty="0" smtClean="0"/>
                  <a:t>() = 	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SpeedAccelM1(</a:t>
                </a:r>
                <a:r>
                  <a:rPr lang="en-US" dirty="0" err="1" smtClean="0"/>
                  <a:t>vel</a:t>
                </a:r>
                <a:r>
                  <a:rPr lang="en-US" dirty="0" smtClean="0"/>
                  <a:t>*PORCENT_VEL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ACEL) 	+ 	SpeedAccelM2(</a:t>
                </a:r>
                <a:r>
                  <a:rPr lang="en-US" dirty="0" err="1" smtClean="0"/>
                  <a:t>vel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ACEL)</a:t>
                </a:r>
              </a:p>
              <a:p>
                <a:pPr lvl="2"/>
                <a:r>
                  <a:rPr lang="en-US" dirty="0" err="1" smtClean="0"/>
                  <a:t>girarDcha</a:t>
                </a:r>
                <a:r>
                  <a:rPr lang="en-US" dirty="0" smtClean="0"/>
                  <a:t>() = 	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SpeedAccelM1(</a:t>
                </a:r>
                <a:r>
                  <a:rPr lang="en-US" dirty="0" err="1" smtClean="0"/>
                  <a:t>vel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ACEL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		+	SpeedAccelM2(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vel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ACEL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</a:p>
              <a:p>
                <a:pPr lvl="2"/>
                <a:r>
                  <a:rPr lang="en-US" dirty="0" err="1" smtClean="0"/>
                  <a:t>paradaSuave</a:t>
                </a:r>
                <a:r>
                  <a:rPr lang="en-US" dirty="0" smtClean="0"/>
                  <a:t>() = 	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SpeedAccelM1(</a:t>
                </a:r>
                <a:r>
                  <a:rPr lang="en-US" dirty="0" smtClean="0"/>
                  <a:t>0, </a:t>
                </a:r>
                <a:r>
                  <a:rPr lang="en-US" dirty="0" smtClean="0"/>
                  <a:t>ACEL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		+ 	SpeedAccelM2(</a:t>
                </a:r>
                <a:r>
                  <a:rPr lang="en-US" dirty="0" smtClean="0"/>
                  <a:t>0, </a:t>
                </a:r>
                <a:r>
                  <a:rPr lang="en-US" dirty="0" smtClean="0"/>
                  <a:t>ACEL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</a:p>
              <a:p>
                <a:pPr lvl="2"/>
                <a:r>
                  <a:rPr lang="en-US" dirty="0" err="1" smtClean="0"/>
                  <a:t>paradaFuerte</a:t>
                </a:r>
                <a:r>
                  <a:rPr lang="en-US" dirty="0" smtClean="0"/>
                  <a:t>() = 	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SpeedAccelM1(</a:t>
                </a:r>
                <a:r>
                  <a:rPr lang="en-US" dirty="0" smtClean="0"/>
                  <a:t>0, 2*ACEL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		+ 	SpeedAccelM2(</a:t>
                </a:r>
                <a:r>
                  <a:rPr lang="en-US" dirty="0" smtClean="0"/>
                  <a:t>0, 2*ACEL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3"/>
                <a:stretch>
                  <a:fillRect l="-7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5379720" y="365124"/>
            <a:ext cx="597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 smtClean="0"/>
              <a:t>Controlador</a:t>
            </a:r>
            <a:r>
              <a:rPr lang="en-US" sz="2400" dirty="0" smtClean="0"/>
              <a:t> de </a:t>
            </a:r>
            <a:r>
              <a:rPr lang="en-US" sz="2400" dirty="0" err="1" smtClean="0"/>
              <a:t>Motores</a:t>
            </a:r>
            <a:endParaRPr lang="es-E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680" y="2601271"/>
            <a:ext cx="7821375" cy="125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30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err="1" smtClean="0"/>
              <a:t>Navegación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/>
              </a:bodyPr>
              <a:lstStyle/>
              <a:p>
                <a:endParaRPr lang="es-ES" dirty="0" smtClean="0"/>
              </a:p>
              <a:p>
                <a:r>
                  <a:rPr lang="en-US" dirty="0" smtClean="0"/>
                  <a:t>Auto Tune</a:t>
                </a:r>
              </a:p>
              <a:p>
                <a:pPr lvl="1"/>
                <a:r>
                  <a:rPr lang="en-US" dirty="0" err="1" smtClean="0"/>
                  <a:t>Menos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más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agresivo</a:t>
                </a:r>
                <a:endParaRPr lang="en-US" dirty="0" smtClean="0"/>
              </a:p>
              <a:p>
                <a:pPr lvl="1"/>
                <a:r>
                  <a:rPr lang="es-ES" dirty="0" smtClean="0"/>
                  <a:t>Oscilaciones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 smtClean="0"/>
                  <a:t> </a:t>
                </a:r>
                <a:r>
                  <a:rPr lang="es-ES" dirty="0" err="1" smtClean="0"/>
                  <a:t>sobrecorriente</a:t>
                </a:r>
                <a:r>
                  <a:rPr lang="es-ES" dirty="0" smtClean="0"/>
                  <a:t> daña motores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dirty="0" smtClean="0"/>
                  <a:t>reducir D?</a:t>
                </a:r>
              </a:p>
              <a:p>
                <a:r>
                  <a:rPr lang="es-ES" dirty="0" smtClean="0"/>
                  <a:t>Manualmente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 smtClean="0"/>
                  <a:t> suave!</a:t>
                </a:r>
                <a:endParaRPr lang="es-E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3"/>
                <a:stretch>
                  <a:fillRect l="-9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5379720" y="365124"/>
            <a:ext cx="597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 smtClean="0"/>
              <a:t>Controlador</a:t>
            </a:r>
            <a:r>
              <a:rPr lang="en-US" sz="2400" dirty="0" smtClean="0"/>
              <a:t> de </a:t>
            </a:r>
            <a:r>
              <a:rPr lang="en-US" sz="2400" dirty="0" err="1" smtClean="0"/>
              <a:t>Motores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65373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err="1" smtClean="0"/>
              <a:t>Navegación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5032376"/>
          </a:xfrm>
        </p:spPr>
        <p:txBody>
          <a:bodyPr>
            <a:normAutofit fontScale="62500" lnSpcReduction="20000"/>
          </a:bodyPr>
          <a:lstStyle/>
          <a:p>
            <a:r>
              <a:rPr lang="es-ES" dirty="0" smtClean="0"/>
              <a:t>Marcar </a:t>
            </a:r>
            <a:r>
              <a:rPr lang="es-ES" dirty="0" err="1" smtClean="0"/>
              <a:t>coordObj</a:t>
            </a:r>
            <a:r>
              <a:rPr lang="es-ES" dirty="0" smtClean="0"/>
              <a:t> en /</a:t>
            </a:r>
            <a:r>
              <a:rPr lang="es-ES" dirty="0" err="1" smtClean="0"/>
              <a:t>controlRobot</a:t>
            </a:r>
            <a:endParaRPr lang="en-US" dirty="0" smtClean="0"/>
          </a:p>
          <a:p>
            <a:r>
              <a:rPr lang="en-US" dirty="0" smtClean="0"/>
              <a:t>controlRobot.html</a:t>
            </a:r>
          </a:p>
          <a:p>
            <a:pPr lvl="1"/>
            <a:r>
              <a:rPr lang="en-US" dirty="0" err="1" smtClean="0"/>
              <a:t>Mapa</a:t>
            </a:r>
            <a:endParaRPr lang="en-US" dirty="0" smtClean="0"/>
          </a:p>
          <a:p>
            <a:pPr lvl="1"/>
            <a:r>
              <a:rPr lang="en-US" dirty="0" err="1" smtClean="0"/>
              <a:t>Geometr</a:t>
            </a:r>
            <a:r>
              <a:rPr lang="es-ES" dirty="0" err="1" smtClean="0"/>
              <a:t>ía</a:t>
            </a:r>
            <a:r>
              <a:rPr lang="es-ES" dirty="0" smtClean="0"/>
              <a:t> de parcela</a:t>
            </a:r>
          </a:p>
          <a:p>
            <a:pPr lvl="1"/>
            <a:r>
              <a:rPr lang="es-ES" dirty="0" smtClean="0"/>
              <a:t>Trayectoria planeada	</a:t>
            </a:r>
          </a:p>
          <a:p>
            <a:r>
              <a:rPr lang="es-ES" dirty="0" err="1" smtClean="0"/>
              <a:t>OpenLayers</a:t>
            </a:r>
            <a:endParaRPr lang="es-ES" dirty="0" smtClean="0"/>
          </a:p>
          <a:p>
            <a:pPr lvl="1"/>
            <a:r>
              <a:rPr lang="es-ES" dirty="0" err="1" smtClean="0"/>
              <a:t>map</a:t>
            </a:r>
            <a:r>
              <a:rPr lang="es-ES" dirty="0" smtClean="0"/>
              <a:t> </a:t>
            </a:r>
            <a:r>
              <a:rPr lang="en-US" dirty="0" smtClean="0"/>
              <a:t>= Map({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…,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view: View({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…,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projection: ESPG4326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}),</a:t>
            </a:r>
          </a:p>
          <a:p>
            <a:pPr marL="457200" lvl="1" indent="0">
              <a:buNone/>
            </a:pPr>
            <a:r>
              <a:rPr lang="en-US" dirty="0" smtClean="0"/>
              <a:t>	layers: [</a:t>
            </a:r>
            <a:r>
              <a:rPr lang="en-US" dirty="0" err="1" smtClean="0"/>
              <a:t>mapaBing</a:t>
            </a:r>
            <a:r>
              <a:rPr lang="en-US" dirty="0" smtClean="0"/>
              <a:t>, </a:t>
            </a:r>
            <a:r>
              <a:rPr lang="en-US" dirty="0" err="1" smtClean="0"/>
              <a:t>capaContorno</a:t>
            </a:r>
            <a:r>
              <a:rPr lang="en-US" dirty="0" smtClean="0"/>
              <a:t>, </a:t>
            </a:r>
            <a:r>
              <a:rPr lang="en-US" dirty="0" err="1" smtClean="0"/>
              <a:t>capaCoordObjs</a:t>
            </a:r>
            <a:r>
              <a:rPr lang="en-US" dirty="0" smtClean="0"/>
              <a:t>, …]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)}</a:t>
            </a:r>
          </a:p>
          <a:p>
            <a:pPr lvl="1"/>
            <a:r>
              <a:rPr lang="en-US" dirty="0" err="1" smtClean="0"/>
              <a:t>capaContorno</a:t>
            </a:r>
            <a:r>
              <a:rPr lang="en-US" dirty="0" smtClean="0"/>
              <a:t>: </a:t>
            </a:r>
            <a:r>
              <a:rPr lang="en-US" dirty="0" err="1" smtClean="0"/>
              <a:t>figura</a:t>
            </a:r>
            <a:r>
              <a:rPr lang="en-US" dirty="0" smtClean="0"/>
              <a:t> Polygon(</a:t>
            </a:r>
            <a:r>
              <a:rPr lang="en-US" dirty="0" err="1" smtClean="0"/>
              <a:t>coordenadas</a:t>
            </a:r>
            <a:r>
              <a:rPr lang="en-US" dirty="0" smtClean="0"/>
              <a:t> de Flask)</a:t>
            </a:r>
          </a:p>
          <a:p>
            <a:pPr lvl="1"/>
            <a:r>
              <a:rPr lang="en-US" dirty="0" err="1" smtClean="0"/>
              <a:t>capaCoordObjs</a:t>
            </a:r>
            <a:r>
              <a:rPr lang="en-US" dirty="0" smtClean="0"/>
              <a:t>: </a:t>
            </a:r>
            <a:r>
              <a:rPr lang="en-US" dirty="0" err="1" smtClean="0"/>
              <a:t>figuras</a:t>
            </a:r>
            <a:r>
              <a:rPr lang="en-US" dirty="0" smtClean="0"/>
              <a:t> Point()</a:t>
            </a:r>
          </a:p>
          <a:p>
            <a:pPr lvl="1"/>
            <a:r>
              <a:rPr lang="en-US" dirty="0" err="1" smtClean="0"/>
              <a:t>capaTrayectoria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coordAct</a:t>
            </a:r>
            <a:r>
              <a:rPr lang="en-US" dirty="0" smtClean="0"/>
              <a:t>: </a:t>
            </a:r>
            <a:r>
              <a:rPr lang="en-US" dirty="0" err="1" smtClean="0"/>
              <a:t>setInterval</a:t>
            </a:r>
            <a:r>
              <a:rPr lang="en-US" dirty="0" smtClean="0"/>
              <a:t>(</a:t>
            </a:r>
            <a:r>
              <a:rPr lang="en-US" dirty="0" err="1" smtClean="0"/>
              <a:t>setPosition</a:t>
            </a:r>
            <a:r>
              <a:rPr lang="en-US" dirty="0" smtClean="0"/>
              <a:t>(</a:t>
            </a:r>
            <a:r>
              <a:rPr lang="en-US" dirty="0" err="1" smtClean="0"/>
              <a:t>nuevaCoordAct</a:t>
            </a:r>
            <a:r>
              <a:rPr lang="en-US" dirty="0" smtClean="0"/>
              <a:t>), </a:t>
            </a:r>
            <a:r>
              <a:rPr lang="en-US" dirty="0" err="1" smtClean="0"/>
              <a:t>ms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map.on</a:t>
            </a:r>
            <a:r>
              <a:rPr lang="en-US" dirty="0" smtClean="0"/>
              <a:t>(“click”, </a:t>
            </a:r>
            <a:r>
              <a:rPr lang="en-US" dirty="0" err="1" smtClean="0"/>
              <a:t>forEachFeaturaAtPixel</a:t>
            </a:r>
            <a:r>
              <a:rPr lang="en-US" dirty="0" smtClean="0"/>
              <a:t>(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getGeometry</a:t>
            </a:r>
            <a:r>
              <a:rPr lang="en-US" dirty="0" smtClean="0"/>
              <a:t>().</a:t>
            </a:r>
            <a:r>
              <a:rPr lang="en-US" dirty="0" err="1" smtClean="0"/>
              <a:t>getCoordinates</a:t>
            </a:r>
            <a:r>
              <a:rPr lang="en-US" dirty="0" smtClean="0"/>
              <a:t>()      </a:t>
            </a:r>
          </a:p>
          <a:p>
            <a:pPr marL="457200" lvl="1" indent="0">
              <a:buNone/>
            </a:pPr>
            <a:r>
              <a:rPr lang="en-US" dirty="0" smtClean="0"/>
              <a:t>        )</a:t>
            </a:r>
            <a:endParaRPr lang="es-E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79720" y="365124"/>
            <a:ext cx="597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 smtClean="0"/>
              <a:t>Mapas</a:t>
            </a:r>
            <a:endParaRPr lang="es-E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93895" y="4001294"/>
            <a:ext cx="2781300" cy="681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según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RTKLib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181181" y="5364162"/>
            <a:ext cx="114300" cy="457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44070" y="5383212"/>
            <a:ext cx="2253615" cy="954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 err="1">
                <a:solidFill>
                  <a:sysClr val="windowText" lastClr="000000"/>
                </a:solidFill>
              </a:rPr>
              <a:t>m</a:t>
            </a:r>
            <a:r>
              <a:rPr lang="en-US" sz="1700" dirty="0" err="1" smtClean="0">
                <a:solidFill>
                  <a:sysClr val="windowText" lastClr="000000"/>
                </a:solidFill>
              </a:rPr>
              <a:t>ap.addLayer</a:t>
            </a:r>
            <a:r>
              <a:rPr lang="en-US" sz="1700" dirty="0" smtClean="0">
                <a:solidFill>
                  <a:sysClr val="windowText" lastClr="0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700" dirty="0">
                <a:solidFill>
                  <a:sysClr val="windowText" lastClr="000000"/>
                </a:solidFill>
              </a:rPr>
              <a:t> </a:t>
            </a:r>
            <a:r>
              <a:rPr lang="en-US" sz="1700" dirty="0" smtClean="0">
                <a:solidFill>
                  <a:sysClr val="windowText" lastClr="000000"/>
                </a:solidFill>
              </a:rPr>
              <a:t>           +</a:t>
            </a:r>
          </a:p>
          <a:p>
            <a:pPr marL="0" indent="0">
              <a:buNone/>
            </a:pPr>
            <a:r>
              <a:rPr lang="en-US" sz="1700" dirty="0" err="1">
                <a:solidFill>
                  <a:sysClr val="windowText" lastClr="000000"/>
                </a:solidFill>
              </a:rPr>
              <a:t>m</a:t>
            </a:r>
            <a:r>
              <a:rPr lang="en-US" sz="1700" dirty="0" err="1" smtClean="0">
                <a:solidFill>
                  <a:sysClr val="windowText" lastClr="000000"/>
                </a:solidFill>
              </a:rPr>
              <a:t>ap.removeLayer</a:t>
            </a:r>
            <a:r>
              <a:rPr lang="en-US" sz="1700" dirty="0" smtClean="0">
                <a:solidFill>
                  <a:sysClr val="windowText" lastClr="000000"/>
                </a:solidFill>
              </a:rPr>
              <a:t>()</a:t>
            </a:r>
            <a:endParaRPr lang="es-ES" sz="17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8203577" y="5877322"/>
            <a:ext cx="340520" cy="228601"/>
          </a:xfrm>
          <a:prstGeom prst="curvedConnector3">
            <a:avLst>
              <a:gd name="adj1" fmla="val -34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0800000">
            <a:off x="7935686" y="5509420"/>
            <a:ext cx="552452" cy="311945"/>
          </a:xfrm>
          <a:prstGeom prst="curvedConnector3">
            <a:avLst>
              <a:gd name="adj1" fmla="val -17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385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err="1" smtClean="0"/>
              <a:t>Navegación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 smtClean="0"/>
                  <a:t>PiA</a:t>
                </a:r>
                <a:r>
                  <a:rPr lang="es-ES" dirty="0" smtClean="0"/>
                  <a:t>: </a:t>
                </a:r>
                <a:r>
                  <a:rPr lang="es-ES" dirty="0" err="1" smtClean="0"/>
                  <a:t>serial.serial</a:t>
                </a:r>
                <a:r>
                  <a:rPr lang="es-ES" dirty="0" smtClean="0"/>
                  <a:t>(9600 bps, paridad=par, </a:t>
                </a:r>
                <a:r>
                  <a:rPr lang="es-ES" dirty="0" err="1" smtClean="0"/>
                  <a:t>timeout</a:t>
                </a:r>
                <a:r>
                  <a:rPr lang="es-ES" dirty="0" smtClean="0"/>
                  <a:t>=2)</a:t>
                </a:r>
                <a:endParaRPr lang="es-ES" dirty="0"/>
              </a:p>
              <a:p>
                <a:r>
                  <a:rPr lang="en-US" dirty="0" err="1" smtClean="0"/>
                  <a:t>ArduinoA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Serial.begin</a:t>
                </a:r>
                <a:r>
                  <a:rPr lang="en-US" dirty="0" smtClean="0"/>
                  <a:t>(9600, 8E1)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               </a:t>
                </a:r>
                <a:r>
                  <a:rPr lang="en-US" dirty="0" err="1" smtClean="0"/>
                  <a:t>PiA</a:t>
                </a:r>
                <a:r>
                  <a:rPr lang="en-US" dirty="0" smtClean="0"/>
                  <a:t>					</a:t>
                </a:r>
                <a:r>
                  <a:rPr lang="en-US" dirty="0" err="1" smtClean="0"/>
                  <a:t>ArduinoA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1100001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 smtClean="0"/>
                  <a:t> 1100001</a:t>
                </a:r>
                <a:r>
                  <a:rPr lang="es-ES" u="sng" dirty="0" smtClean="0"/>
                  <a:t>1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3"/>
                <a:stretch>
                  <a:fillRect l="-967" t="-224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5379720" y="365124"/>
            <a:ext cx="597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 smtClean="0"/>
              <a:t>Aut</a:t>
            </a:r>
            <a:r>
              <a:rPr lang="es-ES" sz="2400" dirty="0" err="1" smtClean="0"/>
              <a:t>ónoma</a:t>
            </a:r>
            <a:endParaRPr lang="es-E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61935" y="4070554"/>
            <a:ext cx="2103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923071" y="3598606"/>
            <a:ext cx="2889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829" y="3487396"/>
            <a:ext cx="261415" cy="2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11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err="1" smtClean="0"/>
              <a:t>Navegación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PiA</a:t>
            </a:r>
            <a:r>
              <a:rPr lang="en-US" dirty="0" smtClean="0"/>
              <a:t>						</a:t>
            </a:r>
            <a:r>
              <a:rPr lang="en-US" dirty="0" err="1" smtClean="0"/>
              <a:t>ArduinoA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comandoArduino</a:t>
            </a:r>
            <a:r>
              <a:rPr lang="en-US" dirty="0" smtClean="0"/>
              <a:t>(</a:t>
            </a:r>
            <a:r>
              <a:rPr lang="en-US" dirty="0" err="1" smtClean="0"/>
              <a:t>comando</a:t>
            </a:r>
            <a:r>
              <a:rPr lang="en-US" dirty="0" smtClean="0"/>
              <a:t>, valor)				loop()</a:t>
            </a:r>
          </a:p>
          <a:p>
            <a:pPr marL="457200" lvl="1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ensaje</a:t>
            </a:r>
            <a:r>
              <a:rPr lang="en-US" dirty="0" smtClean="0"/>
              <a:t> = </a:t>
            </a:r>
            <a:r>
              <a:rPr lang="en-US" dirty="0" err="1" smtClean="0"/>
              <a:t>comando</a:t>
            </a:r>
            <a:r>
              <a:rPr lang="en-US" dirty="0" smtClean="0"/>
              <a:t> + valor</a:t>
            </a:r>
          </a:p>
          <a:p>
            <a:pPr marL="457200" lvl="1" indent="0">
              <a:buNone/>
            </a:pPr>
            <a:r>
              <a:rPr lang="en-US" dirty="0" smtClean="0"/>
              <a:t>w</a:t>
            </a:r>
            <a:r>
              <a:rPr lang="en-US" dirty="0" smtClean="0"/>
              <a:t>rite(</a:t>
            </a:r>
            <a:r>
              <a:rPr lang="en-US" dirty="0" err="1" smtClean="0"/>
              <a:t>mensaje.encode</a:t>
            </a:r>
            <a:r>
              <a:rPr lang="en-US" dirty="0" smtClean="0"/>
              <a:t>(‘utf-8’)		     </a:t>
            </a:r>
            <a:r>
              <a:rPr lang="en-US" dirty="0" err="1" smtClean="0"/>
              <a:t>mensaje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Serial.read</a:t>
            </a:r>
            <a:r>
              <a:rPr lang="en-US" dirty="0" smtClean="0"/>
              <a:t>() </a:t>
            </a:r>
          </a:p>
          <a:p>
            <a:pPr marL="457200" lvl="1" indent="0">
              <a:buNone/>
            </a:pPr>
            <a:r>
              <a:rPr lang="en-US" dirty="0" smtClean="0"/>
              <a:t>						     </a:t>
            </a:r>
            <a:r>
              <a:rPr lang="en-US" dirty="0" err="1" smtClean="0"/>
              <a:t>comando</a:t>
            </a:r>
            <a:r>
              <a:rPr lang="en-US" dirty="0" smtClean="0"/>
              <a:t> = </a:t>
            </a:r>
            <a:r>
              <a:rPr lang="en-US" dirty="0" err="1" smtClean="0"/>
              <a:t>mensaje</a:t>
            </a:r>
            <a:r>
              <a:rPr lang="en-US" dirty="0" smtClean="0"/>
              <a:t>[0]+</a:t>
            </a:r>
            <a:r>
              <a:rPr lang="en-US" dirty="0" err="1" smtClean="0"/>
              <a:t>mensaje</a:t>
            </a:r>
            <a:r>
              <a:rPr lang="en-US" dirty="0" smtClean="0"/>
              <a:t>[1]+’\0’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     </a:t>
            </a:r>
            <a:r>
              <a:rPr lang="en-US" dirty="0" err="1" smtClean="0"/>
              <a:t>codigoComando</a:t>
            </a:r>
            <a:r>
              <a:rPr lang="en-US" dirty="0" smtClean="0"/>
              <a:t> = </a:t>
            </a:r>
            <a:r>
              <a:rPr lang="en-US" dirty="0" err="1" smtClean="0"/>
              <a:t>atoi</a:t>
            </a:r>
            <a:r>
              <a:rPr lang="en-US" dirty="0" smtClean="0"/>
              <a:t>(commando)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				     if </a:t>
            </a:r>
            <a:r>
              <a:rPr lang="en-US" dirty="0" err="1" smtClean="0"/>
              <a:t>codigoComando</a:t>
            </a:r>
            <a:r>
              <a:rPr lang="en-US" dirty="0" smtClean="0"/>
              <a:t> == CAMBIAR_MODO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	*</a:t>
            </a:r>
            <a:r>
              <a:rPr lang="en-US" dirty="0" err="1" smtClean="0"/>
              <a:t>modoPuntero</a:t>
            </a:r>
            <a:r>
              <a:rPr lang="en-US" dirty="0" smtClean="0"/>
              <a:t> = </a:t>
            </a:r>
            <a:r>
              <a:rPr lang="en-US" dirty="0" err="1" smtClean="0"/>
              <a:t>mensaje</a:t>
            </a:r>
            <a:r>
              <a:rPr lang="en-US" dirty="0" smtClean="0"/>
              <a:t>[2] – ‘0’</a:t>
            </a:r>
          </a:p>
          <a:p>
            <a:pPr marL="457200" lvl="1" indent="0">
              <a:buNone/>
            </a:pPr>
            <a:r>
              <a:rPr lang="en-US" dirty="0" err="1" smtClean="0"/>
              <a:t>respuesta</a:t>
            </a:r>
            <a:r>
              <a:rPr lang="en-US" dirty="0" smtClean="0"/>
              <a:t> = </a:t>
            </a:r>
            <a:r>
              <a:rPr lang="en-US" dirty="0" err="1" smtClean="0"/>
              <a:t>readline</a:t>
            </a:r>
            <a:r>
              <a:rPr lang="en-US" dirty="0" smtClean="0"/>
              <a:t>().decode{‘utf-8’)		</a:t>
            </a:r>
            <a:r>
              <a:rPr lang="en-US" dirty="0" err="1" smtClean="0"/>
              <a:t>Serial.print</a:t>
            </a:r>
            <a:r>
              <a:rPr lang="en-US" dirty="0" smtClean="0"/>
              <a:t>(</a:t>
            </a:r>
            <a:r>
              <a:rPr lang="en-US" dirty="0" err="1" smtClean="0"/>
              <a:t>modo</a:t>
            </a:r>
            <a:r>
              <a:rPr lang="en-US" dirty="0" smtClean="0"/>
              <a:t>)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 err="1" smtClean="0"/>
              <a:t>comando</a:t>
            </a:r>
            <a:r>
              <a:rPr lang="en-US" dirty="0" smtClean="0"/>
              <a:t> == CAMBIAR_MODO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modo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respuesta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 err="1" smtClean="0"/>
              <a:t>modo</a:t>
            </a:r>
            <a:r>
              <a:rPr lang="en-US" dirty="0" smtClean="0"/>
              <a:t> in </a:t>
            </a:r>
            <a:r>
              <a:rPr lang="en-US" dirty="0" err="1" smtClean="0"/>
              <a:t>modos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     return </a:t>
            </a:r>
            <a:r>
              <a:rPr lang="en-US" dirty="0" err="1" smtClean="0"/>
              <a:t>modo</a:t>
            </a:r>
            <a:r>
              <a:rPr lang="en-US" dirty="0"/>
              <a:t>	</a:t>
            </a:r>
            <a:endParaRPr lang="es-E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79720" y="365124"/>
            <a:ext cx="597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 smtClean="0"/>
              <a:t>Aut</a:t>
            </a:r>
            <a:r>
              <a:rPr lang="es-ES" sz="2400" dirty="0" err="1" smtClean="0"/>
              <a:t>ónoma</a:t>
            </a:r>
            <a:endParaRPr lang="es-E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18660" y="3314700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379720" y="4958869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406243"/>
            <a:ext cx="351971" cy="31997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4770929"/>
            <a:ext cx="1321436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4"/>
              </a:buBlip>
            </a:pPr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V="1">
            <a:off x="313911" y="4995850"/>
            <a:ext cx="1406902" cy="358319"/>
          </a:xfrm>
          <a:prstGeom prst="curvedConnector3">
            <a:avLst>
              <a:gd name="adj1" fmla="val -9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5400000" flipH="1" flipV="1">
            <a:off x="438933" y="3713968"/>
            <a:ext cx="1156858" cy="358323"/>
          </a:xfrm>
          <a:prstGeom prst="curvedConnector3">
            <a:avLst>
              <a:gd name="adj1" fmla="val 994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>
            <a:off x="778417" y="5938247"/>
            <a:ext cx="471540" cy="351971"/>
          </a:xfrm>
          <a:prstGeom prst="curvedConnector3">
            <a:avLst>
              <a:gd name="adj1" fmla="val -25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201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err="1" smtClean="0"/>
              <a:t>Navegación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22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PiA</a:t>
            </a:r>
            <a:r>
              <a:rPr lang="en-US" dirty="0" smtClean="0"/>
              <a:t>						</a:t>
            </a:r>
            <a:r>
              <a:rPr lang="en-US" dirty="0" err="1" smtClean="0"/>
              <a:t>ArduinoA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comandoArduino</a:t>
            </a:r>
            <a:r>
              <a:rPr lang="en-US" dirty="0" smtClean="0"/>
              <a:t>(</a:t>
            </a:r>
            <a:r>
              <a:rPr lang="en-US" dirty="0" err="1" smtClean="0"/>
              <a:t>comando</a:t>
            </a:r>
            <a:r>
              <a:rPr lang="en-US" dirty="0" smtClean="0"/>
              <a:t>, valor)			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! </a:t>
            </a:r>
            <a:r>
              <a:rPr lang="en-US" dirty="0" smtClean="0"/>
              <a:t>	</a:t>
            </a:r>
          </a:p>
          <a:p>
            <a:pPr marL="457200" lvl="1" indent="0">
              <a:buNone/>
            </a:pPr>
            <a:r>
              <a:rPr lang="en-US" dirty="0" smtClean="0"/>
              <a:t>While True							     </a:t>
            </a:r>
            <a:r>
              <a:rPr lang="en-US" dirty="0" err="1" smtClean="0"/>
              <a:t>fuente</a:t>
            </a:r>
            <a:r>
              <a:rPr lang="en-US" dirty="0" smtClean="0"/>
              <a:t> </a:t>
            </a:r>
            <a:r>
              <a:rPr lang="en-US" dirty="0" err="1" smtClean="0"/>
              <a:t>propia</a:t>
            </a:r>
            <a:r>
              <a:rPr lang="en-US" dirty="0" smtClean="0"/>
              <a:t> &gt; 6,2 + 0,7V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try							     sensors </a:t>
            </a:r>
            <a:r>
              <a:rPr lang="en-US" dirty="0" err="1" smtClean="0"/>
              <a:t>conectados</a:t>
            </a:r>
            <a:endParaRPr lang="es-E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except						</a:t>
            </a:r>
          </a:p>
          <a:p>
            <a:pPr marL="457200" lvl="1" indent="0">
              <a:buNone/>
            </a:pPr>
            <a:r>
              <a:rPr lang="en-US" dirty="0" smtClean="0"/>
              <a:t>	     if </a:t>
            </a:r>
            <a:r>
              <a:rPr lang="en-US" dirty="0" err="1" smtClean="0"/>
              <a:t>numExcepeciones</a:t>
            </a:r>
            <a:r>
              <a:rPr lang="en-US" dirty="0" smtClean="0"/>
              <a:t> &gt; n					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subirArduino</a:t>
            </a:r>
            <a:r>
              <a:rPr lang="en-US" dirty="0" smtClean="0"/>
              <a:t>()	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     </a:t>
            </a:r>
            <a:r>
              <a:rPr lang="en-US" sz="1800" dirty="0" err="1" smtClean="0"/>
              <a:t>subprocess.check_output</a:t>
            </a:r>
            <a:r>
              <a:rPr lang="en-US" sz="1800" dirty="0" smtClean="0"/>
              <a:t>(“</a:t>
            </a:r>
            <a:r>
              <a:rPr lang="en-US" sz="1800" dirty="0" err="1" smtClean="0"/>
              <a:t>arduino</a:t>
            </a:r>
            <a:r>
              <a:rPr lang="en-US" sz="1800" dirty="0" smtClean="0"/>
              <a:t>-cli upload –b </a:t>
            </a:r>
            <a:r>
              <a:rPr lang="en-US" sz="1800" dirty="0" err="1" smtClean="0"/>
              <a:t>uno</a:t>
            </a:r>
            <a:r>
              <a:rPr lang="en-US" sz="1800" dirty="0" smtClean="0"/>
              <a:t> </a:t>
            </a:r>
            <a:r>
              <a:rPr lang="en-US" sz="1800" dirty="0" err="1" smtClean="0"/>
              <a:t>ArduinoA.ino</a:t>
            </a:r>
            <a:r>
              <a:rPr lang="en-US" sz="1800" dirty="0" smtClean="0"/>
              <a:t> –p /dev/ttyACM0)</a:t>
            </a:r>
            <a:r>
              <a:rPr lang="en-US" sz="1800" dirty="0" smtClean="0"/>
              <a:t>			</a:t>
            </a:r>
            <a:r>
              <a:rPr lang="en-US" sz="1800" dirty="0"/>
              <a:t>	</a:t>
            </a:r>
            <a:r>
              <a:rPr lang="en-US" dirty="0" err="1" smtClean="0"/>
              <a:t>vigila</a:t>
            </a:r>
            <a:r>
              <a:rPr lang="en-US" dirty="0" err="1" smtClean="0"/>
              <a:t>rArduino</a:t>
            </a:r>
            <a:r>
              <a:rPr lang="en-US" dirty="0" smtClean="0"/>
              <a:t>()</a:t>
            </a:r>
            <a:endParaRPr lang="es-ES" sz="1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79720" y="365124"/>
            <a:ext cx="597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 smtClean="0"/>
              <a:t>Aut</a:t>
            </a:r>
            <a:r>
              <a:rPr lang="es-ES" sz="2400" dirty="0" err="1" smtClean="0"/>
              <a:t>ónoma</a:t>
            </a:r>
            <a:endParaRPr lang="es-ES" sz="2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55535" y="4321955"/>
            <a:ext cx="1143000" cy="615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V="1">
            <a:off x="1500808" y="4252298"/>
            <a:ext cx="522639" cy="476248"/>
          </a:xfrm>
          <a:prstGeom prst="curvedConnector3">
            <a:avLst>
              <a:gd name="adj1" fmla="val 261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5400000" flipH="1" flipV="1">
            <a:off x="1481312" y="3929329"/>
            <a:ext cx="348447" cy="263070"/>
          </a:xfrm>
          <a:prstGeom prst="curvedConnector3">
            <a:avLst>
              <a:gd name="adj1" fmla="val 1010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1190626" y="4867720"/>
            <a:ext cx="1143000" cy="615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22" name="Curved Connector 21"/>
          <p:cNvCxnSpPr/>
          <p:nvPr/>
        </p:nvCxnSpPr>
        <p:spPr>
          <a:xfrm rot="16200000" flipV="1">
            <a:off x="1318194" y="4575835"/>
            <a:ext cx="887865" cy="476248"/>
          </a:xfrm>
          <a:prstGeom prst="curvedConnector3">
            <a:avLst>
              <a:gd name="adj1" fmla="val 65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31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smtClean="0"/>
              <a:t>Intro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Revolución</a:t>
                </a:r>
                <a:r>
                  <a:rPr lang="en-US" dirty="0" smtClean="0"/>
                  <a:t> Industrial (s. XVIII)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Automatizaci</a:t>
                </a:r>
                <a:r>
                  <a:rPr lang="es-ES" dirty="0" err="1" smtClean="0"/>
                  <a:t>ón</a:t>
                </a:r>
                <a:r>
                  <a:rPr lang="es-ES" dirty="0" smtClean="0"/>
                  <a:t> del campo (s. XXI)</a:t>
                </a:r>
              </a:p>
              <a:p>
                <a:r>
                  <a:rPr lang="es-ES" dirty="0" smtClean="0"/>
                  <a:t>Agricultura de precisión</a:t>
                </a:r>
              </a:p>
              <a:p>
                <a:r>
                  <a:rPr lang="es-ES" dirty="0" smtClean="0"/>
                  <a:t>Beneficios</a:t>
                </a:r>
              </a:p>
              <a:p>
                <a:pPr lvl="1"/>
                <a:r>
                  <a:rPr lang="es-ES" dirty="0" smtClean="0"/>
                  <a:t>Económicos: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s-ES" dirty="0" smtClean="0"/>
                  <a:t> tiempo, trabajadores  </a:t>
                </a:r>
              </a:p>
              <a:p>
                <a:pPr lvl="1"/>
                <a:r>
                  <a:rPr lang="en-US" dirty="0" err="1" smtClean="0"/>
                  <a:t>Ecol</a:t>
                </a:r>
                <a:r>
                  <a:rPr lang="es-ES" dirty="0" err="1" smtClean="0"/>
                  <a:t>ógicos</a:t>
                </a:r>
                <a:r>
                  <a:rPr lang="es-ES" dirty="0" smtClean="0"/>
                  <a:t>: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s-ES" dirty="0" smtClean="0"/>
                  <a:t> nutrientes, pesticidas, agua</a:t>
                </a:r>
                <a:endParaRPr lang="es-E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5379720" y="365124"/>
            <a:ext cx="597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 smtClean="0"/>
              <a:t>Contexto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4292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err="1" smtClean="0"/>
              <a:t>Navegación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5222875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 smtClean="0"/>
                  <a:t>Tambi</a:t>
                </a:r>
                <a:r>
                  <a:rPr lang="es-ES" dirty="0" smtClean="0"/>
                  <a:t>é</a:t>
                </a:r>
                <a:r>
                  <a:rPr lang="en-US" dirty="0" smtClean="0"/>
                  <a:t>n </a:t>
                </a:r>
                <a:r>
                  <a:rPr lang="en-US" dirty="0" err="1" smtClean="0"/>
                  <a:t>actualizarEncabezamientoArduino</a:t>
                </a:r>
                <a:r>
                  <a:rPr lang="en-US" dirty="0" smtClean="0"/>
                  <a:t>() + </a:t>
                </a:r>
                <a:r>
                  <a:rPr lang="en-US" dirty="0" err="1" smtClean="0"/>
                  <a:t>compilarArduino</a:t>
                </a:r>
                <a:r>
                  <a:rPr lang="en-US" dirty="0" smtClean="0"/>
                  <a:t>()</a:t>
                </a:r>
              </a:p>
              <a:p>
                <a:pPr lvl="1"/>
                <a:r>
                  <a:rPr lang="en-US" dirty="0" smtClean="0"/>
                  <a:t>CAMBIAR_MODO = 11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#define CAMIAR?MODO 11</a:t>
                </a:r>
              </a:p>
              <a:p>
                <a:endParaRPr lang="en-US" dirty="0"/>
              </a:p>
              <a:p>
                <a:r>
                  <a:rPr lang="en-US" dirty="0" err="1" smtClean="0"/>
                  <a:t>Principalmente</a:t>
                </a:r>
                <a:r>
                  <a:rPr lang="en-US" dirty="0" smtClean="0"/>
                  <a:t> al </a:t>
                </a:r>
                <a:r>
                  <a:rPr lang="en-US" dirty="0" err="1" smtClean="0"/>
                  <a:t>arrancar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PiA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Idealmente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actualizaciones</a:t>
                </a:r>
                <a:r>
                  <a:rPr lang="en-US" dirty="0" smtClean="0"/>
                  <a:t> OTA </a:t>
                </a:r>
                <a:r>
                  <a:rPr lang="en-US" dirty="0" err="1" smtClean="0"/>
                  <a:t>desde</a:t>
                </a:r>
                <a:r>
                  <a:rPr lang="en-US" dirty="0" smtClean="0"/>
                  <a:t> el </a:t>
                </a:r>
                <a:r>
                  <a:rPr lang="en-US" dirty="0" err="1" smtClean="0"/>
                  <a:t>servidor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5222875"/>
              </a:xfrm>
              <a:blipFill>
                <a:blip r:embed="rId3"/>
                <a:stretch>
                  <a:fillRect l="-967" t="-18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5379720" y="365124"/>
            <a:ext cx="597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 smtClean="0"/>
              <a:t>Aut</a:t>
            </a:r>
            <a:r>
              <a:rPr lang="es-ES" sz="2400" dirty="0" err="1" smtClean="0"/>
              <a:t>ónoma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004228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err="1" smtClean="0"/>
              <a:t>Navegación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5222875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 smtClean="0"/>
                  <a:t>En</a:t>
                </a:r>
                <a:r>
                  <a:rPr lang="en-US" dirty="0" smtClean="0"/>
                  <a:t> Parte B </a:t>
                </a:r>
                <a:r>
                  <a:rPr lang="en-US" dirty="0" err="1" smtClean="0"/>
                  <a:t>PiA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coordAct</a:t>
                </a:r>
                <a:r>
                  <a:rPr lang="en-US" dirty="0" smtClean="0"/>
                  <a:t> (GPS), </a:t>
                </a:r>
                <a:r>
                  <a:rPr lang="en-US" dirty="0" err="1" smtClean="0"/>
                  <a:t>dirección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distancia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objetivo</a:t>
                </a:r>
                <a:endParaRPr lang="en-US" dirty="0" smtClean="0"/>
              </a:p>
              <a:p>
                <a:r>
                  <a:rPr lang="en-US" dirty="0" smtClean="0"/>
                  <a:t>Magnet</a:t>
                </a:r>
                <a:r>
                  <a:rPr lang="es-ES" dirty="0" err="1" smtClean="0"/>
                  <a:t>ómetro</a:t>
                </a:r>
                <a:r>
                  <a:rPr lang="es-ES" dirty="0" smtClean="0"/>
                  <a:t>: c</a:t>
                </a:r>
                <a:r>
                  <a:rPr lang="en-US" dirty="0" err="1" smtClean="0"/>
                  <a:t>omparar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direcionAct</a:t>
                </a:r>
                <a:r>
                  <a:rPr lang="en-US" dirty="0" smtClean="0"/>
                  <a:t> con </a:t>
                </a:r>
                <a:r>
                  <a:rPr lang="en-US" dirty="0" err="1" smtClean="0"/>
                  <a:t>direccionObj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izq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dcha</a:t>
                </a:r>
                <a:r>
                  <a:rPr lang="en-US" dirty="0" smtClean="0"/>
                  <a:t>, recto?</a:t>
                </a:r>
              </a:p>
              <a:p>
                <a:pPr lvl="1"/>
                <a:r>
                  <a:rPr lang="en-US" dirty="0" smtClean="0"/>
                  <a:t>Flora de </a:t>
                </a:r>
                <a:r>
                  <a:rPr lang="en-US" dirty="0" err="1" smtClean="0"/>
                  <a:t>Adafruit</a:t>
                </a:r>
                <a:r>
                  <a:rPr lang="en-US" dirty="0" smtClean="0"/>
                  <a:t> (LSM303DLHC)</a:t>
                </a:r>
              </a:p>
              <a:p>
                <a:pPr lvl="1"/>
                <a:r>
                  <a:rPr lang="en-US" dirty="0" smtClean="0"/>
                  <a:t>I2C</a:t>
                </a:r>
              </a:p>
              <a:p>
                <a:r>
                  <a:rPr lang="en-US" dirty="0" err="1" smtClean="0"/>
                  <a:t>Ultrasonidos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evitar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obstáculos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navegaciónAutomática</a:t>
                </a:r>
                <a:r>
                  <a:rPr lang="en-US" dirty="0" smtClean="0"/>
                  <a:t>()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5222875"/>
              </a:xfrm>
              <a:blipFill>
                <a:blip r:embed="rId3"/>
                <a:stretch>
                  <a:fillRect l="-967" t="-18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5379720" y="365124"/>
            <a:ext cx="597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 smtClean="0"/>
              <a:t>Aut</a:t>
            </a:r>
            <a:r>
              <a:rPr lang="es-ES" sz="2400" dirty="0" err="1" smtClean="0"/>
              <a:t>ónoma:Sensores</a:t>
            </a:r>
            <a:endParaRPr lang="es-E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38168" y="4306529"/>
            <a:ext cx="0" cy="76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52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err="1" smtClean="0"/>
              <a:t>Navegación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522287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err="1" smtClean="0"/>
                  <a:t>Wire.beginTransmission</a:t>
                </a:r>
                <a:r>
                  <a:rPr lang="en-US" dirty="0" smtClean="0"/>
                  <a:t>(LSM303_ADDRESS_MAG)</a:t>
                </a:r>
              </a:p>
              <a:p>
                <a:pPr lvl="1"/>
                <a:r>
                  <a:rPr lang="en-US" dirty="0" smtClean="0"/>
                  <a:t>START = </a:t>
                </a:r>
                <a:r>
                  <a:rPr lang="en-US" dirty="0" err="1" smtClean="0"/>
                  <a:t>flanco</a:t>
                </a:r>
                <a:r>
                  <a:rPr lang="en-US" dirty="0" smtClean="0"/>
                  <a:t> bajada SDA + </a:t>
                </a:r>
                <a:r>
                  <a:rPr lang="en-US" dirty="0" err="1" smtClean="0"/>
                  <a:t>nivel</a:t>
                </a:r>
                <a:r>
                  <a:rPr lang="en-US" dirty="0" smtClean="0"/>
                  <a:t> alto SCL</a:t>
                </a:r>
                <a:endParaRPr lang="en-US" dirty="0"/>
              </a:p>
              <a:p>
                <a:pPr lvl="1"/>
                <a:r>
                  <a:rPr lang="en-US" dirty="0" smtClean="0"/>
                  <a:t>Adafruit_LSM303_U.h: #define LSM303_ADDRESS_MAG 0x3C &gt;&gt; 1 = 00111100 &gt;&gt; 1 = 00011110</a:t>
                </a:r>
              </a:p>
              <a:p>
                <a:pPr lvl="1"/>
                <a:r>
                  <a:rPr lang="en-US" dirty="0" err="1" smtClean="0"/>
                  <a:t>Correcto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seg</a:t>
                </a:r>
                <a:r>
                  <a:rPr lang="es-ES" dirty="0" smtClean="0"/>
                  <a:t>ú</a:t>
                </a:r>
                <a:r>
                  <a:rPr lang="en-US" dirty="0" smtClean="0"/>
                  <a:t>n </a:t>
                </a:r>
                <a:r>
                  <a:rPr lang="en-US" dirty="0" err="1" smtClean="0"/>
                  <a:t>hoja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datos</a:t>
                </a:r>
                <a:r>
                  <a:rPr lang="en-US" dirty="0" smtClean="0"/>
                  <a:t>!</a:t>
                </a:r>
              </a:p>
              <a:p>
                <a:pPr lvl="1"/>
                <a:r>
                  <a:rPr lang="en-US" dirty="0" smtClean="0"/>
                  <a:t>0 1 1 1 1 0 0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esclavos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comparan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Bit de </a:t>
                </a:r>
                <a:r>
                  <a:rPr lang="en-US" dirty="0" err="1" smtClean="0"/>
                  <a:t>escritura</a:t>
                </a:r>
                <a:r>
                  <a:rPr lang="en-US" dirty="0" smtClean="0"/>
                  <a:t> = W = 0</a:t>
                </a:r>
              </a:p>
              <a:p>
                <a:r>
                  <a:rPr lang="en-US" dirty="0" smtClean="0"/>
                  <a:t>Maestro </a:t>
                </a:r>
                <a:r>
                  <a:rPr lang="en-US" dirty="0" err="1" smtClean="0"/>
                  <a:t>libera</a:t>
                </a:r>
                <a:r>
                  <a:rPr lang="en-US" dirty="0" smtClean="0"/>
                  <a:t> SDA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esclavo</a:t>
                </a:r>
                <a:r>
                  <a:rPr lang="en-US" dirty="0" smtClean="0"/>
                  <a:t> ACK (</a:t>
                </a:r>
                <a:r>
                  <a:rPr lang="en-US" dirty="0" err="1" smtClean="0"/>
                  <a:t>nivel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bajo</a:t>
                </a:r>
                <a:r>
                  <a:rPr lang="en-US" dirty="0" smtClean="0"/>
                  <a:t> SDA </a:t>
                </a:r>
                <a:r>
                  <a:rPr lang="en-US" dirty="0" err="1" smtClean="0"/>
                  <a:t>durante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puslo</a:t>
                </a:r>
                <a:r>
                  <a:rPr lang="en-US" dirty="0" smtClean="0"/>
                  <a:t> alto SCL)</a:t>
                </a:r>
              </a:p>
              <a:p>
                <a:pPr lvl="1"/>
                <a:r>
                  <a:rPr lang="en-US" dirty="0" err="1" smtClean="0"/>
                  <a:t>Despu</a:t>
                </a:r>
                <a:r>
                  <a:rPr lang="es-ES" dirty="0" smtClean="0"/>
                  <a:t>é</a:t>
                </a:r>
                <a:r>
                  <a:rPr lang="en-US" dirty="0" smtClean="0"/>
                  <a:t>s de </a:t>
                </a:r>
                <a:r>
                  <a:rPr lang="en-US" dirty="0" err="1" smtClean="0"/>
                  <a:t>cada</a:t>
                </a:r>
                <a:r>
                  <a:rPr lang="en-US" dirty="0" smtClean="0"/>
                  <a:t> byte </a:t>
                </a:r>
                <a:r>
                  <a:rPr lang="en-US" dirty="0" err="1" smtClean="0"/>
                  <a:t>recibido</a:t>
                </a:r>
                <a:endParaRPr lang="en-US" dirty="0" smtClean="0"/>
              </a:p>
              <a:p>
                <a:r>
                  <a:rPr lang="en-US" dirty="0" err="1" smtClean="0"/>
                  <a:t>Wire.write</a:t>
                </a:r>
                <a:r>
                  <a:rPr lang="en-US" dirty="0" smtClean="0"/>
                  <a:t>(</a:t>
                </a:r>
                <a:r>
                  <a:rPr lang="es-ES" dirty="0"/>
                  <a:t>LSM303_REGISTER_MAG_OUT_X_H_M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s-ES" dirty="0" smtClean="0"/>
                  <a:t>OUT_X_H_M = 0x03 = 00000011 hoja de datos</a:t>
                </a:r>
              </a:p>
              <a:p>
                <a:r>
                  <a:rPr lang="en-US" dirty="0" err="1" smtClean="0"/>
                  <a:t>Wire.requestFrom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esclavo</a:t>
                </a:r>
                <a:r>
                  <a:rPr lang="en-US" dirty="0" smtClean="0"/>
                  <a:t>, 6)</a:t>
                </a:r>
                <a:endParaRPr lang="es-ES" dirty="0" smtClean="0"/>
              </a:p>
              <a:p>
                <a:pPr lvl="1"/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realidad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direcci</a:t>
                </a:r>
                <a:r>
                  <a:rPr lang="es-ES" dirty="0" err="1" smtClean="0"/>
                  <a:t>ón</a:t>
                </a:r>
                <a:r>
                  <a:rPr lang="es-ES" dirty="0" smtClean="0"/>
                  <a:t> de 7 bits y 1 bit de autoincremento (0x03-0x08 por defecto en el chip)</a:t>
                </a:r>
              </a:p>
              <a:p>
                <a:pPr lvl="1"/>
                <a:r>
                  <a:rPr lang="es-ES" dirty="0" smtClean="0"/>
                  <a:t>Esclavo ACK, maestro SR </a:t>
                </a:r>
                <a:r>
                  <a:rPr lang="en-US" dirty="0" smtClean="0"/>
                  <a:t>+ AD + R</a:t>
                </a:r>
              </a:p>
              <a:p>
                <a:r>
                  <a:rPr lang="en-US" dirty="0"/>
                  <a:t>w</a:t>
                </a:r>
                <a:r>
                  <a:rPr lang="en-US" dirty="0" smtClean="0"/>
                  <a:t>hile (</a:t>
                </a:r>
                <a:r>
                  <a:rPr lang="en-US" dirty="0" err="1" smtClean="0"/>
                  <a:t>Wire.available</a:t>
                </a:r>
                <a:r>
                  <a:rPr lang="en-US" dirty="0" smtClean="0"/>
                  <a:t>() &lt; 6)</a:t>
                </a:r>
              </a:p>
              <a:p>
                <a:pPr lvl="1"/>
                <a:r>
                  <a:rPr lang="en-US" dirty="0" smtClean="0"/>
                  <a:t>6 bytes de </a:t>
                </a:r>
                <a:r>
                  <a:rPr lang="en-US" dirty="0" err="1" smtClean="0"/>
                  <a:t>tipo</a:t>
                </a:r>
                <a:r>
                  <a:rPr lang="en-US" dirty="0" smtClean="0"/>
                  <a:t> uint8_t: x alto, x </a:t>
                </a:r>
                <a:r>
                  <a:rPr lang="en-US" dirty="0" err="1" smtClean="0"/>
                  <a:t>bajo</a:t>
                </a:r>
                <a:r>
                  <a:rPr lang="en-US" dirty="0" smtClean="0"/>
                  <a:t>, y alto, y </a:t>
                </a:r>
                <a:r>
                  <a:rPr lang="en-US" dirty="0" err="1" smtClean="0"/>
                  <a:t>bajo</a:t>
                </a:r>
                <a:r>
                  <a:rPr lang="en-US" dirty="0" smtClean="0"/>
                  <a:t>, z alto, z </a:t>
                </a:r>
                <a:r>
                  <a:rPr lang="en-US" dirty="0" err="1" smtClean="0"/>
                  <a:t>bajo</a:t>
                </a:r>
                <a:endParaRPr lang="en-US" dirty="0" smtClean="0"/>
              </a:p>
              <a:p>
                <a:pPr lvl="1"/>
                <a:r>
                  <a:rPr lang="en-US" dirty="0" err="1"/>
                  <a:t>r</a:t>
                </a:r>
                <a:r>
                  <a:rPr lang="en-US" dirty="0" err="1" smtClean="0"/>
                  <a:t>aw.x</a:t>
                </a:r>
                <a:r>
                  <a:rPr lang="en-US" dirty="0" smtClean="0"/>
                  <a:t> = </a:t>
                </a:r>
                <a:r>
                  <a:rPr lang="es-ES" dirty="0"/>
                  <a:t>(int16_t)(</a:t>
                </a:r>
                <a:r>
                  <a:rPr lang="es-ES" dirty="0" err="1"/>
                  <a:t>xlo</a:t>
                </a:r>
                <a:r>
                  <a:rPr lang="es-ES" dirty="0"/>
                  <a:t> | ((int16_t)</a:t>
                </a:r>
                <a:r>
                  <a:rPr lang="es-ES" dirty="0" err="1"/>
                  <a:t>xhi</a:t>
                </a:r>
                <a:r>
                  <a:rPr lang="es-ES" dirty="0"/>
                  <a:t> &lt;&lt; 8</a:t>
                </a:r>
                <a:r>
                  <a:rPr lang="es-ES" dirty="0" smtClean="0"/>
                  <a:t>)) </a:t>
                </a:r>
                <a:r>
                  <a:rPr lang="es-ES" dirty="0" smtClean="0">
                    <a:solidFill>
                      <a:srgbClr val="FF0000"/>
                    </a:solidFill>
                  </a:rPr>
                  <a:t>show </a:t>
                </a:r>
                <a:r>
                  <a:rPr lang="es-ES" dirty="0" err="1" smtClean="0">
                    <a:solidFill>
                      <a:srgbClr val="FF0000"/>
                    </a:solidFill>
                  </a:rPr>
                  <a:t>example</a:t>
                </a:r>
                <a:endParaRPr lang="es-ES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 err="1" smtClean="0"/>
                  <a:t>Complemento</a:t>
                </a:r>
                <a:r>
                  <a:rPr lang="en-US" dirty="0" smtClean="0"/>
                  <a:t> a dos: </a:t>
                </a:r>
                <a:r>
                  <a:rPr lang="es-ES" dirty="0"/>
                  <a:t>11010010 01011011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s-ES" dirty="0"/>
                  <a:t> 00101101 </a:t>
                </a:r>
                <a:r>
                  <a:rPr lang="es-ES" dirty="0" smtClean="0"/>
                  <a:t>10100100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s-ES" dirty="0"/>
                  <a:t>00101101 </a:t>
                </a:r>
                <a:r>
                  <a:rPr lang="es-ES" dirty="0" smtClean="0"/>
                  <a:t>10100101</a:t>
                </a:r>
                <a:r>
                  <a:rPr lang="es-ES" dirty="0"/>
                  <a:t> </a:t>
                </a:r>
                <a:r>
                  <a:rPr lang="es-ES" dirty="0" smtClean="0"/>
                  <a:t>= 11685 </a:t>
                </a:r>
                <a:r>
                  <a:rPr lang="es-ES" dirty="0" err="1" smtClean="0">
                    <a:solidFill>
                      <a:srgbClr val="FF0000"/>
                    </a:solidFill>
                  </a:rPr>
                  <a:t>confirm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tan2()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declinaci</a:t>
                </a:r>
                <a:r>
                  <a:rPr lang="es-ES" dirty="0" err="1" smtClean="0"/>
                  <a:t>ó</a:t>
                </a:r>
                <a:r>
                  <a:rPr lang="en-US" dirty="0" smtClean="0"/>
                  <a:t>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0 &lt; 2</a:t>
                </a:r>
                <a:r>
                  <a:rPr lang="el-GR" dirty="0" smtClean="0"/>
                  <a:t>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direccionAct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calibrar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mano</a:t>
                </a:r>
                <a:endParaRPr lang="en-US" dirty="0" smtClean="0"/>
              </a:p>
              <a:p>
                <a:r>
                  <a:rPr lang="en-US" dirty="0" smtClean="0"/>
                  <a:t>…STOP = </a:t>
                </a:r>
                <a:r>
                  <a:rPr lang="en-US" dirty="0" err="1" smtClean="0"/>
                  <a:t>flanco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subida</a:t>
                </a:r>
                <a:r>
                  <a:rPr lang="en-US" dirty="0" smtClean="0"/>
                  <a:t> SDA + </a:t>
                </a:r>
                <a:r>
                  <a:rPr lang="en-US" dirty="0" err="1" smtClean="0"/>
                  <a:t>nivel</a:t>
                </a:r>
                <a:r>
                  <a:rPr lang="en-US" dirty="0" smtClean="0"/>
                  <a:t> alto SCL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5222875"/>
              </a:xfrm>
              <a:blipFill>
                <a:blip r:embed="rId3"/>
                <a:stretch>
                  <a:fillRect l="-483" t="-2100" b="-175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5379720" y="365124"/>
            <a:ext cx="597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 smtClean="0"/>
              <a:t>Aut</a:t>
            </a:r>
            <a:r>
              <a:rPr lang="es-ES" sz="2400" dirty="0" err="1" smtClean="0"/>
              <a:t>ónoma</a:t>
            </a:r>
            <a:r>
              <a:rPr lang="es-ES" sz="2400" dirty="0" smtClean="0"/>
              <a:t>: Magnetómetro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419575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err="1" smtClean="0"/>
              <a:t>Navegación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522287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HC-SR04: </a:t>
                </a:r>
                <a:r>
                  <a:rPr lang="en-US" dirty="0" err="1" smtClean="0"/>
                  <a:t>evitar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obstáculos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lado</a:t>
                </a:r>
                <a:r>
                  <a:rPr lang="en-US" dirty="0" smtClean="0"/>
                  <a:t> mayor </a:t>
                </a:r>
                <a:r>
                  <a:rPr lang="en-US" dirty="0" err="1" smtClean="0"/>
                  <a:t>espacio</a:t>
                </a:r>
                <a:r>
                  <a:rPr lang="en-US" dirty="0" smtClean="0"/>
                  <a:t> entre </a:t>
                </a:r>
                <a:r>
                  <a:rPr lang="en-US" dirty="0" err="1" smtClean="0"/>
                  <a:t>filas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detener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Trigger: </a:t>
                </a:r>
                <a:r>
                  <a:rPr lang="en-US" dirty="0" err="1" smtClean="0"/>
                  <a:t>pulso</a:t>
                </a:r>
                <a:r>
                  <a:rPr lang="en-US" dirty="0" smtClean="0"/>
                  <a:t> 10</a:t>
                </a:r>
                <a:r>
                  <a:rPr lang="en-US" dirty="0" smtClean="0"/>
                  <a:t>µs</a:t>
                </a:r>
                <a:r>
                  <a:rPr lang="en-US" dirty="0" smtClean="0"/>
                  <a:t> </a:t>
                </a:r>
                <a:endParaRPr lang="en-US" dirty="0" smtClean="0"/>
              </a:p>
              <a:p>
                <a:r>
                  <a:rPr lang="en-US" dirty="0" smtClean="0"/>
                  <a:t>µM: </a:t>
                </a:r>
                <a:r>
                  <a:rPr lang="es-ES" dirty="0" smtClean="0"/>
                  <a:t>recibe </a:t>
                </a:r>
                <a:r>
                  <a:rPr lang="es-ES" dirty="0" err="1" smtClean="0"/>
                  <a:t>trigger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 smtClean="0"/>
                  <a:t> ráfaga (8 ciclos a 40 kHz)</a:t>
                </a:r>
              </a:p>
              <a:p>
                <a:r>
                  <a:rPr lang="es-ES" dirty="0" smtClean="0"/>
                  <a:t>Transmisor: </a:t>
                </a:r>
                <a:r>
                  <a:rPr lang="es-ES" dirty="0" smtClean="0"/>
                  <a:t>: tensión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dirty="0" smtClean="0"/>
                  <a:t>efecto piezoeléctrico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 smtClean="0"/>
                  <a:t> </a:t>
                </a:r>
                <a:r>
                  <a:rPr lang="es-ES" dirty="0" smtClean="0"/>
                  <a:t>2 placas metálicas comprimen-expanden aire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 smtClean="0"/>
                  <a:t> onda sónica</a:t>
                </a:r>
              </a:p>
              <a:p>
                <a:r>
                  <a:rPr lang="en-US" dirty="0" smtClean="0"/>
                  <a:t>µM: </a:t>
                </a:r>
                <a:r>
                  <a:rPr lang="en-US" dirty="0" err="1" smtClean="0"/>
                  <a:t>mantiene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pulso</a:t>
                </a:r>
                <a:r>
                  <a:rPr lang="en-US" dirty="0" smtClean="0"/>
                  <a:t> eco alto hasta </a:t>
                </a:r>
                <a:r>
                  <a:rPr lang="en-US" dirty="0" err="1" smtClean="0"/>
                  <a:t>recibir</a:t>
                </a:r>
                <a:r>
                  <a:rPr lang="en-US" dirty="0" smtClean="0"/>
                  <a:t> eco (</a:t>
                </a:r>
                <a:r>
                  <a:rPr lang="en-US" dirty="0" err="1" smtClean="0"/>
                  <a:t>interrupci</a:t>
                </a:r>
                <a:r>
                  <a:rPr lang="es-ES" dirty="0" err="1" smtClean="0"/>
                  <a:t>ó</a:t>
                </a:r>
                <a:r>
                  <a:rPr lang="en-US" dirty="0" smtClean="0"/>
                  <a:t>n)</a:t>
                </a:r>
              </a:p>
              <a:p>
                <a:r>
                  <a:rPr lang="en-US" dirty="0" smtClean="0"/>
                  <a:t>receptor: 3 op-amps para </a:t>
                </a:r>
                <a:r>
                  <a:rPr lang="en-US" dirty="0" err="1" smtClean="0"/>
                  <a:t>atenuar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filtrar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comparar</a:t>
                </a:r>
                <a:r>
                  <a:rPr lang="en-US" dirty="0" smtClean="0"/>
                  <a:t> con </a:t>
                </a:r>
                <a:r>
                  <a:rPr lang="en-US" dirty="0" err="1" smtClean="0"/>
                  <a:t>mínimo</a:t>
                </a:r>
                <a:endParaRPr lang="en-US" dirty="0"/>
              </a:p>
              <a:p>
                <a:r>
                  <a:rPr lang="en-US" dirty="0" smtClean="0"/>
                  <a:t>µM: </a:t>
                </a:r>
                <a:r>
                  <a:rPr lang="en-US" dirty="0" err="1" smtClean="0"/>
                  <a:t>pulseIn</a:t>
                </a:r>
                <a:r>
                  <a:rPr lang="en-US" dirty="0" smtClean="0"/>
                  <a:t>()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wiring_pulse.c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 smtClean="0"/>
                  <a:t> </a:t>
                </a:r>
                <a:r>
                  <a:rPr lang="en-US" dirty="0" err="1" smtClean="0"/>
                  <a:t>wiring_pulse.s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calcula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ciclos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reloj</a:t>
                </a:r>
                <a:endParaRPr lang="en-US" dirty="0" smtClean="0"/>
              </a:p>
              <a:p>
                <a:r>
                  <a:rPr lang="en-US" dirty="0" err="1" smtClean="0"/>
                  <a:t>Calibrar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distancia</a:t>
                </a:r>
                <a:r>
                  <a:rPr lang="en-US" dirty="0" smtClean="0"/>
                  <a:t> = m*</a:t>
                </a:r>
                <a:r>
                  <a:rPr lang="en-US" dirty="0" err="1" smtClean="0"/>
                  <a:t>duraci</a:t>
                </a:r>
                <a:r>
                  <a:rPr lang="es-ES" dirty="0" err="1" smtClean="0"/>
                  <a:t>ó</a:t>
                </a:r>
                <a:r>
                  <a:rPr lang="en-US" dirty="0" smtClean="0"/>
                  <a:t>n + b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5222875"/>
              </a:xfrm>
              <a:blipFill>
                <a:blip r:embed="rId3"/>
                <a:stretch>
                  <a:fillRect l="-967" t="-18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5379720" y="365124"/>
            <a:ext cx="597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 smtClean="0"/>
              <a:t>Aut</a:t>
            </a:r>
            <a:r>
              <a:rPr lang="es-ES" sz="2400" dirty="0" err="1" smtClean="0"/>
              <a:t>ónoma</a:t>
            </a:r>
            <a:r>
              <a:rPr lang="es-ES" sz="2400" dirty="0" smtClean="0"/>
              <a:t>: Sonar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928408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err="1" smtClean="0"/>
              <a:t>Navegación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222875"/>
          </a:xfrm>
        </p:spPr>
        <p:txBody>
          <a:bodyPr>
            <a:normAutofit/>
          </a:bodyPr>
          <a:lstStyle/>
          <a:p>
            <a:r>
              <a:rPr lang="en-US" dirty="0" err="1" smtClean="0"/>
              <a:t>Teleoperación</a:t>
            </a:r>
            <a:r>
              <a:rPr lang="en-US" dirty="0" smtClean="0"/>
              <a:t> </a:t>
            </a:r>
            <a:r>
              <a:rPr lang="en-US" dirty="0" err="1" smtClean="0"/>
              <a:t>básica</a:t>
            </a:r>
            <a:endParaRPr lang="en-US" dirty="0"/>
          </a:p>
          <a:p>
            <a:r>
              <a:rPr lang="en-US" dirty="0" err="1" smtClean="0"/>
              <a:t>Página</a:t>
            </a:r>
            <a:r>
              <a:rPr lang="en-US" dirty="0" smtClean="0"/>
              <a:t> web </a:t>
            </a:r>
            <a:r>
              <a:rPr lang="en-US" dirty="0" err="1" smtClean="0"/>
              <a:t>publica</a:t>
            </a:r>
            <a:r>
              <a:rPr lang="en-US" dirty="0" smtClean="0"/>
              <a:t> commandos a </a:t>
            </a:r>
            <a:r>
              <a:rPr lang="en-US" dirty="0" err="1" smtClean="0"/>
              <a:t>motores</a:t>
            </a:r>
            <a:r>
              <a:rPr lang="en-US" dirty="0" smtClean="0"/>
              <a:t> y </a:t>
            </a:r>
            <a:r>
              <a:rPr lang="en-US" dirty="0" err="1" smtClean="0"/>
              <a:t>cámara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79720" y="365124"/>
            <a:ext cx="597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/>
              <a:t>Manual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8131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err="1" smtClean="0"/>
              <a:t>Navegación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522287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controlRobot.html</a:t>
                </a:r>
              </a:p>
              <a:p>
                <a:pPr lvl="1"/>
                <a:r>
                  <a:rPr lang="en-US" dirty="0" smtClean="0"/>
                  <a:t>&lt;button 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err="1" smtClean="0"/>
                  <a:t>onmouseup</a:t>
                </a:r>
                <a:r>
                  <a:rPr lang="en-US" dirty="0" smtClean="0"/>
                  <a:t>=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pubMQTT</a:t>
                </a:r>
                <a:r>
                  <a:rPr lang="es-ES" dirty="0" smtClean="0"/>
                  <a:t>(</a:t>
                </a:r>
                <a:r>
                  <a:rPr lang="es-ES" dirty="0"/>
                  <a:t>'</a:t>
                </a:r>
                <a:r>
                  <a:rPr lang="es-ES" dirty="0" err="1"/>
                  <a:t>ServidorRobot</a:t>
                </a:r>
                <a:r>
                  <a:rPr lang="es-ES" dirty="0"/>
                  <a:t>/</a:t>
                </a:r>
                <a:r>
                  <a:rPr lang="es-ES" dirty="0" err="1"/>
                  <a:t>navManual</a:t>
                </a:r>
                <a:r>
                  <a:rPr lang="es-ES" dirty="0"/>
                  <a:t>','ad</a:t>
                </a:r>
                <a:r>
                  <a:rPr lang="es-ES" dirty="0" smtClean="0"/>
                  <a:t>')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</a:t>
                </a:r>
                <a:r>
                  <a:rPr lang="en-US" dirty="0" err="1" smtClean="0"/>
                  <a:t>onmousedown</a:t>
                </a:r>
                <a:r>
                  <a:rPr lang="en-US" dirty="0" smtClean="0"/>
                  <a:t>=</a:t>
                </a:r>
                <a:r>
                  <a:rPr lang="es-ES" dirty="0"/>
                  <a:t> </a:t>
                </a:r>
                <a:r>
                  <a:rPr lang="es-ES" dirty="0" err="1"/>
                  <a:t>pubMQTT</a:t>
                </a:r>
                <a:r>
                  <a:rPr lang="es-ES" dirty="0"/>
                  <a:t>('</a:t>
                </a:r>
                <a:r>
                  <a:rPr lang="es-ES" dirty="0" err="1"/>
                  <a:t>ServidorRobot</a:t>
                </a:r>
                <a:r>
                  <a:rPr lang="es-ES" dirty="0"/>
                  <a:t>/</a:t>
                </a:r>
                <a:r>
                  <a:rPr lang="es-ES" dirty="0" err="1"/>
                  <a:t>navManual</a:t>
                </a:r>
                <a:r>
                  <a:rPr lang="es-ES" dirty="0" smtClean="0"/>
                  <a:t>',‘</a:t>
                </a:r>
                <a:r>
                  <a:rPr lang="es-ES" dirty="0" err="1" smtClean="0"/>
                  <a:t>ps</a:t>
                </a:r>
                <a:r>
                  <a:rPr lang="es-ES" dirty="0" smtClean="0"/>
                  <a:t>');"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    &gt;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jax(</a:t>
                </a:r>
                <a:r>
                  <a:rPr lang="en-US" dirty="0" err="1" smtClean="0"/>
                  <a:t>control.topic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control.mensaje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r>
                  <a:rPr lang="en-US" dirty="0" smtClean="0"/>
                  <a:t>Flask</a:t>
                </a:r>
              </a:p>
              <a:p>
                <a:pPr lvl="1"/>
                <a:r>
                  <a:rPr lang="en-US" dirty="0" err="1" smtClean="0"/>
                  <a:t>clienteMQTT.publish</a:t>
                </a:r>
                <a:r>
                  <a:rPr lang="en-US" dirty="0" smtClean="0"/>
                  <a:t>(topic, </a:t>
                </a:r>
                <a:r>
                  <a:rPr lang="en-US" dirty="0" err="1" smtClean="0"/>
                  <a:t>mensjae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err="1" smtClean="0"/>
                  <a:t>En</a:t>
                </a:r>
                <a:r>
                  <a:rPr lang="en-US" dirty="0" smtClean="0"/>
                  <a:t> Parte B </a:t>
                </a:r>
                <a:r>
                  <a:rPr lang="en-US" dirty="0" err="1" smtClean="0"/>
                  <a:t>PiA</a:t>
                </a:r>
                <a:r>
                  <a:rPr lang="en-US" dirty="0" smtClean="0"/>
                  <a:t> se subscribe, </a:t>
                </a:r>
                <a:r>
                  <a:rPr lang="en-US" dirty="0" err="1" smtClean="0"/>
                  <a:t>guarda</a:t>
                </a:r>
                <a:r>
                  <a:rPr lang="en-US" dirty="0" smtClean="0"/>
                  <a:t> el </a:t>
                </a:r>
                <a:r>
                  <a:rPr lang="en-US" dirty="0" err="1" smtClean="0"/>
                  <a:t>mensaje</a:t>
                </a:r>
                <a:r>
                  <a:rPr lang="en-US" dirty="0" smtClean="0"/>
                  <a:t>, y </a:t>
                </a:r>
                <a:r>
                  <a:rPr lang="en-US" dirty="0" err="1" smtClean="0"/>
                  <a:t>activa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permitirComandoManual</a:t>
                </a:r>
                <a:endParaRPr lang="en-US" dirty="0" smtClean="0"/>
              </a:p>
              <a:p>
                <a:r>
                  <a:rPr lang="en-US" dirty="0" err="1" smtClean="0"/>
                  <a:t>En</a:t>
                </a:r>
                <a:r>
                  <a:rPr lang="en-US" dirty="0" smtClean="0"/>
                  <a:t> Parte A </a:t>
                </a:r>
                <a:r>
                  <a:rPr lang="en-US" dirty="0" err="1" smtClean="0"/>
                  <a:t>PiA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vigila</a:t>
                </a:r>
                <a:r>
                  <a:rPr lang="en-US" dirty="0" smtClean="0"/>
                  <a:t> el </a:t>
                </a:r>
                <a:r>
                  <a:rPr lang="en-US" dirty="0" err="1" smtClean="0"/>
                  <a:t>modo</a:t>
                </a:r>
                <a:r>
                  <a:rPr lang="en-US" dirty="0" smtClean="0"/>
                  <a:t> y la </a:t>
                </a:r>
                <a:r>
                  <a:rPr lang="en-US" dirty="0" err="1" smtClean="0"/>
                  <a:t>bandera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comandoArduino(COMANDO_MANUAL, </a:t>
                </a:r>
                <a:r>
                  <a:rPr lang="en-US" dirty="0" err="1" smtClean="0"/>
                  <a:t>mensaje</a:t>
                </a:r>
                <a:r>
                  <a:rPr lang="en-US" dirty="0" smtClean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5222875"/>
              </a:xfrm>
              <a:blipFill>
                <a:blip r:embed="rId3"/>
                <a:stretch>
                  <a:fillRect l="-967" t="-1867" b="-163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5379720" y="365124"/>
            <a:ext cx="597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/>
              <a:t>Manual: </a:t>
            </a:r>
            <a:r>
              <a:rPr lang="en-US" sz="2400" dirty="0" err="1" smtClean="0"/>
              <a:t>Movimiento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0443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err="1" smtClean="0"/>
              <a:t>Navegación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522287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2 servos SG90</a:t>
                </a:r>
              </a:p>
              <a:p>
                <a:r>
                  <a:rPr lang="en-US" dirty="0" smtClean="0"/>
                  <a:t>12V </a:t>
                </a:r>
                <a:r>
                  <a:rPr lang="en-US" dirty="0" err="1" smtClean="0"/>
                  <a:t>batería</a:t>
                </a:r>
                <a:r>
                  <a:rPr lang="en-US" dirty="0" smtClean="0"/>
                  <a:t> principal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convertidor</a:t>
                </a:r>
                <a:r>
                  <a:rPr lang="en-US" dirty="0" smtClean="0"/>
                  <a:t> buck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4,8-6V</a:t>
                </a:r>
              </a:p>
              <a:p>
                <a:r>
                  <a:rPr lang="en-US" dirty="0" smtClean="0"/>
                  <a:t>PWM </a:t>
                </a:r>
                <a:r>
                  <a:rPr lang="en-US" dirty="0" err="1" smtClean="0"/>
                  <a:t>por</a:t>
                </a:r>
                <a:r>
                  <a:rPr lang="en-US" dirty="0" smtClean="0"/>
                  <a:t> software con </a:t>
                </a:r>
                <a:r>
                  <a:rPr lang="en-US" dirty="0" err="1" smtClean="0"/>
                  <a:t>pigpio</a:t>
                </a:r>
                <a:endParaRPr lang="en-US" dirty="0" smtClean="0"/>
              </a:p>
              <a:p>
                <a:r>
                  <a:rPr lang="en-US" dirty="0" err="1" smtClean="0"/>
                  <a:t>pubMQTT</a:t>
                </a:r>
                <a:r>
                  <a:rPr lang="en-US" dirty="0" smtClean="0"/>
                  <a:t>(n)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moverServoWeb</a:t>
                </a:r>
                <a:r>
                  <a:rPr lang="en-US" dirty="0" smtClean="0"/>
                  <a:t>(n)</a:t>
                </a:r>
              </a:p>
              <a:p>
                <a:pPr lvl="1"/>
                <a:r>
                  <a:rPr lang="en-US" dirty="0" smtClean="0"/>
                  <a:t>n == 1 o n == 2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pulsoActualAA</a:t>
                </a:r>
                <a:r>
                  <a:rPr lang="en-US" dirty="0" smtClean="0"/>
                  <a:t>++ o </a:t>
                </a:r>
                <a:r>
                  <a:rPr lang="en-US" dirty="0" err="1" smtClean="0"/>
                  <a:t>pulsoActualAA</a:t>
                </a:r>
                <a:r>
                  <a:rPr lang="en-US" dirty="0" smtClean="0"/>
                  <a:t>--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arriba</a:t>
                </a:r>
                <a:r>
                  <a:rPr lang="en-US" dirty="0" smtClean="0"/>
                  <a:t> o </a:t>
                </a:r>
                <a:r>
                  <a:rPr lang="en-US" dirty="0" err="1" smtClean="0"/>
                  <a:t>abajo</a:t>
                </a:r>
                <a:endParaRPr lang="en-US" dirty="0" smtClean="0"/>
              </a:p>
              <a:p>
                <a:pPr lvl="1"/>
                <a:r>
                  <a:rPr lang="en-US" dirty="0"/>
                  <a:t>n</a:t>
                </a:r>
                <a:r>
                  <a:rPr lang="en-US" dirty="0" smtClean="0"/>
                  <a:t> == 3 o n == 4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pulsoActualID</a:t>
                </a:r>
                <a:r>
                  <a:rPr lang="en-US" dirty="0" smtClean="0"/>
                  <a:t>++ o </a:t>
                </a:r>
                <a:r>
                  <a:rPr lang="en-US" dirty="0" err="1" smtClean="0"/>
                  <a:t>pulsoActualID</a:t>
                </a:r>
                <a:r>
                  <a:rPr lang="en-US" dirty="0" smtClean="0"/>
                  <a:t>--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izq</a:t>
                </a:r>
                <a:r>
                  <a:rPr lang="en-US" dirty="0" smtClean="0"/>
                  <a:t> o </a:t>
                </a:r>
                <a:r>
                  <a:rPr lang="en-US" dirty="0" err="1" smtClean="0"/>
                  <a:t>dcha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pulsoActual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get_servo_pulsewidth</a:t>
                </a:r>
                <a:r>
                  <a:rPr lang="en-US" dirty="0" smtClean="0"/>
                  <a:t>()</a:t>
                </a:r>
              </a:p>
              <a:p>
                <a:pPr lvl="1"/>
                <a:r>
                  <a:rPr lang="en-US" dirty="0" err="1" smtClean="0"/>
                  <a:t>Teóricamente</a:t>
                </a:r>
                <a:r>
                  <a:rPr lang="en-US" dirty="0" smtClean="0"/>
                  <a:t> 500-2500 µs </a:t>
                </a:r>
                <a:r>
                  <a:rPr lang="en-US" dirty="0" err="1" smtClean="0"/>
                  <a:t>pero</a:t>
                </a:r>
                <a:r>
                  <a:rPr lang="en-US" dirty="0" smtClean="0"/>
                  <a:t> l</a:t>
                </a:r>
                <a:r>
                  <a:rPr lang="es-ES" dirty="0" smtClean="0"/>
                  <a:t>í</a:t>
                </a:r>
                <a:r>
                  <a:rPr lang="en-US" dirty="0" smtClean="0"/>
                  <a:t>mites </a:t>
                </a:r>
                <a:r>
                  <a:rPr lang="en-US" dirty="0" err="1" smtClean="0"/>
                  <a:t>averiguados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manualmente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moverServo</a:t>
                </a:r>
                <a:r>
                  <a:rPr lang="en-US" dirty="0" smtClean="0"/>
                  <a:t>() </a:t>
                </a:r>
                <a:r>
                  <a:rPr lang="en-US" dirty="0" err="1" smtClean="0"/>
                  <a:t>sólo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permite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set_servo_pulsewidth</a:t>
                </a:r>
                <a:r>
                  <a:rPr lang="en-US" dirty="0" smtClean="0"/>
                  <a:t>() entre </a:t>
                </a:r>
                <a:r>
                  <a:rPr lang="en-US" dirty="0" err="1" smtClean="0"/>
                  <a:t>los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respectivos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límites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5222875"/>
              </a:xfrm>
              <a:blipFill>
                <a:blip r:embed="rId3"/>
                <a:stretch>
                  <a:fillRect l="-967" t="-18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5379720" y="365124"/>
            <a:ext cx="597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/>
              <a:t>Manual: </a:t>
            </a:r>
            <a:r>
              <a:rPr lang="en-US" sz="2400" dirty="0" err="1" smtClean="0"/>
              <a:t>Visión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17367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err="1" smtClean="0"/>
              <a:t>Navegación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5222875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 smtClean="0"/>
                  <a:t>RPi</a:t>
                </a:r>
                <a:r>
                  <a:rPr lang="en-US" dirty="0" smtClean="0"/>
                  <a:t> 3B+ </a:t>
                </a:r>
                <a:r>
                  <a:rPr lang="en-US" dirty="0" err="1" smtClean="0"/>
                  <a:t>varias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patillas</a:t>
                </a:r>
                <a:r>
                  <a:rPr lang="en-US" dirty="0" smtClean="0"/>
                  <a:t> PWM </a:t>
                </a:r>
                <a:r>
                  <a:rPr lang="en-US" dirty="0" err="1" smtClean="0"/>
                  <a:t>pero</a:t>
                </a:r>
                <a:r>
                  <a:rPr lang="en-US" dirty="0" smtClean="0"/>
                  <a:t> s</a:t>
                </a:r>
                <a:r>
                  <a:rPr lang="es-ES" dirty="0" err="1" smtClean="0"/>
                  <a:t>ó</a:t>
                </a:r>
                <a:r>
                  <a:rPr lang="en-US" dirty="0" smtClean="0"/>
                  <a:t>lo 2 </a:t>
                </a:r>
                <a:r>
                  <a:rPr lang="en-US" dirty="0" err="1" smtClean="0"/>
                  <a:t>canales</a:t>
                </a:r>
                <a:r>
                  <a:rPr lang="en-US" dirty="0" smtClean="0"/>
                  <a:t> y servo </a:t>
                </a:r>
                <a:r>
                  <a:rPr lang="en-US" dirty="0" err="1" smtClean="0"/>
                  <a:t>jaula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parte B!</a:t>
                </a:r>
              </a:p>
              <a:p>
                <a:r>
                  <a:rPr lang="en-US" dirty="0" err="1" smtClean="0"/>
                  <a:t>Además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librería</a:t>
                </a:r>
                <a:r>
                  <a:rPr lang="en-US" dirty="0" smtClean="0"/>
                  <a:t> GPIO + </a:t>
                </a:r>
                <a:r>
                  <a:rPr lang="en-US" dirty="0" err="1" smtClean="0"/>
                  <a:t>condensador</a:t>
                </a:r>
                <a:r>
                  <a:rPr lang="en-US" dirty="0" smtClean="0"/>
                  <a:t> era </a:t>
                </a:r>
                <a:r>
                  <a:rPr lang="en-US" dirty="0" err="1" smtClean="0"/>
                  <a:t>inestable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movimiento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entrecortado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vibraciones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err="1" smtClean="0"/>
                  <a:t>Establece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mapa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memoria</a:t>
                </a:r>
                <a:r>
                  <a:rPr lang="en-US" dirty="0" smtClean="0"/>
                  <a:t> GPIO via DMA </a:t>
                </a:r>
                <a:r>
                  <a:rPr lang="en-US" dirty="0" err="1" smtClean="0"/>
                  <a:t>directamente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controlador</a:t>
                </a:r>
                <a:r>
                  <a:rPr lang="en-US" dirty="0" smtClean="0"/>
                  <a:t> PWM sin utilizer la CPU</a:t>
                </a:r>
              </a:p>
              <a:p>
                <a:pPr lvl="1"/>
                <a:r>
                  <a:rPr lang="en-US" dirty="0" smtClean="0"/>
                  <a:t>41 </a:t>
                </a:r>
                <a:r>
                  <a:rPr lang="en-US" dirty="0" err="1" smtClean="0"/>
                  <a:t>registros</a:t>
                </a:r>
                <a:r>
                  <a:rPr lang="en-US" dirty="0" smtClean="0"/>
                  <a:t> GPIO</a:t>
                </a:r>
              </a:p>
              <a:p>
                <a:pPr lvl="1"/>
                <a:r>
                  <a:rPr lang="en-US" dirty="0" err="1" smtClean="0"/>
                  <a:t>Registro</a:t>
                </a:r>
                <a:r>
                  <a:rPr lang="en-US" dirty="0" smtClean="0"/>
                  <a:t> GPSET0 escribe </a:t>
                </a:r>
                <a:r>
                  <a:rPr lang="en-US" dirty="0" err="1" smtClean="0"/>
                  <a:t>nivel</a:t>
                </a:r>
                <a:r>
                  <a:rPr lang="en-US" dirty="0" smtClean="0"/>
                  <a:t> a la </a:t>
                </a:r>
                <a:r>
                  <a:rPr lang="en-US" dirty="0" err="1" smtClean="0"/>
                  <a:t>patilla</a:t>
                </a:r>
                <a:r>
                  <a:rPr lang="en-US" dirty="0" smtClean="0"/>
                  <a:t>, GPLEV0 lee </a:t>
                </a:r>
                <a:r>
                  <a:rPr lang="en-US" dirty="0" err="1" smtClean="0"/>
                  <a:t>su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nivel</a:t>
                </a:r>
                <a:r>
                  <a:rPr lang="en-US" dirty="0" smtClean="0"/>
                  <a:t> actual</a:t>
                </a:r>
              </a:p>
              <a:p>
                <a:r>
                  <a:rPr lang="en-US" dirty="0" smtClean="0"/>
                  <a:t>DMA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BCM2835</a:t>
                </a:r>
              </a:p>
              <a:p>
                <a:pPr lvl="1"/>
                <a:r>
                  <a:rPr lang="en-US" dirty="0" err="1" smtClean="0"/>
                  <a:t>Bloques</a:t>
                </a:r>
                <a:r>
                  <a:rPr lang="en-US" dirty="0" smtClean="0"/>
                  <a:t> de control: 8 palabras de 32 bits</a:t>
                </a:r>
              </a:p>
              <a:p>
                <a:pPr lvl="1"/>
                <a:r>
                  <a:rPr lang="en-US" dirty="0" err="1" smtClean="0"/>
                  <a:t>Lista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enlazada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bloques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secuencia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instrucciones</a:t>
                </a:r>
                <a:r>
                  <a:rPr lang="en-US" dirty="0" smtClean="0"/>
                  <a:t> 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5222875"/>
              </a:xfrm>
              <a:blipFill>
                <a:blip r:embed="rId3"/>
                <a:stretch>
                  <a:fillRect l="-967" t="-18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5379720" y="365124"/>
            <a:ext cx="597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/>
              <a:t>Manual: PWM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945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err="1" smtClean="0"/>
              <a:t>Navegación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5222875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 smtClean="0"/>
                  <a:t>set_servo_pulsewidth</a:t>
                </a:r>
                <a:r>
                  <a:rPr lang="en-US" dirty="0" smtClean="0"/>
                  <a:t>()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Python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gpioServo</a:t>
                </a:r>
                <a:r>
                  <a:rPr lang="en-US" dirty="0" smtClean="0"/>
                  <a:t>()</a:t>
                </a:r>
              </a:p>
              <a:p>
                <a:r>
                  <a:rPr lang="en-US" dirty="0" err="1" smtClean="0"/>
                  <a:t>gpioInfo</a:t>
                </a:r>
                <a:r>
                  <a:rPr lang="en-US" dirty="0" smtClean="0"/>
                  <a:t>[</a:t>
                </a:r>
                <a:r>
                  <a:rPr lang="en-US" dirty="0" err="1" smtClean="0"/>
                  <a:t>patilla</a:t>
                </a:r>
                <a:r>
                  <a:rPr lang="en-US" dirty="0" smtClean="0"/>
                  <a:t>]: </a:t>
                </a:r>
                <a:r>
                  <a:rPr lang="en-US" dirty="0" err="1" smtClean="0"/>
                  <a:t>modod</a:t>
                </a:r>
                <a:r>
                  <a:rPr lang="en-US" dirty="0" smtClean="0"/>
                  <a:t> de la </a:t>
                </a:r>
                <a:r>
                  <a:rPr lang="en-US" dirty="0" err="1" smtClean="0"/>
                  <a:t>patilla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anchura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pulso</a:t>
                </a:r>
                <a:r>
                  <a:rPr lang="en-US" dirty="0" smtClean="0"/>
                  <a:t> actual, </a:t>
                </a:r>
                <a:r>
                  <a:rPr lang="en-US" dirty="0" err="1" smtClean="0"/>
                  <a:t>rango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pulsos</a:t>
                </a:r>
                <a:endParaRPr lang="en-US" dirty="0" smtClean="0"/>
              </a:p>
              <a:p>
                <a:r>
                  <a:rPr lang="en-US" dirty="0" err="1" smtClean="0"/>
                  <a:t>myGpioSetMode</a:t>
                </a:r>
                <a:endParaRPr lang="en-US" dirty="0" smtClean="0"/>
              </a:p>
              <a:p>
                <a:pPr lvl="1"/>
                <a:r>
                  <a:rPr lang="es-ES" dirty="0" err="1"/>
                  <a:t>reg</a:t>
                </a:r>
                <a:r>
                  <a:rPr lang="es-ES" dirty="0"/>
                  <a:t> = </a:t>
                </a:r>
                <a:r>
                  <a:rPr lang="es-ES" dirty="0" err="1"/>
                  <a:t>gpio</a:t>
                </a:r>
                <a:r>
                  <a:rPr lang="es-ES" dirty="0"/>
                  <a:t>/10 </a:t>
                </a:r>
                <a:r>
                  <a:rPr lang="es-ES" dirty="0" smtClean="0"/>
                  <a:t>= 19/10 </a:t>
                </a:r>
                <a:r>
                  <a:rPr lang="es-ES" dirty="0"/>
                  <a:t>= </a:t>
                </a:r>
                <a:r>
                  <a:rPr lang="es-ES" dirty="0" smtClean="0"/>
                  <a:t>1,9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dirty="0" smtClean="0"/>
                  <a:t>registro 1</a:t>
                </a:r>
              </a:p>
              <a:p>
                <a:pPr lvl="1"/>
                <a:r>
                  <a:rPr lang="es-ES" dirty="0" err="1" smtClean="0"/>
                  <a:t>shift</a:t>
                </a:r>
                <a:r>
                  <a:rPr lang="es-ES" dirty="0" smtClean="0"/>
                  <a:t> </a:t>
                </a:r>
                <a:r>
                  <a:rPr lang="es-ES" dirty="0"/>
                  <a:t>= (gpio%10)*3 = (19%10)*3 = 9*3 = </a:t>
                </a:r>
                <a:r>
                  <a:rPr lang="es-ES" dirty="0" smtClean="0"/>
                  <a:t>27</a:t>
                </a:r>
              </a:p>
              <a:p>
                <a:pPr lvl="1"/>
                <a:r>
                  <a:rPr lang="en-US" dirty="0" smtClean="0"/>
                  <a:t>&amp; y |</a:t>
                </a:r>
              </a:p>
              <a:p>
                <a:r>
                  <a:rPr lang="en-US" dirty="0" err="1" smtClean="0"/>
                  <a:t>myGpioSetServo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P</a:t>
                </a:r>
                <a:r>
                  <a:rPr lang="es-ES" dirty="0" smtClean="0"/>
                  <a:t>á</a:t>
                </a:r>
                <a:r>
                  <a:rPr lang="en-US" dirty="0" err="1" smtClean="0"/>
                  <a:t>ginas</a:t>
                </a:r>
                <a:r>
                  <a:rPr lang="en-US" dirty="0" smtClean="0"/>
                  <a:t> (4096 bytes) y slots</a:t>
                </a:r>
              </a:p>
              <a:p>
                <a:pPr lvl="1"/>
                <a:r>
                  <a:rPr lang="en-US" dirty="0" smtClean="0"/>
                  <a:t>ON primer slot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OFF slot </a:t>
                </a:r>
                <a:r>
                  <a:rPr lang="en-US" dirty="0" err="1" smtClean="0"/>
                  <a:t>estrat</a:t>
                </a:r>
                <a:r>
                  <a:rPr lang="es-ES" dirty="0" smtClean="0"/>
                  <a:t>é</a:t>
                </a:r>
                <a:r>
                  <a:rPr lang="en-US" dirty="0" err="1" smtClean="0"/>
                  <a:t>gicamente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elegido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cierta</a:t>
                </a:r>
                <a:r>
                  <a:rPr lang="en-US" dirty="0" smtClean="0"/>
                  <a:t> </a:t>
                </a:r>
                <a:r>
                  <a:rPr lang="en-US" dirty="0" smtClean="0"/>
                  <a:t>‘</a:t>
                </a:r>
                <a:r>
                  <a:rPr lang="en-US" dirty="0" err="1" smtClean="0"/>
                  <a:t>distancia</a:t>
                </a:r>
                <a:r>
                  <a:rPr lang="en-US" dirty="0" smtClean="0"/>
                  <a:t>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seg</a:t>
                </a:r>
                <a:r>
                  <a:rPr lang="es-ES" dirty="0" smtClean="0"/>
                  <a:t>ú</a:t>
                </a:r>
                <a:r>
                  <a:rPr lang="en-US" dirty="0" smtClean="0"/>
                  <a:t>n </a:t>
                </a:r>
                <a:r>
                  <a:rPr lang="en-US" dirty="0" err="1" smtClean="0"/>
                  <a:t>pulso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FIFO del PWM </a:t>
                </a:r>
                <a:r>
                  <a:rPr lang="en-US" dirty="0" err="1" smtClean="0"/>
                  <a:t>acepta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nuevas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instrucciones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seg</a:t>
                </a:r>
                <a:r>
                  <a:rPr lang="es-ES" dirty="0" err="1" smtClean="0"/>
                  <a:t>ún</a:t>
                </a:r>
                <a:r>
                  <a:rPr lang="es-ES" dirty="0" smtClean="0"/>
                  <a:t> las va ejecutando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retardo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específico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5222875"/>
              </a:xfrm>
              <a:blipFill>
                <a:blip r:embed="rId3"/>
                <a:stretch>
                  <a:fillRect l="-967" t="-18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5379720" y="365124"/>
            <a:ext cx="597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/>
              <a:t>Manual: PWM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687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err="1" smtClean="0"/>
              <a:t>Navegación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5222875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 smtClean="0"/>
                  <a:t>Demasiado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grande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cosntante</a:t>
                </a:r>
                <a:r>
                  <a:rPr lang="en-US" dirty="0" smtClean="0"/>
                  <a:t> para MQTT</a:t>
                </a:r>
              </a:p>
              <a:p>
                <a:r>
                  <a:rPr lang="en-US" dirty="0" err="1" smtClean="0"/>
                  <a:t>m</a:t>
                </a:r>
                <a:r>
                  <a:rPr lang="en-US" dirty="0" err="1" smtClean="0"/>
                  <a:t>jpg</a:t>
                </a:r>
                <a:r>
                  <a:rPr lang="en-US" dirty="0" err="1" smtClean="0"/>
                  <a:t>-</a:t>
                </a:r>
                <a:r>
                  <a:rPr lang="en-US" dirty="0" err="1" smtClean="0"/>
                  <a:t>streame</a:t>
                </a:r>
                <a:r>
                  <a:rPr lang="en-US" dirty="0" smtClean="0"/>
                  <a:t>: con IP y Puerto de </a:t>
                </a:r>
                <a:r>
                  <a:rPr lang="en-US" dirty="0" err="1" smtClean="0"/>
                  <a:t>PiB</a:t>
                </a:r>
                <a:r>
                  <a:rPr lang="en-US" dirty="0" smtClean="0"/>
                  <a:t> se </a:t>
                </a:r>
                <a:r>
                  <a:rPr lang="en-US" dirty="0" err="1" smtClean="0"/>
                  <a:t>ve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tiempo</a:t>
                </a:r>
                <a:r>
                  <a:rPr lang="en-US" dirty="0" smtClean="0"/>
                  <a:t> real</a:t>
                </a:r>
              </a:p>
              <a:p>
                <a:r>
                  <a:rPr lang="en-US" dirty="0" err="1" smtClean="0"/>
                  <a:t>Modo</a:t>
                </a:r>
                <a:r>
                  <a:rPr lang="en-US" dirty="0" smtClean="0"/>
                  <a:t> manual?</a:t>
                </a:r>
              </a:p>
              <a:p>
                <a:pPr lvl="1"/>
                <a:r>
                  <a:rPr lang="en-US" dirty="0" err="1" smtClean="0"/>
                  <a:t>mostrarVideo</a:t>
                </a:r>
                <a:r>
                  <a:rPr lang="en-US" dirty="0" smtClean="0"/>
                  <a:t>()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start.sh</a:t>
                </a:r>
              </a:p>
              <a:p>
                <a:r>
                  <a:rPr lang="en-US" dirty="0" err="1" smtClean="0"/>
                  <a:t>Detectar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cambio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modo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Aut</a:t>
                </a:r>
                <a:r>
                  <a:rPr lang="es-ES" dirty="0" err="1" smtClean="0"/>
                  <a:t>ó</a:t>
                </a:r>
                <a:r>
                  <a:rPr lang="en-US" dirty="0" err="1" smtClean="0"/>
                  <a:t>nomo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tomar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fotos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/>
                  <a:t> </a:t>
                </a:r>
                <a:r>
                  <a:rPr lang="en-US" dirty="0" err="1" smtClean="0"/>
                  <a:t>hilo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Sondeo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Manual: </a:t>
                </a:r>
                <a:r>
                  <a:rPr lang="en-US" dirty="0" err="1" smtClean="0"/>
                  <a:t>mostrar</a:t>
                </a:r>
                <a:r>
                  <a:rPr lang="en-US" dirty="0" smtClean="0"/>
                  <a:t> video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hilo</a:t>
                </a:r>
                <a:r>
                  <a:rPr lang="en-US" dirty="0" smtClean="0"/>
                  <a:t> Video</a:t>
                </a:r>
              </a:p>
              <a:p>
                <a:pPr lvl="1"/>
                <a:r>
                  <a:rPr lang="en-US" dirty="0" err="1" smtClean="0"/>
                  <a:t>Grupo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procesos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os.getpgid</a:t>
                </a:r>
                <a:r>
                  <a:rPr lang="en-US" dirty="0" smtClean="0"/>
                  <a:t>()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os.killpg</a:t>
                </a:r>
                <a:r>
                  <a:rPr lang="en-US" dirty="0" smtClean="0"/>
                  <a:t>(SIGTERM), SIGKILL no </a:t>
                </a:r>
                <a:r>
                  <a:rPr lang="en-US" dirty="0" err="1" smtClean="0"/>
                  <a:t>libera</a:t>
                </a:r>
                <a:r>
                  <a:rPr lang="en-US" dirty="0" smtClean="0"/>
                  <a:t> del </a:t>
                </a:r>
                <a:r>
                  <a:rPr lang="en-US" dirty="0" err="1" smtClean="0"/>
                  <a:t>todo</a:t>
                </a:r>
                <a:r>
                  <a:rPr lang="en-US" dirty="0"/>
                  <a:t>?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5222875"/>
              </a:xfrm>
              <a:blipFill>
                <a:blip r:embed="rId3"/>
                <a:stretch>
                  <a:fillRect l="-967" t="-18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5379720" y="365124"/>
            <a:ext cx="597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/>
              <a:t>Manual: Video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85074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smtClean="0"/>
              <a:t>Intro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Vinbot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tamaño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visión</a:t>
                </a:r>
                <a:endParaRPr lang="es-ES" dirty="0" smtClean="0"/>
              </a:p>
              <a:p>
                <a:r>
                  <a:rPr lang="es-ES" dirty="0" err="1" smtClean="0"/>
                  <a:t>Farmbot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s-ES" dirty="0" smtClean="0"/>
                  <a:t>sondeo, interfaz/control</a:t>
                </a:r>
                <a:endParaRPr lang="es-ES" dirty="0" smtClean="0"/>
              </a:p>
              <a:p>
                <a:r>
                  <a:rPr lang="es-ES" dirty="0" smtClean="0"/>
                  <a:t>Nasa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pequeñas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paladas</a:t>
                </a:r>
                <a:endParaRPr lang="en-US" dirty="0" smtClean="0"/>
              </a:p>
              <a:p>
                <a:r>
                  <a:rPr lang="en-US" dirty="0" err="1" smtClean="0"/>
                  <a:t>Accesorios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tractores</a:t>
                </a:r>
                <a:r>
                  <a:rPr lang="en-US" dirty="0" smtClean="0"/>
                  <a:t>/</a:t>
                </a:r>
                <a:r>
                  <a:rPr lang="en-US" dirty="0" err="1" smtClean="0"/>
                  <a:t>camiones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 smtClean="0"/>
                  <a:t> dimensiones reales</a:t>
                </a:r>
              </a:p>
              <a:p>
                <a:r>
                  <a:rPr lang="es-ES" dirty="0" smtClean="0"/>
                  <a:t>Bases para aficionados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 smtClean="0"/>
                  <a:t> Agent390 de </a:t>
                </a:r>
                <a:r>
                  <a:rPr lang="es-ES" dirty="0" err="1" smtClean="0"/>
                  <a:t>Actobotics</a:t>
                </a:r>
                <a:endParaRPr lang="es-ES" dirty="0" smtClean="0"/>
              </a:p>
              <a:p>
                <a:pPr lvl="1"/>
                <a:r>
                  <a:rPr lang="es-ES" dirty="0" smtClean="0"/>
                  <a:t>Peso</a:t>
                </a:r>
              </a:p>
              <a:p>
                <a:pPr lvl="1"/>
                <a:r>
                  <a:rPr lang="es-ES" dirty="0" smtClean="0"/>
                  <a:t>Precio</a:t>
                </a:r>
              </a:p>
              <a:p>
                <a:pPr lvl="1"/>
                <a:r>
                  <a:rPr lang="es-ES" dirty="0" err="1" smtClean="0"/>
                  <a:t>Flexibildad</a:t>
                </a:r>
                <a:endParaRPr lang="es-E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5379720" y="365124"/>
            <a:ext cx="597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 smtClean="0"/>
              <a:t>Inspiración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276902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err="1" smtClean="0"/>
              <a:t>Resultados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52228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tomarFotos()</a:t>
                </a:r>
              </a:p>
              <a:p>
                <a:pPr lvl="1"/>
                <a:r>
                  <a:rPr lang="en-US" dirty="0" err="1" smtClean="0"/>
                  <a:t>girarCentroIzq</a:t>
                </a:r>
                <a:r>
                  <a:rPr lang="en-US" dirty="0" smtClean="0"/>
                  <a:t>()</a:t>
                </a:r>
                <a:r>
                  <a:rPr lang="es-ES" dirty="0" smtClean="0"/>
                  <a:t>: </a:t>
                </a:r>
                <a:r>
                  <a:rPr lang="es-ES" dirty="0" err="1" smtClean="0"/>
                  <a:t>moverServo</a:t>
                </a:r>
                <a:r>
                  <a:rPr lang="es-ES" dirty="0" smtClean="0"/>
                  <a:t>()</a:t>
                </a:r>
              </a:p>
              <a:p>
                <a:pPr lvl="1"/>
                <a:r>
                  <a:rPr lang="en-US" dirty="0" err="1" smtClean="0"/>
                  <a:t>tomarFoto</a:t>
                </a:r>
                <a:r>
                  <a:rPr lang="en-US" dirty="0" smtClean="0"/>
                  <a:t>(‘I’)</a:t>
                </a:r>
              </a:p>
              <a:p>
                <a:pPr lvl="2"/>
                <a:r>
                  <a:rPr lang="en-US" dirty="0" err="1" smtClean="0"/>
                  <a:t>pygame.get_image</a:t>
                </a:r>
                <a:r>
                  <a:rPr lang="en-US" dirty="0" smtClean="0"/>
                  <a:t>()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RGB 24 bits</a:t>
                </a:r>
              </a:p>
              <a:p>
                <a:pPr lvl="2"/>
                <a:r>
                  <a:rPr lang="en-US" dirty="0"/>
                  <a:t>s</a:t>
                </a:r>
                <a:r>
                  <a:rPr lang="en-US" dirty="0" smtClean="0"/>
                  <a:t>ave()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nombreFoto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tiempo</a:t>
                </a:r>
                <a:r>
                  <a:rPr lang="en-US" dirty="0" smtClean="0"/>
                  <a:t> + </a:t>
                </a:r>
                <a:r>
                  <a:rPr lang="en-US" dirty="0" err="1" smtClean="0"/>
                  <a:t>lado</a:t>
                </a:r>
                <a:r>
                  <a:rPr lang="en-US" dirty="0" smtClean="0"/>
                  <a:t> + .bmp</a:t>
                </a:r>
              </a:p>
              <a:p>
                <a:pPr lvl="1"/>
                <a:r>
                  <a:rPr lang="en-US" dirty="0" err="1" smtClean="0"/>
                  <a:t>subprocess.check_output</a:t>
                </a:r>
                <a:r>
                  <a:rPr lang="en-US" dirty="0" smtClean="0"/>
                  <a:t>(./</a:t>
                </a:r>
                <a:r>
                  <a:rPr lang="en-US" dirty="0" err="1" smtClean="0"/>
                  <a:t>fotos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nombreFoto</a:t>
                </a:r>
                <a:r>
                  <a:rPr lang="en-US" dirty="0" smtClean="0"/>
                  <a:t>)</a:t>
                </a:r>
              </a:p>
              <a:p>
                <a:pPr lvl="2"/>
                <a:r>
                  <a:rPr lang="en-US" dirty="0" err="1"/>
                  <a:t>f</a:t>
                </a:r>
                <a:r>
                  <a:rPr lang="en-US" dirty="0" err="1" smtClean="0"/>
                  <a:t>otos.c</a:t>
                </a:r>
                <a:r>
                  <a:rPr lang="en-US" dirty="0" smtClean="0"/>
                  <a:t> </a:t>
                </a:r>
              </a:p>
              <a:p>
                <a:pPr lvl="3"/>
                <a:r>
                  <a:rPr lang="en-US" dirty="0" smtClean="0"/>
                  <a:t>Lee </a:t>
                </a:r>
                <a:r>
                  <a:rPr lang="en-US" dirty="0" err="1" smtClean="0"/>
                  <a:t>encabezamientos</a:t>
                </a:r>
                <a:endParaRPr lang="en-US" dirty="0" smtClean="0"/>
              </a:p>
              <a:p>
                <a:pPr lvl="3"/>
                <a:r>
                  <a:rPr lang="en-US" dirty="0" err="1" smtClean="0"/>
                  <a:t>Bucles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recorren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filas</a:t>
                </a:r>
                <a:r>
                  <a:rPr lang="en-US" dirty="0" smtClean="0"/>
                  <a:t> y p</a:t>
                </a:r>
                <a:r>
                  <a:rPr lang="es-ES" dirty="0" err="1" smtClean="0"/>
                  <a:t>ixel</a:t>
                </a:r>
                <a:r>
                  <a:rPr lang="en-US" dirty="0" smtClean="0"/>
                  <a:t>s </a:t>
                </a:r>
                <a:r>
                  <a:rPr lang="en-US" dirty="0" err="1" smtClean="0"/>
                  <a:t>cargando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grupos</a:t>
                </a:r>
                <a:r>
                  <a:rPr lang="en-US" dirty="0" smtClean="0"/>
                  <a:t> de 3 bytes (RGB)</a:t>
                </a:r>
              </a:p>
              <a:p>
                <a:pPr lvl="4"/>
                <a:r>
                  <a:rPr lang="en-US" dirty="0" smtClean="0"/>
                  <a:t>VARI = (G-R)/(G+R+B)</a:t>
                </a:r>
              </a:p>
              <a:p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realidad</a:t>
                </a:r>
                <a:r>
                  <a:rPr lang="en-US" dirty="0" smtClean="0"/>
                  <a:t> NIR &gt; RGB</a:t>
                </a:r>
              </a:p>
              <a:p>
                <a:r>
                  <a:rPr lang="en-US" dirty="0" smtClean="0"/>
                  <a:t>Si VARI &gt; l</a:t>
                </a:r>
                <a:r>
                  <a:rPr lang="es-ES" dirty="0" smtClean="0"/>
                  <a:t>í</a:t>
                </a:r>
                <a:r>
                  <a:rPr lang="en-US" dirty="0" smtClean="0"/>
                  <a:t>mite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buen</a:t>
                </a:r>
                <a:r>
                  <a:rPr lang="en-US" dirty="0" smtClean="0"/>
                  <a:t> pixel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…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porcentaje</a:t>
                </a:r>
                <a:r>
                  <a:rPr lang="en-US" dirty="0" smtClean="0"/>
                  <a:t> pixels Buenos</a:t>
                </a:r>
              </a:p>
              <a:p>
                <a:r>
                  <a:rPr lang="en-US" dirty="0" err="1" smtClean="0"/>
                  <a:t>Mejor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calibración</a:t>
                </a:r>
                <a:r>
                  <a:rPr lang="en-US" dirty="0" smtClean="0"/>
                  <a:t>: para </a:t>
                </a:r>
                <a:r>
                  <a:rPr lang="en-US" dirty="0" err="1" smtClean="0"/>
                  <a:t>cada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cultivo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etapa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crecimiento</a:t>
                </a:r>
                <a:endParaRPr lang="en-US" dirty="0" smtClean="0"/>
              </a:p>
              <a:p>
                <a:r>
                  <a:rPr lang="en-US" dirty="0" err="1" smtClean="0"/>
                  <a:t>Continuar</a:t>
                </a:r>
                <a:r>
                  <a:rPr lang="en-US" dirty="0" smtClean="0"/>
                  <a:t> para </a:t>
                </a:r>
                <a:r>
                  <a:rPr lang="en-US" dirty="0" err="1" smtClean="0"/>
                  <a:t>lado</a:t>
                </a:r>
                <a:r>
                  <a:rPr lang="en-US" dirty="0" smtClean="0"/>
                  <a:t> ‘D’</a:t>
                </a:r>
              </a:p>
              <a:p>
                <a:r>
                  <a:rPr lang="en-US" dirty="0" err="1" smtClean="0"/>
                  <a:t>resultadosSondeo.update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resultadosFotos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publicar</a:t>
                </a:r>
                <a:r>
                  <a:rPr lang="en-US" dirty="0" smtClean="0"/>
                  <a:t> a RS/</a:t>
                </a:r>
                <a:r>
                  <a:rPr lang="en-US" dirty="0" err="1" smtClean="0"/>
                  <a:t>resultados</a:t>
                </a:r>
                <a:r>
                  <a:rPr lang="en-US" dirty="0" smtClean="0"/>
                  <a:t>/</a:t>
                </a:r>
                <a:r>
                  <a:rPr lang="en-US" dirty="0" err="1" smtClean="0"/>
                  <a:t>medidas</a:t>
                </a:r>
                <a:r>
                  <a:rPr lang="en-US" dirty="0" smtClean="0"/>
                  <a:t> y RS/</a:t>
                </a:r>
                <a:r>
                  <a:rPr lang="en-US" dirty="0" err="1" smtClean="0"/>
                  <a:t>resultados</a:t>
                </a:r>
                <a:r>
                  <a:rPr lang="en-US" dirty="0" smtClean="0"/>
                  <a:t>/</a:t>
                </a:r>
                <a:r>
                  <a:rPr lang="en-US" dirty="0" err="1" smtClean="0"/>
                  <a:t>fotos</a:t>
                </a:r>
                <a:endParaRPr lang="en-US" dirty="0" smtClean="0"/>
              </a:p>
              <a:p>
                <a:pPr lvl="3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5222875"/>
              </a:xfrm>
              <a:blipFill>
                <a:blip r:embed="rId3"/>
                <a:stretch>
                  <a:fillRect l="-859" t="-2917" r="-1396" b="-105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5379720" y="365124"/>
            <a:ext cx="597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 smtClean="0"/>
              <a:t>Fotos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03149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err="1" smtClean="0"/>
              <a:t>Resultados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222875"/>
          </a:xfrm>
        </p:spPr>
        <p:txBody>
          <a:bodyPr>
            <a:normAutofit/>
          </a:bodyPr>
          <a:lstStyle/>
          <a:p>
            <a:r>
              <a:rPr lang="en-US" dirty="0" smtClean="0"/>
              <a:t>Sub MQTT</a:t>
            </a:r>
            <a:endParaRPr lang="en-US" dirty="0"/>
          </a:p>
          <a:p>
            <a:pPr lvl="1"/>
            <a:r>
              <a:rPr lang="en-US" dirty="0" err="1" smtClean="0"/>
              <a:t>j</a:t>
            </a:r>
            <a:r>
              <a:rPr lang="en-US" dirty="0" err="1" smtClean="0"/>
              <a:t>son.loads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esultados</a:t>
            </a:r>
            <a:r>
              <a:rPr lang="en-US" dirty="0" smtClean="0"/>
              <a:t>[‘</a:t>
            </a:r>
            <a:r>
              <a:rPr lang="en-US" dirty="0" err="1" smtClean="0"/>
              <a:t>coordObj</a:t>
            </a:r>
            <a:r>
              <a:rPr lang="en-US" dirty="0" smtClean="0"/>
              <a:t>’], </a:t>
            </a:r>
            <a:r>
              <a:rPr lang="en-US" dirty="0" err="1" smtClean="0"/>
              <a:t>resultados</a:t>
            </a:r>
            <a:r>
              <a:rPr lang="en-US" dirty="0" smtClean="0"/>
              <a:t>[‘temp’], </a:t>
            </a:r>
            <a:r>
              <a:rPr lang="en-US" dirty="0" err="1" smtClean="0"/>
              <a:t>resultados</a:t>
            </a:r>
            <a:r>
              <a:rPr lang="en-US" dirty="0" smtClean="0"/>
              <a:t>[‘hum’], etc.</a:t>
            </a:r>
            <a:endParaRPr lang="en-US" dirty="0"/>
          </a:p>
          <a:p>
            <a:pPr lvl="1"/>
            <a:r>
              <a:rPr lang="en-US" dirty="0" smtClean="0"/>
              <a:t>INSERT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verParcela</a:t>
            </a:r>
            <a:endParaRPr lang="en-US" dirty="0" smtClean="0"/>
          </a:p>
          <a:p>
            <a:pPr lvl="1"/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verParcela.html</a:t>
            </a:r>
          </a:p>
          <a:p>
            <a:r>
              <a:rPr lang="en-US" dirty="0" smtClean="0"/>
              <a:t>Mayor o </a:t>
            </a:r>
            <a:r>
              <a:rPr lang="en-US" dirty="0" err="1" smtClean="0"/>
              <a:t>menor</a:t>
            </a:r>
            <a:r>
              <a:rPr lang="en-US" dirty="0" smtClean="0"/>
              <a:t> </a:t>
            </a:r>
            <a:r>
              <a:rPr lang="en-US" dirty="0" err="1" smtClean="0"/>
              <a:t>intensidad</a:t>
            </a:r>
            <a:r>
              <a:rPr lang="en-US" dirty="0" smtClean="0"/>
              <a:t> de </a:t>
            </a:r>
            <a:r>
              <a:rPr lang="en-US" dirty="0" err="1" smtClean="0"/>
              <a:t>puntos</a:t>
            </a:r>
            <a:endParaRPr lang="en-US" dirty="0" smtClean="0"/>
          </a:p>
          <a:p>
            <a:pPr lvl="1"/>
            <a:r>
              <a:rPr lang="en-US" dirty="0" smtClean="0"/>
              <a:t>3 </a:t>
            </a:r>
            <a:r>
              <a:rPr lang="en-US" dirty="0" err="1" smtClean="0"/>
              <a:t>capas</a:t>
            </a:r>
            <a:endParaRPr lang="en-US" dirty="0" smtClean="0"/>
          </a:p>
          <a:p>
            <a:pPr lvl="1"/>
            <a:r>
              <a:rPr lang="en-US" dirty="0" err="1" smtClean="0"/>
              <a:t>Distribuir</a:t>
            </a:r>
            <a:r>
              <a:rPr lang="en-US" dirty="0" smtClean="0"/>
              <a:t> </a:t>
            </a:r>
            <a:r>
              <a:rPr lang="en-US" dirty="0" err="1" smtClean="0"/>
              <a:t>puntos</a:t>
            </a:r>
            <a:r>
              <a:rPr lang="en-US" dirty="0" smtClean="0"/>
              <a:t> </a:t>
            </a:r>
            <a:r>
              <a:rPr lang="en-US" dirty="0" err="1" smtClean="0"/>
              <a:t>seg</a:t>
            </a:r>
            <a:r>
              <a:rPr lang="es-ES" dirty="0" smtClean="0"/>
              <a:t>ú</a:t>
            </a:r>
            <a:r>
              <a:rPr lang="en-US" dirty="0" smtClean="0"/>
              <a:t>n valor </a:t>
            </a:r>
          </a:p>
          <a:p>
            <a:r>
              <a:rPr lang="en-US" dirty="0" err="1" smtClean="0"/>
              <a:t>Casilla</a:t>
            </a:r>
            <a:r>
              <a:rPr lang="en-US" dirty="0" smtClean="0"/>
              <a:t> </a:t>
            </a:r>
            <a:r>
              <a:rPr lang="en-US" dirty="0" err="1" smtClean="0"/>
              <a:t>alterna</a:t>
            </a:r>
            <a:r>
              <a:rPr lang="en-US" dirty="0" smtClean="0"/>
              <a:t> entre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resultado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79720" y="365124"/>
            <a:ext cx="597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/>
              <a:t>Web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5140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err="1" smtClean="0"/>
              <a:t>Seguridad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5222875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Interruptor 3 posiciones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 smtClean="0"/>
                  <a:t> pared o batería</a:t>
                </a:r>
              </a:p>
              <a:p>
                <a:r>
                  <a:rPr lang="es-ES" dirty="0" smtClean="0"/>
                  <a:t>Relé</a:t>
                </a:r>
              </a:p>
              <a:p>
                <a:r>
                  <a:rPr lang="es-ES" dirty="0" smtClean="0"/>
                  <a:t>Puente H, controlador motores, convertidor </a:t>
                </a:r>
                <a:r>
                  <a:rPr lang="es-ES" dirty="0" err="1" smtClean="0"/>
                  <a:t>buck</a:t>
                </a:r>
                <a:r>
                  <a:rPr lang="es-ES" dirty="0" smtClean="0"/>
                  <a:t> (2-3A)</a:t>
                </a:r>
              </a:p>
              <a:p>
                <a:r>
                  <a:rPr lang="es-ES" dirty="0" smtClean="0"/>
                  <a:t>Sólo 1 servo a la vez</a:t>
                </a:r>
              </a:p>
              <a:p>
                <a:pPr lvl="1"/>
                <a:r>
                  <a:rPr lang="en-US" dirty="0" err="1" smtClean="0"/>
                  <a:t>Jaula</a:t>
                </a:r>
                <a:r>
                  <a:rPr lang="en-US" dirty="0" smtClean="0"/>
                  <a:t> o </a:t>
                </a:r>
                <a:r>
                  <a:rPr lang="en-US" dirty="0" err="1" smtClean="0"/>
                  <a:t>cámara</a:t>
                </a:r>
                <a:r>
                  <a:rPr lang="en-US" dirty="0" smtClean="0"/>
                  <a:t>, un servo u </a:t>
                </a:r>
                <a:r>
                  <a:rPr lang="en-US" dirty="0" err="1" smtClean="0"/>
                  <a:t>otro</a:t>
                </a:r>
                <a:r>
                  <a:rPr lang="en-US" dirty="0" smtClean="0"/>
                  <a:t> de la </a:t>
                </a:r>
                <a:r>
                  <a:rPr lang="en-US" dirty="0" err="1" smtClean="0"/>
                  <a:t>cámara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2 </a:t>
                </a:r>
                <a:r>
                  <a:rPr lang="en-US" dirty="0" err="1" smtClean="0"/>
                  <a:t>paneles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solares</a:t>
                </a:r>
                <a:r>
                  <a:rPr lang="en-US" dirty="0" smtClean="0"/>
                  <a:t> 12V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controlador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carga</a:t>
                </a:r>
                <a:r>
                  <a:rPr lang="en-US" dirty="0" smtClean="0"/>
                  <a:t> MPPT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batería</a:t>
                </a:r>
                <a:r>
                  <a:rPr lang="en-US" dirty="0" smtClean="0"/>
                  <a:t> principal</a:t>
                </a:r>
              </a:p>
              <a:p>
                <a:pPr lvl="1"/>
                <a:r>
                  <a:rPr lang="en-US" dirty="0" smtClean="0"/>
                  <a:t>12V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paralelo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mejor</a:t>
                </a:r>
                <a:r>
                  <a:rPr lang="en-US" dirty="0" smtClean="0"/>
                  <a:t> 24V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serie</a:t>
                </a:r>
                <a:r>
                  <a:rPr lang="en-US" dirty="0" smtClean="0"/>
                  <a:t> para </a:t>
                </a:r>
                <a:r>
                  <a:rPr lang="en-US" dirty="0" err="1" smtClean="0"/>
                  <a:t>menor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corriente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menor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pérdidas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MPPT: </a:t>
                </a:r>
                <a:r>
                  <a:rPr lang="en-US" dirty="0" err="1" smtClean="0"/>
                  <a:t>emparejar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Vpaneles</a:t>
                </a:r>
                <a:r>
                  <a:rPr lang="en-US" dirty="0" smtClean="0"/>
                  <a:t> con </a:t>
                </a:r>
                <a:r>
                  <a:rPr lang="en-US" dirty="0" err="1" smtClean="0"/>
                  <a:t>Vbatería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ej</a:t>
                </a:r>
                <a:r>
                  <a:rPr lang="en-US" dirty="0" smtClean="0"/>
                  <a:t>. 17,6V y 7,4A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12V y 10,8A</a:t>
                </a:r>
              </a:p>
              <a:p>
                <a:pPr lvl="2"/>
                <a:r>
                  <a:rPr lang="en-US" dirty="0" err="1" smtClean="0"/>
                  <a:t>Convertidor</a:t>
                </a:r>
                <a:r>
                  <a:rPr lang="en-US" dirty="0" smtClean="0"/>
                  <a:t> c.c. a c.c.: entrada c.c.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señal</a:t>
                </a:r>
                <a:r>
                  <a:rPr lang="en-US" dirty="0" smtClean="0"/>
                  <a:t> c.a. </a:t>
                </a:r>
                <a:r>
                  <a:rPr lang="en-US" dirty="0" err="1" smtClean="0"/>
                  <a:t>altra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frecuencia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rectifica</a:t>
                </a:r>
                <a:r>
                  <a:rPr lang="en-US" dirty="0" smtClean="0"/>
                  <a:t> a 12V c.c.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err="1" smtClean="0"/>
                  <a:t>Mejor</a:t>
                </a:r>
                <a:r>
                  <a:rPr lang="en-US" dirty="0" smtClean="0"/>
                  <a:t> para </a:t>
                </a:r>
                <a:r>
                  <a:rPr lang="en-US" dirty="0" err="1" smtClean="0"/>
                  <a:t>batería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secundaria</a:t>
                </a:r>
                <a:r>
                  <a:rPr lang="en-US" dirty="0" smtClean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5222875"/>
              </a:xfrm>
              <a:blipFill>
                <a:blip r:embed="rId3"/>
                <a:stretch>
                  <a:fillRect l="-967" t="-18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5379720" y="365124"/>
            <a:ext cx="597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 smtClean="0"/>
              <a:t>Alimentac</a:t>
            </a:r>
            <a:r>
              <a:rPr lang="es-ES" sz="2400" dirty="0" err="1" smtClean="0"/>
              <a:t>ión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53291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err="1" smtClean="0"/>
              <a:t>Seguridad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222875"/>
          </a:xfrm>
        </p:spPr>
        <p:txBody>
          <a:bodyPr>
            <a:normAutofit/>
          </a:bodyPr>
          <a:lstStyle/>
          <a:p>
            <a:r>
              <a:rPr lang="es-ES" dirty="0" smtClean="0"/>
              <a:t>Control IR</a:t>
            </a:r>
          </a:p>
          <a:p>
            <a:r>
              <a:rPr lang="es-ES" dirty="0" smtClean="0"/>
              <a:t>Temperatura y humedad batería principal</a:t>
            </a:r>
          </a:p>
          <a:p>
            <a:r>
              <a:rPr lang="es-ES" dirty="0" smtClean="0"/>
              <a:t>Nivel batería secundaria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79720" y="365124"/>
            <a:ext cx="597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2400" dirty="0" smtClean="0"/>
              <a:t>Detección de Emergencias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77088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err="1" smtClean="0"/>
              <a:t>Seguridad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522287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err="1" smtClean="0"/>
                  <a:t>Página</a:t>
                </a:r>
                <a:r>
                  <a:rPr lang="en-US" dirty="0" smtClean="0"/>
                  <a:t> web </a:t>
                </a:r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err="1" smtClean="0"/>
                  <a:t>pubMqtt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modo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err="1" smtClean="0"/>
                  <a:t>PiB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guarda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global</a:t>
                </a:r>
              </a:p>
              <a:p>
                <a:pPr lvl="1"/>
                <a:r>
                  <a:rPr lang="en-US" dirty="0" err="1" smtClean="0"/>
                  <a:t>otro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hilo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reconoce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cambio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modo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emeregencia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batería.desconectar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pulso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pinterrumpe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ArduinoB</a:t>
                </a:r>
                <a:endParaRPr lang="en-US" dirty="0" smtClean="0"/>
              </a:p>
              <a:p>
                <a:r>
                  <a:rPr lang="en-US" dirty="0" smtClean="0"/>
                  <a:t>Control IR</a:t>
                </a:r>
              </a:p>
              <a:p>
                <a:pPr lvl="1"/>
                <a:r>
                  <a:rPr lang="en-US" dirty="0" smtClean="0"/>
                  <a:t>No </a:t>
                </a:r>
                <a:r>
                  <a:rPr lang="en-US" dirty="0" err="1" smtClean="0"/>
                  <a:t>quieres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recibir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cualquier</a:t>
                </a:r>
                <a:r>
                  <a:rPr lang="en-US" dirty="0" smtClean="0"/>
                  <a:t> IR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transmisor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cierta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frecuencia</a:t>
                </a:r>
                <a:r>
                  <a:rPr lang="en-US" dirty="0" smtClean="0"/>
                  <a:t> 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Irremote.h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interrupciones</a:t>
                </a:r>
                <a:r>
                  <a:rPr lang="en-US" dirty="0" smtClean="0"/>
                  <a:t> de T2 </a:t>
                </a:r>
                <a:r>
                  <a:rPr lang="en-US" dirty="0" err="1" smtClean="0"/>
                  <a:t>cada</a:t>
                </a:r>
                <a:r>
                  <a:rPr lang="en-US" dirty="0" smtClean="0"/>
                  <a:t> 50 µs para </a:t>
                </a:r>
                <a:r>
                  <a:rPr lang="en-US" dirty="0" err="1" smtClean="0"/>
                  <a:t>recibir</a:t>
                </a:r>
                <a:r>
                  <a:rPr lang="en-US" dirty="0" smtClean="0"/>
                  <a:t> </a:t>
                </a:r>
              </a:p>
              <a:p>
                <a:pPr lvl="2"/>
                <a:r>
                  <a:rPr lang="en-US" dirty="0" err="1" smtClean="0"/>
                  <a:t>enableIRin</a:t>
                </a:r>
                <a:r>
                  <a:rPr lang="en-US" dirty="0" smtClean="0"/>
                  <a:t>()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IrRecv,cpp</a:t>
                </a:r>
                <a:r>
                  <a:rPr lang="en-US" dirty="0" smtClean="0"/>
                  <a:t> cli()</a:t>
                </a:r>
              </a:p>
              <a:p>
                <a:pPr lvl="2"/>
                <a:r>
                  <a:rPr lang="en-US" dirty="0" err="1" smtClean="0"/>
                  <a:t>Boarddefs.h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modificar</a:t>
                </a:r>
                <a:r>
                  <a:rPr lang="en-US" dirty="0" smtClean="0"/>
                  <a:t> TCCR2A y TCCR2B</a:t>
                </a:r>
              </a:p>
              <a:p>
                <a:pPr lvl="3"/>
                <a:r>
                  <a:rPr lang="es-ES" dirty="0"/>
                  <a:t>TCCR2A = 0000XX10 y TCCR2B = </a:t>
                </a:r>
                <a:r>
                  <a:rPr lang="es-ES" dirty="0" smtClean="0"/>
                  <a:t>00XX0010</a:t>
                </a:r>
              </a:p>
              <a:p>
                <a:pPr lvl="3"/>
                <a:r>
                  <a:rPr lang="es-ES" dirty="0" smtClean="0"/>
                  <a:t>WGM22:0 = 010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modo</a:t>
                </a:r>
                <a:r>
                  <a:rPr lang="en-US" dirty="0" smtClean="0"/>
                  <a:t> CTC, TOP=OCR2A</a:t>
                </a:r>
              </a:p>
              <a:p>
                <a:pPr lvl="3"/>
                <a:r>
                  <a:rPr lang="en-US" dirty="0" smtClean="0"/>
                  <a:t>CTC: </a:t>
                </a:r>
                <a:r>
                  <a:rPr lang="en-US" dirty="0" err="1" smtClean="0"/>
                  <a:t>resetear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temprizador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cuando</a:t>
                </a:r>
                <a:r>
                  <a:rPr lang="en-US" dirty="0" smtClean="0"/>
                  <a:t> TCNT2 = OCR2A</a:t>
                </a:r>
              </a:p>
              <a:p>
                <a:pPr lvl="3"/>
                <a:r>
                  <a:rPr lang="en-US" dirty="0" smtClean="0"/>
                  <a:t>CS22:0 = 0101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prescalado</a:t>
                </a:r>
                <a:r>
                  <a:rPr lang="en-US" dirty="0" smtClean="0"/>
                  <a:t> = </a:t>
                </a:r>
                <a:r>
                  <a:rPr lang="en-US" u="sng" dirty="0" smtClean="0"/>
                  <a:t>8</a:t>
                </a:r>
                <a:r>
                  <a:rPr lang="en-US" dirty="0" smtClean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16MHz/8 = 2MHz</a:t>
                </a:r>
              </a:p>
              <a:p>
                <a:pPr lvl="3"/>
                <a:r>
                  <a:rPr lang="en-US" dirty="0" smtClean="0"/>
                  <a:t>OCR2A = (16 </a:t>
                </a:r>
                <a:r>
                  <a:rPr lang="en-US" dirty="0" err="1" smtClean="0"/>
                  <a:t>Mhz</a:t>
                </a:r>
                <a:r>
                  <a:rPr lang="en-US" dirty="0" smtClean="0"/>
                  <a:t>*50 </a:t>
                </a:r>
                <a:r>
                  <a:rPr lang="en-US" dirty="0" smtClean="0"/>
                  <a:t>µs / 10^-6 s/µs) / </a:t>
                </a:r>
                <a:r>
                  <a:rPr lang="en-US" u="sng" dirty="0" smtClean="0"/>
                  <a:t>8</a:t>
                </a:r>
                <a:r>
                  <a:rPr lang="en-US" dirty="0" smtClean="0"/>
                  <a:t> = 100 </a:t>
                </a:r>
                <a:r>
                  <a:rPr lang="en-US" dirty="0" err="1" smtClean="0"/>
                  <a:t>ciclos</a:t>
                </a:r>
                <a:endParaRPr lang="en-US" dirty="0" smtClean="0"/>
              </a:p>
              <a:p>
                <a:pPr lvl="3"/>
                <a:r>
                  <a:rPr lang="en-US" dirty="0" err="1" smtClean="0"/>
                  <a:t>Marca</a:t>
                </a:r>
                <a:r>
                  <a:rPr lang="en-US" dirty="0" smtClean="0"/>
                  <a:t> OCF2A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interrumpir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próximo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ciclo</a:t>
                </a:r>
                <a:r>
                  <a:rPr lang="en-US" dirty="0" smtClean="0"/>
                  <a:t> del </a:t>
                </a:r>
                <a:r>
                  <a:rPr lang="en-US" dirty="0" err="1" smtClean="0"/>
                  <a:t>reloj</a:t>
                </a:r>
                <a:endParaRPr lang="en-US" dirty="0" smtClean="0"/>
              </a:p>
              <a:p>
                <a:pPr lvl="3"/>
                <a:r>
                  <a:rPr lang="en-US" dirty="0" err="1" smtClean="0"/>
                  <a:t>Resetear</a:t>
                </a:r>
                <a:r>
                  <a:rPr lang="en-US" dirty="0" smtClean="0"/>
                  <a:t> OCF2A y TCNT2</a:t>
                </a:r>
              </a:p>
              <a:p>
                <a:pPr lvl="3"/>
                <a:r>
                  <a:rPr lang="en-US" dirty="0" smtClean="0"/>
                  <a:t>COM2A1:0 y COM2B1:0 = 0000: no </a:t>
                </a:r>
                <a:r>
                  <a:rPr lang="en-US" dirty="0" err="1" smtClean="0"/>
                  <a:t>activar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patilla</a:t>
                </a:r>
                <a:r>
                  <a:rPr lang="en-US" dirty="0" smtClean="0"/>
                  <a:t> OC2A</a:t>
                </a:r>
              </a:p>
              <a:p>
                <a:pPr lvl="3"/>
                <a:r>
                  <a:rPr lang="en-US" dirty="0" smtClean="0"/>
                  <a:t>Con </a:t>
                </a:r>
                <a:r>
                  <a:rPr lang="en-US" dirty="0" err="1" smtClean="0"/>
                  <a:t>esta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patilla</a:t>
                </a:r>
                <a:r>
                  <a:rPr lang="en-US" dirty="0" smtClean="0"/>
                  <a:t> se </a:t>
                </a:r>
                <a:r>
                  <a:rPr lang="en-US" dirty="0" err="1" smtClean="0"/>
                  <a:t>podría</a:t>
                </a:r>
                <a:r>
                  <a:rPr lang="en-US" dirty="0" smtClean="0"/>
                  <a:t> PWM: </a:t>
                </a:r>
                <a:r>
                  <a:rPr lang="en-US" dirty="0" smtClean="0"/>
                  <a:t>WGM21:0 </a:t>
                </a:r>
                <a:r>
                  <a:rPr lang="en-US" dirty="0" err="1" smtClean="0"/>
                  <a:t>modo</a:t>
                </a:r>
                <a:r>
                  <a:rPr lang="en-US" dirty="0" smtClean="0"/>
                  <a:t>, OCR2A </a:t>
                </a:r>
                <a:r>
                  <a:rPr lang="en-US" dirty="0" err="1" smtClean="0"/>
                  <a:t>modula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ciclo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trabajo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salida</a:t>
                </a:r>
                <a:r>
                  <a:rPr lang="en-US" dirty="0" smtClean="0"/>
                  <a:t> OC2A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se;al</a:t>
                </a:r>
                <a:r>
                  <a:rPr lang="en-US" dirty="0" smtClean="0"/>
                  <a:t> PWM a base de </a:t>
                </a:r>
                <a:r>
                  <a:rPr lang="en-US" dirty="0" err="1" smtClean="0"/>
                  <a:t>interrupciones</a:t>
                </a:r>
                <a:endParaRPr lang="en-US" dirty="0" smtClean="0"/>
              </a:p>
              <a:p>
                <a:r>
                  <a:rPr lang="en-US" dirty="0" smtClean="0"/>
                  <a:t>Receptor </a:t>
                </a:r>
                <a:r>
                  <a:rPr lang="en-US" dirty="0" err="1" smtClean="0"/>
                  <a:t>mierda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Varios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mensajes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distintos</a:t>
                </a:r>
                <a:r>
                  <a:rPr lang="en-US" dirty="0" smtClean="0"/>
                  <a:t> del </a:t>
                </a:r>
                <a:r>
                  <a:rPr lang="en-US" dirty="0" err="1" smtClean="0"/>
                  <a:t>mismo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bot’on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Librer</a:t>
                </a:r>
                <a:r>
                  <a:rPr lang="es-ES" dirty="0" smtClean="0"/>
                  <a:t>í</a:t>
                </a:r>
                <a:r>
                  <a:rPr lang="en-US" dirty="0" smtClean="0"/>
                  <a:t>as y </a:t>
                </a:r>
                <a:r>
                  <a:rPr lang="en-US" dirty="0" err="1" smtClean="0"/>
                  <a:t>mandos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distintos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Protocolos</a:t>
                </a:r>
                <a:r>
                  <a:rPr lang="en-US" dirty="0" smtClean="0"/>
                  <a:t>: NEC; SONY, RC5, RC6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pero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aún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así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distintos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valores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ni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siquiera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grupo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valores</a:t>
                </a:r>
                <a:r>
                  <a:rPr lang="en-US" dirty="0" smtClean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5222875"/>
              </a:xfrm>
              <a:blipFill>
                <a:blip r:embed="rId3"/>
                <a:stretch>
                  <a:fillRect l="-376" t="-18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5379720" y="365124"/>
            <a:ext cx="597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2400" dirty="0" smtClean="0"/>
              <a:t>Detección de Emergencias: Control Remoto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1533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err="1" smtClean="0"/>
              <a:t>Seguridad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52228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s-ES" dirty="0" smtClean="0"/>
                  <a:t>DHT11</a:t>
                </a:r>
              </a:p>
              <a:p>
                <a:pPr lvl="1"/>
                <a:r>
                  <a:rPr lang="es-ES" dirty="0" err="1" smtClean="0"/>
                  <a:t>temp</a:t>
                </a:r>
                <a:r>
                  <a:rPr lang="es-ES" dirty="0" smtClean="0"/>
                  <a:t> NTC</a:t>
                </a:r>
              </a:p>
              <a:p>
                <a:pPr lvl="1"/>
                <a:r>
                  <a:rPr lang="es-ES" dirty="0" err="1" smtClean="0"/>
                  <a:t>hum</a:t>
                </a:r>
                <a:r>
                  <a:rPr lang="es-ES" dirty="0" smtClean="0"/>
                  <a:t> resistivo</a:t>
                </a:r>
              </a:p>
              <a:p>
                <a:r>
                  <a:rPr lang="es-ES" dirty="0" smtClean="0"/>
                  <a:t>1 línea bidireccional, grupos de 8 bits</a:t>
                </a:r>
              </a:p>
              <a:p>
                <a:r>
                  <a:rPr lang="es-ES" dirty="0" smtClean="0"/>
                  <a:t>Libre en alto</a:t>
                </a:r>
              </a:p>
              <a:p>
                <a:r>
                  <a:rPr lang="es-ES" dirty="0" err="1" smtClean="0"/>
                  <a:t>ArduinoB</a:t>
                </a:r>
                <a:r>
                  <a:rPr lang="es-ES" dirty="0" smtClean="0"/>
                  <a:t> baja durante 18 ms y sube 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 smtClean="0"/>
                  <a:t> espera 20-40 µs respuesta del sensor (baja 80 µs)</a:t>
                </a:r>
              </a:p>
              <a:p>
                <a:r>
                  <a:rPr lang="en-US" dirty="0" smtClean="0"/>
                  <a:t>Sensor </a:t>
                </a:r>
                <a:r>
                  <a:rPr lang="en-US" dirty="0" err="1" smtClean="0"/>
                  <a:t>sube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otros</a:t>
                </a:r>
                <a:r>
                  <a:rPr lang="en-US" dirty="0" smtClean="0"/>
                  <a:t> 80 µs para </a:t>
                </a:r>
                <a:r>
                  <a:rPr lang="en-US" dirty="0" err="1" smtClean="0"/>
                  <a:t>inidicar</a:t>
                </a:r>
                <a:r>
                  <a:rPr lang="en-US" dirty="0" smtClean="0"/>
                  <a:t> que </a:t>
                </a:r>
                <a:r>
                  <a:rPr lang="en-US" dirty="0" err="1" smtClean="0"/>
                  <a:t>va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enviar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datos</a:t>
                </a:r>
                <a:endParaRPr lang="en-US" dirty="0" smtClean="0"/>
              </a:p>
              <a:p>
                <a:r>
                  <a:rPr lang="en-US" dirty="0" smtClean="0"/>
                  <a:t>A </a:t>
                </a:r>
                <a:r>
                  <a:rPr lang="en-US" dirty="0" err="1" smtClean="0"/>
                  <a:t>cada</a:t>
                </a:r>
                <a:r>
                  <a:rPr lang="en-US" dirty="0" smtClean="0"/>
                  <a:t> bit de </a:t>
                </a:r>
                <a:r>
                  <a:rPr lang="en-US" dirty="0" err="1" smtClean="0"/>
                  <a:t>datos</a:t>
                </a:r>
                <a:r>
                  <a:rPr lang="en-US" dirty="0" smtClean="0"/>
                  <a:t> le precede </a:t>
                </a:r>
                <a:r>
                  <a:rPr lang="en-US" dirty="0" err="1" smtClean="0"/>
                  <a:t>baja</a:t>
                </a:r>
                <a:r>
                  <a:rPr lang="en-US" dirty="0" smtClean="0"/>
                  <a:t> 50 µs</a:t>
                </a:r>
              </a:p>
              <a:p>
                <a:r>
                  <a:rPr lang="en-US" dirty="0" err="1" smtClean="0"/>
                  <a:t>Pulso</a:t>
                </a:r>
                <a:r>
                  <a:rPr lang="en-US" dirty="0" smtClean="0"/>
                  <a:t> alto 26-28 </a:t>
                </a:r>
                <a:r>
                  <a:rPr lang="en-US" dirty="0" smtClean="0"/>
                  <a:t>µ</a:t>
                </a:r>
                <a:r>
                  <a:rPr lang="en-US" dirty="0" smtClean="0"/>
                  <a:t>s = 0, 70 </a:t>
                </a:r>
                <a:r>
                  <a:rPr lang="en-US" dirty="0" smtClean="0"/>
                  <a:t>µ</a:t>
                </a:r>
                <a:r>
                  <a:rPr lang="en-US" dirty="0" smtClean="0"/>
                  <a:t>s = 1</a:t>
                </a:r>
              </a:p>
              <a:p>
                <a:r>
                  <a:rPr lang="en-US" dirty="0" err="1" smtClean="0"/>
                  <a:t>Tras</a:t>
                </a:r>
                <a:r>
                  <a:rPr lang="en-US" dirty="0" smtClean="0"/>
                  <a:t> </a:t>
                </a:r>
                <a:r>
                  <a:rPr lang="es-ES" dirty="0" smtClean="0"/>
                  <a:t>ú</a:t>
                </a:r>
                <a:r>
                  <a:rPr lang="en-US" dirty="0" err="1" smtClean="0"/>
                  <a:t>ltimo</a:t>
                </a:r>
                <a:r>
                  <a:rPr lang="en-US" dirty="0" smtClean="0"/>
                  <a:t> bit </a:t>
                </a:r>
                <a:r>
                  <a:rPr lang="en-US" dirty="0" err="1" smtClean="0"/>
                  <a:t>señal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baja</a:t>
                </a:r>
                <a:r>
                  <a:rPr lang="en-US" dirty="0" smtClean="0"/>
                  <a:t> 50 s y l</a:t>
                </a:r>
                <a:r>
                  <a:rPr lang="es-ES" dirty="0" smtClean="0"/>
                  <a:t>í</a:t>
                </a:r>
                <a:r>
                  <a:rPr lang="en-US" dirty="0" err="1" smtClean="0"/>
                  <a:t>nea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vuelve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subir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libre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40 bit </a:t>
                </a:r>
                <a:r>
                  <a:rPr lang="en-US" dirty="0" err="1" smtClean="0"/>
                  <a:t>datos</a:t>
                </a:r>
                <a:r>
                  <a:rPr lang="en-US" dirty="0" smtClean="0"/>
                  <a:t>: hum </a:t>
                </a:r>
                <a:r>
                  <a:rPr lang="en-US" dirty="0" err="1" smtClean="0"/>
                  <a:t>entera</a:t>
                </a:r>
                <a:r>
                  <a:rPr lang="en-US" dirty="0" smtClean="0"/>
                  <a:t>, hum decimal, temp </a:t>
                </a:r>
                <a:r>
                  <a:rPr lang="en-US" dirty="0" err="1" smtClean="0"/>
                  <a:t>entera</a:t>
                </a:r>
                <a:r>
                  <a:rPr lang="en-US" dirty="0" smtClean="0"/>
                  <a:t>, temp decimal, </a:t>
                </a:r>
                <a:r>
                  <a:rPr lang="en-US" dirty="0" err="1" smtClean="0"/>
                  <a:t>suma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5222875"/>
              </a:xfrm>
              <a:blipFill>
                <a:blip r:embed="rId3"/>
                <a:stretch>
                  <a:fillRect l="-859" t="-233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4454013" y="365124"/>
            <a:ext cx="68997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2400" dirty="0" smtClean="0"/>
              <a:t>Detección de Emergencias: Temperatura y Humedad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00741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err="1" smtClean="0"/>
              <a:t>Seguridad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522287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s-ES" dirty="0" smtClean="0"/>
                  <a:t>r</a:t>
                </a:r>
                <a:r>
                  <a:rPr lang="es-ES" dirty="0" smtClean="0"/>
                  <a:t>ead11</a:t>
                </a:r>
                <a:r>
                  <a:rPr lang="en-US" dirty="0" smtClean="0"/>
                  <a:t>()</a:t>
                </a:r>
              </a:p>
              <a:p>
                <a:pPr lvl="1"/>
                <a:r>
                  <a:rPr lang="en-US" dirty="0" err="1" smtClean="0"/>
                  <a:t>noInterrupts</a:t>
                </a:r>
                <a:r>
                  <a:rPr lang="en-US" dirty="0" smtClean="0"/>
                  <a:t>() para no </a:t>
                </a:r>
                <a:r>
                  <a:rPr lang="en-US" dirty="0" err="1" smtClean="0"/>
                  <a:t>perturbar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ritmo</a:t>
                </a:r>
                <a:r>
                  <a:rPr lang="en-US" dirty="0" smtClean="0"/>
                  <a:t> del c</a:t>
                </a:r>
                <a:r>
                  <a:rPr lang="es-ES" dirty="0" err="1" smtClean="0"/>
                  <a:t>ód</a:t>
                </a:r>
                <a:r>
                  <a:rPr lang="en-US" dirty="0" err="1" smtClean="0"/>
                  <a:t>igo</a:t>
                </a:r>
                <a:r>
                  <a:rPr lang="en-US" dirty="0" smtClean="0"/>
                  <a:t>: 0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bit 7 de SREG</a:t>
                </a:r>
              </a:p>
              <a:p>
                <a:pPr lvl="1"/>
                <a:r>
                  <a:rPr lang="en-US" dirty="0" err="1" smtClean="0"/>
                  <a:t>Bucle</a:t>
                </a:r>
                <a:r>
                  <a:rPr lang="en-US" dirty="0" smtClean="0"/>
                  <a:t> de 40 </a:t>
                </a:r>
                <a:r>
                  <a:rPr lang="en-US" dirty="0" err="1" smtClean="0"/>
                  <a:t>contando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hacia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atr</a:t>
                </a:r>
                <a:r>
                  <a:rPr lang="es-ES" dirty="0" smtClean="0"/>
                  <a:t>á</a:t>
                </a:r>
                <a:r>
                  <a:rPr lang="en-US" dirty="0" smtClean="0"/>
                  <a:t>s</a:t>
                </a:r>
              </a:p>
              <a:p>
                <a:pPr lvl="1"/>
                <a:r>
                  <a:rPr lang="en-US" dirty="0" smtClean="0"/>
                  <a:t>Lee </a:t>
                </a:r>
                <a:r>
                  <a:rPr lang="en-US" dirty="0" err="1" smtClean="0"/>
                  <a:t>estado</a:t>
                </a:r>
                <a:r>
                  <a:rPr lang="en-US" dirty="0" smtClean="0"/>
                  <a:t> de la </a:t>
                </a:r>
                <a:r>
                  <a:rPr lang="en-US" dirty="0" err="1" smtClean="0"/>
                  <a:t>línea</a:t>
                </a:r>
                <a:r>
                  <a:rPr lang="en-US" dirty="0" smtClean="0"/>
                  <a:t> con </a:t>
                </a:r>
                <a:r>
                  <a:rPr lang="en-US" dirty="0" err="1" smtClean="0"/>
                  <a:t>acceso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directo</a:t>
                </a:r>
                <a:r>
                  <a:rPr lang="en-US" dirty="0" smtClean="0"/>
                  <a:t> al </a:t>
                </a:r>
                <a:r>
                  <a:rPr lang="en-US" dirty="0" err="1" smtClean="0"/>
                  <a:t>puerto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err="1" smtClean="0"/>
                  <a:t>Patilla</a:t>
                </a:r>
                <a:r>
                  <a:rPr lang="en-US" dirty="0" smtClean="0"/>
                  <a:t> A0 Puerto C, 3 </a:t>
                </a:r>
                <a:r>
                  <a:rPr lang="en-US" dirty="0" err="1" smtClean="0"/>
                  <a:t>registros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DDRC: entrada o </a:t>
                </a:r>
                <a:r>
                  <a:rPr lang="en-US" dirty="0" err="1" smtClean="0"/>
                  <a:t>salida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PORTC: escribe a la </a:t>
                </a:r>
                <a:r>
                  <a:rPr lang="en-US" dirty="0" err="1" smtClean="0"/>
                  <a:t>patilla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PINC: lee de la </a:t>
                </a:r>
                <a:r>
                  <a:rPr lang="en-US" dirty="0" err="1" smtClean="0"/>
                  <a:t>patilla</a:t>
                </a:r>
                <a:endParaRPr lang="en-US" dirty="0" smtClean="0"/>
              </a:p>
              <a:p>
                <a:pPr lvl="2"/>
                <a:r>
                  <a:rPr lang="en-US" dirty="0" err="1" smtClean="0"/>
                  <a:t>Cada</a:t>
                </a:r>
                <a:r>
                  <a:rPr lang="en-US" dirty="0" smtClean="0"/>
                  <a:t> bit de </a:t>
                </a:r>
                <a:r>
                  <a:rPr lang="en-US" dirty="0" err="1" smtClean="0"/>
                  <a:t>estos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registros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representa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patilla</a:t>
                </a:r>
                <a:r>
                  <a:rPr lang="en-US" dirty="0" smtClean="0"/>
                  <a:t> XXXXXXXY para A0</a:t>
                </a:r>
              </a:p>
              <a:p>
                <a:pPr lvl="2"/>
                <a:r>
                  <a:rPr lang="en-US" dirty="0" err="1" smtClean="0"/>
                  <a:t>digitalPinToBitMask</a:t>
                </a:r>
                <a:r>
                  <a:rPr lang="en-US" dirty="0" smtClean="0"/>
                  <a:t>(14)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pgm_read_byte</a:t>
                </a:r>
                <a:r>
                  <a:rPr lang="en-US" dirty="0" smtClean="0"/>
                  <a:t>(14)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digital_pin_to_bit_mask_PGM</a:t>
                </a:r>
                <a:r>
                  <a:rPr lang="en-US" dirty="0" smtClean="0"/>
                  <a:t>[14] = _BV(0) 00000001 &lt; 0 = 00000001</a:t>
                </a:r>
              </a:p>
              <a:p>
                <a:pPr lvl="3"/>
                <a:r>
                  <a:rPr lang="en-US" dirty="0" smtClean="0"/>
                  <a:t>PROGMEM (Flash) </a:t>
                </a:r>
                <a:r>
                  <a:rPr lang="en-US" dirty="0" err="1" smtClean="0"/>
                  <a:t>porque</a:t>
                </a:r>
                <a:r>
                  <a:rPr lang="en-US" dirty="0" smtClean="0"/>
                  <a:t> no </a:t>
                </a:r>
                <a:r>
                  <a:rPr lang="en-US" dirty="0" err="1" smtClean="0"/>
                  <a:t>cambian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m’as</a:t>
                </a:r>
                <a:r>
                  <a:rPr lang="en-US" dirty="0" smtClean="0"/>
                  <a:t> lento </a:t>
                </a:r>
                <a:r>
                  <a:rPr lang="en-US" dirty="0" err="1" smtClean="0"/>
                  <a:t>pero</a:t>
                </a:r>
                <a:r>
                  <a:rPr lang="en-US" dirty="0" smtClean="0"/>
                  <a:t> major no </a:t>
                </a:r>
                <a:r>
                  <a:rPr lang="en-US" dirty="0" err="1" smtClean="0"/>
                  <a:t>ocupar</a:t>
                </a:r>
                <a:r>
                  <a:rPr lang="en-US" dirty="0" smtClean="0"/>
                  <a:t> SRAM </a:t>
                </a:r>
                <a:r>
                  <a:rPr lang="en-US" dirty="0" err="1" smtClean="0"/>
                  <a:t>limitada</a:t>
                </a:r>
                <a:endParaRPr lang="en-US" dirty="0" smtClean="0"/>
              </a:p>
              <a:p>
                <a:pPr lvl="2"/>
                <a:r>
                  <a:rPr lang="en-US" dirty="0" err="1" smtClean="0"/>
                  <a:t>Digital_pin_to_port</a:t>
                </a:r>
                <a:r>
                  <a:rPr lang="en-US" dirty="0" smtClean="0"/>
                  <a:t>[14] = PC y </a:t>
                </a:r>
                <a:r>
                  <a:rPr lang="en-US" dirty="0" err="1" smtClean="0"/>
                  <a:t>portInputRegister</a:t>
                </a:r>
                <a:r>
                  <a:rPr lang="en-US" dirty="0" smtClean="0"/>
                  <a:t>(PC)</a:t>
                </a:r>
              </a:p>
              <a:p>
                <a:pPr lvl="1"/>
                <a:r>
                  <a:rPr lang="en-US" dirty="0" smtClean="0"/>
                  <a:t>digital?_</a:t>
                </a:r>
                <a:r>
                  <a:rPr lang="en-US" dirty="0" err="1" smtClean="0"/>
                  <a:t>pint_to_pot_PGM</a:t>
                </a:r>
                <a:r>
                  <a:rPr lang="en-US" dirty="0" smtClean="0"/>
                  <a:t>[14] = PC y *PIR = </a:t>
                </a:r>
                <a:r>
                  <a:rPr lang="en-US" dirty="0" err="1" smtClean="0"/>
                  <a:t>portToInputRegister</a:t>
                </a:r>
                <a:r>
                  <a:rPr lang="en-US" dirty="0" smtClean="0"/>
                  <a:t>(PC)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Bajar</a:t>
                </a:r>
                <a:r>
                  <a:rPr lang="en-US" dirty="0" smtClean="0"/>
                  <a:t> l</a:t>
                </a:r>
                <a:r>
                  <a:rPr lang="es-ES" dirty="0" err="1" smtClean="0"/>
                  <a:t>ínea</a:t>
                </a:r>
                <a:r>
                  <a:rPr lang="es-ES" dirty="0" smtClean="0"/>
                  <a:t> durante DHTLIB_DHT11_WAKEUP = 18 ms</a:t>
                </a:r>
              </a:p>
              <a:p>
                <a:pPr lvl="1"/>
                <a:r>
                  <a:rPr lang="en-US" dirty="0" err="1" smtClean="0"/>
                  <a:t>Espera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respuesta</a:t>
                </a:r>
                <a:r>
                  <a:rPr lang="en-US" dirty="0" smtClean="0"/>
                  <a:t> con *PIR &amp; bit</a:t>
                </a:r>
              </a:p>
              <a:p>
                <a:pPr lvl="1"/>
                <a:r>
                  <a:rPr lang="en-US" dirty="0" smtClean="0"/>
                  <a:t>Pero </a:t>
                </a:r>
                <a:r>
                  <a:rPr lang="en-US" dirty="0" err="1" smtClean="0"/>
                  <a:t>tiempo</a:t>
                </a:r>
                <a:r>
                  <a:rPr lang="en-US" dirty="0" smtClean="0"/>
                  <a:t> l</a:t>
                </a:r>
                <a:r>
                  <a:rPr lang="es-ES" dirty="0" smtClean="0"/>
                  <a:t>í</a:t>
                </a:r>
                <a:r>
                  <a:rPr lang="en-US" dirty="0" smtClean="0"/>
                  <a:t>mite para responder de 100 µs = 400 </a:t>
                </a:r>
                <a:r>
                  <a:rPr lang="en-US" dirty="0" err="1" smtClean="0"/>
                  <a:t>bucles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show equation</a:t>
                </a:r>
                <a:endParaRPr lang="en-US" dirty="0" smtClean="0"/>
              </a:p>
              <a:p>
                <a:pPr lvl="2"/>
                <a:r>
                  <a:rPr lang="en-US" dirty="0" err="1" smtClean="0"/>
                  <a:t>Detecta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flanco</a:t>
                </a:r>
                <a:r>
                  <a:rPr lang="en-US" dirty="0" smtClean="0"/>
                  <a:t> de bajada (actual </a:t>
                </a:r>
                <a:r>
                  <a:rPr lang="en-US" dirty="0" err="1" smtClean="0"/>
                  <a:t>bajo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previo</a:t>
                </a:r>
                <a:r>
                  <a:rPr lang="en-US" dirty="0" smtClean="0"/>
                  <a:t> no)</a:t>
                </a:r>
              </a:p>
              <a:p>
                <a:pPr lvl="2"/>
                <a:r>
                  <a:rPr lang="en-US" dirty="0" err="1" smtClean="0"/>
                  <a:t>Avanza</a:t>
                </a:r>
                <a:r>
                  <a:rPr lang="en-US" dirty="0" smtClean="0"/>
                  <a:t> con </a:t>
                </a:r>
                <a:r>
                  <a:rPr lang="en-US" dirty="0" err="1" smtClean="0"/>
                  <a:t>una</a:t>
                </a:r>
                <a:r>
                  <a:rPr lang="en-US" dirty="0" smtClean="0"/>
                  <a:t> m</a:t>
                </a:r>
                <a:r>
                  <a:rPr lang="es-ES" dirty="0" smtClean="0"/>
                  <a:t>á</a:t>
                </a:r>
                <a:r>
                  <a:rPr lang="en-US" dirty="0" err="1" smtClean="0"/>
                  <a:t>scara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inicial</a:t>
                </a:r>
                <a:r>
                  <a:rPr lang="en-US" dirty="0" smtClean="0"/>
                  <a:t> 128 </a:t>
                </a:r>
                <a:r>
                  <a:rPr lang="en-US" dirty="0" err="1" smtClean="0"/>
                  <a:t>grabando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data 0 o 1 </a:t>
                </a:r>
                <a:r>
                  <a:rPr lang="en-US" dirty="0" err="1" smtClean="0"/>
                  <a:t>dependiendo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duración</a:t>
                </a:r>
                <a:endParaRPr lang="en-US" dirty="0" smtClean="0"/>
              </a:p>
              <a:p>
                <a:pPr lvl="2"/>
                <a:r>
                  <a:rPr lang="en-US" dirty="0" err="1" smtClean="0"/>
                  <a:t>Guarda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datos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bits[], </a:t>
                </a:r>
                <a:r>
                  <a:rPr lang="en-US" dirty="0" err="1" smtClean="0"/>
                  <a:t>pasa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siguiente</a:t>
                </a:r>
                <a:r>
                  <a:rPr lang="en-US" dirty="0" smtClean="0"/>
                  <a:t> byte, </a:t>
                </a:r>
                <a:r>
                  <a:rPr lang="en-US" dirty="0" err="1" smtClean="0"/>
                  <a:t>reinicia</a:t>
                </a:r>
                <a:r>
                  <a:rPr lang="en-US" dirty="0" smtClean="0"/>
                  <a:t> m</a:t>
                </a:r>
                <a:r>
                  <a:rPr lang="es-ES" dirty="0" smtClean="0"/>
                  <a:t>á</a:t>
                </a:r>
                <a:r>
                  <a:rPr lang="en-US" dirty="0" err="1" smtClean="0"/>
                  <a:t>scara</a:t>
                </a:r>
                <a:r>
                  <a:rPr lang="en-US" dirty="0" smtClean="0"/>
                  <a:t> 128</a:t>
                </a:r>
              </a:p>
              <a:p>
                <a:pPr lvl="2"/>
                <a:r>
                  <a:rPr lang="en-US" dirty="0" err="1" smtClean="0"/>
                  <a:t>Datos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bits[0:3] y </a:t>
                </a:r>
                <a:r>
                  <a:rPr lang="en-US" dirty="0" err="1" smtClean="0"/>
                  <a:t>suma</a:t>
                </a:r>
                <a:r>
                  <a:rPr lang="en-US" dirty="0" smtClean="0"/>
                  <a:t> = bits[4]</a:t>
                </a:r>
              </a:p>
              <a:p>
                <a:r>
                  <a:rPr lang="en-US" dirty="0" err="1" smtClean="0"/>
                  <a:t>Suavizar</a:t>
                </a:r>
                <a:r>
                  <a:rPr lang="en-US" dirty="0" smtClean="0"/>
                  <a:t> temp y hum </a:t>
                </a:r>
                <a:r>
                  <a:rPr lang="en-US" dirty="0" err="1" smtClean="0"/>
                  <a:t>porque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alguna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vez</a:t>
                </a:r>
                <a:r>
                  <a:rPr lang="en-US" dirty="0" smtClean="0"/>
                  <a:t> un </a:t>
                </a:r>
                <a:r>
                  <a:rPr lang="en-US" dirty="0" err="1" smtClean="0"/>
                  <a:t>pico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Un </a:t>
                </a:r>
                <a:r>
                  <a:rPr lang="en-US" dirty="0" err="1" smtClean="0"/>
                  <a:t>poco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arriesgado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suficientemente</a:t>
                </a:r>
                <a:r>
                  <a:rPr lang="en-US" dirty="0" smtClean="0"/>
                  <a:t> r</a:t>
                </a:r>
                <a:r>
                  <a:rPr lang="es-ES" dirty="0" smtClean="0"/>
                  <a:t>á</a:t>
                </a:r>
                <a:r>
                  <a:rPr lang="en-US" dirty="0" err="1" smtClean="0"/>
                  <a:t>pido</a:t>
                </a:r>
                <a:r>
                  <a:rPr lang="en-US" dirty="0" smtClean="0"/>
                  <a:t> para </a:t>
                </a:r>
                <a:r>
                  <a:rPr lang="en-US" dirty="0" err="1" smtClean="0"/>
                  <a:t>mostrarse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la media</a:t>
                </a:r>
              </a:p>
              <a:p>
                <a:r>
                  <a:rPr lang="en-US" dirty="0" smtClean="0"/>
                  <a:t>Temp o hum </a:t>
                </a:r>
                <a:r>
                  <a:rPr lang="en-US" dirty="0" err="1" smtClean="0"/>
                  <a:t>excesiva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lleva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modo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emergencia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PiB</a:t>
                </a:r>
                <a:r>
                  <a:rPr lang="en-US" dirty="0" smtClean="0"/>
                  <a:t> lee </a:t>
                </a:r>
                <a:r>
                  <a:rPr lang="en-US" dirty="0" err="1" smtClean="0"/>
                  <a:t>esta</a:t>
                </a:r>
                <a:r>
                  <a:rPr lang="en-US" dirty="0" smtClean="0"/>
                  <a:t> variable </a:t>
                </a:r>
                <a:r>
                  <a:rPr lang="en-US" dirty="0" err="1" smtClean="0"/>
                  <a:t>eventualmente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mejor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interrupción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5222875"/>
              </a:xfrm>
              <a:blipFill>
                <a:blip r:embed="rId3"/>
                <a:stretch>
                  <a:fillRect l="-376" t="-1867" b="-4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4454013" y="365124"/>
            <a:ext cx="68997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2400" dirty="0" smtClean="0"/>
              <a:t>Detección de Emergencias: Temperatura y Humedad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0151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err="1" smtClean="0"/>
              <a:t>Seguridad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52228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Si </a:t>
                </a:r>
                <a:r>
                  <a:rPr lang="en-US" dirty="0" err="1" smtClean="0"/>
                  <a:t>bater</a:t>
                </a:r>
                <a:r>
                  <a:rPr lang="es-ES" dirty="0" smtClean="0"/>
                  <a:t>í</a:t>
                </a:r>
                <a:r>
                  <a:rPr lang="en-US" dirty="0" smtClean="0"/>
                  <a:t>a </a:t>
                </a:r>
                <a:r>
                  <a:rPr lang="en-US" dirty="0" err="1" smtClean="0"/>
                  <a:t>secundaria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baja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demasiado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desconectar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bater’ia</a:t>
                </a:r>
                <a:r>
                  <a:rPr lang="en-US" dirty="0" smtClean="0"/>
                  <a:t> principal</a:t>
                </a:r>
              </a:p>
              <a:p>
                <a:r>
                  <a:rPr lang="en-US" dirty="0" err="1" smtClean="0"/>
                  <a:t>Realmente</a:t>
                </a:r>
                <a:r>
                  <a:rPr lang="en-US" dirty="0" smtClean="0"/>
                  <a:t> no </a:t>
                </a:r>
                <a:r>
                  <a:rPr lang="en-US" dirty="0" err="1" smtClean="0"/>
                  <a:t>necesario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porque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relé</a:t>
                </a:r>
                <a:r>
                  <a:rPr lang="en-US" dirty="0" smtClean="0"/>
                  <a:t> se </a:t>
                </a:r>
                <a:r>
                  <a:rPr lang="en-US" dirty="0" err="1" smtClean="0"/>
                  <a:t>apagaría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automáticamente</a:t>
                </a:r>
                <a:endParaRPr lang="en-US" dirty="0" smtClean="0"/>
              </a:p>
              <a:p>
                <a:r>
                  <a:rPr lang="en-US" dirty="0" smtClean="0"/>
                  <a:t>Pero </a:t>
                </a:r>
                <a:r>
                  <a:rPr lang="en-US" dirty="0" err="1" smtClean="0"/>
                  <a:t>evitar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comportamiento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errático</a:t>
                </a:r>
                <a:endParaRPr lang="en-US" dirty="0" smtClean="0"/>
              </a:p>
              <a:p>
                <a:r>
                  <a:rPr lang="en-US" dirty="0" err="1" smtClean="0"/>
                  <a:t>Comparar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referencia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interna</a:t>
                </a:r>
                <a:r>
                  <a:rPr lang="en-US" dirty="0" smtClean="0"/>
                  <a:t> 1,1, V con tension de Fuente</a:t>
                </a:r>
              </a:p>
              <a:p>
                <a:pPr lvl="1"/>
                <a:r>
                  <a:rPr lang="en-US" dirty="0" err="1" smtClean="0"/>
                  <a:t>En</a:t>
                </a:r>
                <a:r>
                  <a:rPr lang="en-US" dirty="0" smtClean="0"/>
                  <a:t> ADC </a:t>
                </a:r>
                <a:r>
                  <a:rPr lang="en-US" dirty="0" err="1" smtClean="0"/>
                  <a:t>elegir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referencia</a:t>
                </a:r>
                <a:r>
                  <a:rPr lang="en-US" dirty="0" smtClean="0"/>
                  <a:t> mayor y entrada </a:t>
                </a:r>
                <a:r>
                  <a:rPr lang="en-US" dirty="0" err="1" smtClean="0"/>
                  <a:t>analógica</a:t>
                </a:r>
                <a:r>
                  <a:rPr lang="en-US" dirty="0" smtClean="0"/>
                  <a:t> con ADMUX ¡ 01001110</a:t>
                </a:r>
              </a:p>
              <a:p>
                <a:pPr lvl="1"/>
                <a:r>
                  <a:rPr lang="en-US" dirty="0" smtClean="0"/>
                  <a:t>REFS1:0 = 01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referencia</a:t>
                </a:r>
                <a:r>
                  <a:rPr lang="en-US" dirty="0" smtClean="0"/>
                  <a:t> = Fuente</a:t>
                </a:r>
              </a:p>
              <a:p>
                <a:pPr lvl="1"/>
                <a:r>
                  <a:rPr lang="en-US" dirty="0" smtClean="0"/>
                  <a:t>MUX[3:0] = 1110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entrada del ADC = 1,1 V</a:t>
                </a:r>
              </a:p>
              <a:p>
                <a:pPr lvl="1"/>
                <a:r>
                  <a:rPr lang="en-US" dirty="0" err="1" smtClean="0"/>
                  <a:t>En</a:t>
                </a:r>
                <a:r>
                  <a:rPr lang="en-US" dirty="0" smtClean="0"/>
                  <a:t> ADCSRA ADSC=1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empieza</a:t>
                </a:r>
                <a:r>
                  <a:rPr lang="en-US" dirty="0" smtClean="0"/>
                  <a:t> conversion (</a:t>
                </a:r>
                <a:r>
                  <a:rPr lang="en-US" dirty="0" err="1" smtClean="0"/>
                  <a:t>baja</a:t>
                </a:r>
                <a:r>
                  <a:rPr lang="en-US" dirty="0" smtClean="0"/>
                  <a:t> al </a:t>
                </a:r>
                <a:r>
                  <a:rPr lang="en-US" dirty="0" err="1" smtClean="0"/>
                  <a:t>acabar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bucle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mientras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bit_is_set</a:t>
                </a:r>
                <a:r>
                  <a:rPr lang="en-US" dirty="0" smtClean="0"/>
                  <a:t>()</a:t>
                </a:r>
              </a:p>
              <a:p>
                <a:pPr lvl="1"/>
                <a:r>
                  <a:rPr lang="en-US" dirty="0" smtClean="0"/>
                  <a:t>ADC </a:t>
                </a:r>
                <a:r>
                  <a:rPr lang="en-US" dirty="0" err="1" smtClean="0"/>
                  <a:t>guarda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ADCL y ADCH </a:t>
                </a:r>
                <a:r>
                  <a:rPr lang="en-US" dirty="0" err="1" smtClean="0"/>
                  <a:t>por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ello</a:t>
                </a:r>
                <a:r>
                  <a:rPr lang="en-US" dirty="0" smtClean="0"/>
                  <a:t> (ADCH&lt;&lt;8) | ADCL </a:t>
                </a:r>
                <a:r>
                  <a:rPr lang="en-US" dirty="0" err="1" smtClean="0"/>
                  <a:t>ej</a:t>
                </a:r>
                <a:r>
                  <a:rPr lang="en-US" dirty="0" smtClean="0"/>
                  <a:t> 695</a:t>
                </a:r>
              </a:p>
              <a:p>
                <a:pPr lvl="1"/>
                <a:r>
                  <a:rPr lang="en-US" dirty="0" err="1" smtClean="0"/>
                  <a:t>Teniendo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cuenta</a:t>
                </a:r>
                <a:r>
                  <a:rPr lang="en-US" dirty="0" smtClean="0"/>
                  <a:t> VIN = entrada de ADC = 1.1 V y VREF = </a:t>
                </a:r>
                <a:r>
                  <a:rPr lang="en-US" dirty="0" err="1" smtClean="0"/>
                  <a:t>referencia</a:t>
                </a:r>
                <a:r>
                  <a:rPr lang="en-US" dirty="0" smtClean="0"/>
                  <a:t> del ADC = Fuente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VREF = 1620,7 mV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show equation</a:t>
                </a:r>
              </a:p>
              <a:p>
                <a:pPr lvl="1"/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realidad</a:t>
                </a:r>
                <a:r>
                  <a:rPr lang="en-US" dirty="0" smtClean="0"/>
                  <a:t> 1023 no?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5222875"/>
              </a:xfrm>
              <a:blipFill>
                <a:blip r:embed="rId3"/>
                <a:stretch>
                  <a:fillRect l="-967" t="-25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4454013" y="365124"/>
            <a:ext cx="68997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2400" dirty="0" smtClean="0"/>
              <a:t>Detección de Emergencias: Nivel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6001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err="1" smtClean="0"/>
              <a:t>Seguridad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5222875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 smtClean="0"/>
                  <a:t>attachInterrupt</a:t>
                </a:r>
                <a:r>
                  <a:rPr lang="es-ES" dirty="0" smtClean="0"/>
                  <a:t>()</a:t>
                </a:r>
                <a:endParaRPr lang="en-US" dirty="0"/>
              </a:p>
              <a:p>
                <a:pPr lvl="1"/>
                <a:r>
                  <a:rPr lang="en-US" dirty="0" err="1" smtClean="0"/>
                  <a:t>digitalPintToInterrupt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patillas</a:t>
                </a:r>
                <a:r>
                  <a:rPr lang="en-US" dirty="0" smtClean="0"/>
                  <a:t> 2 y 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interrupciones</a:t>
                </a:r>
                <a:r>
                  <a:rPr lang="en-US" dirty="0" smtClean="0"/>
                  <a:t> 0 y 1</a:t>
                </a:r>
              </a:p>
              <a:p>
                <a:pPr lvl="2"/>
                <a:r>
                  <a:rPr lang="en-US" dirty="0" err="1" smtClean="0"/>
                  <a:t>Máx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prioridad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conectarBateria</a:t>
                </a:r>
                <a:r>
                  <a:rPr lang="en-US" dirty="0" smtClean="0"/>
                  <a:t>()/</a:t>
                </a:r>
                <a:r>
                  <a:rPr lang="en-US" dirty="0" err="1" smtClean="0"/>
                  <a:t>desconectarBateria</a:t>
                </a:r>
                <a:r>
                  <a:rPr lang="en-US" dirty="0" smtClean="0"/>
                  <a:t>()</a:t>
                </a:r>
              </a:p>
              <a:p>
                <a:pPr lvl="1"/>
                <a:r>
                  <a:rPr lang="en-US" dirty="0" smtClean="0"/>
                  <a:t>RISING</a:t>
                </a:r>
              </a:p>
              <a:p>
                <a:r>
                  <a:rPr lang="en-US" dirty="0" err="1" smtClean="0"/>
                  <a:t>Número</a:t>
                </a:r>
                <a:r>
                  <a:rPr lang="en-US" dirty="0" smtClean="0"/>
                  <a:t> de la </a:t>
                </a:r>
                <a:r>
                  <a:rPr lang="en-US" dirty="0" err="1" smtClean="0"/>
                  <a:t>interrupción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modo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EICRA y EISM</a:t>
                </a:r>
              </a:p>
              <a:p>
                <a:pPr lvl="1"/>
                <a:r>
                  <a:rPr lang="en-US" dirty="0" smtClean="0"/>
                  <a:t>EJ. </a:t>
                </a:r>
                <a:r>
                  <a:rPr lang="en-US" dirty="0" err="1" smtClean="0"/>
                  <a:t>Interrupción</a:t>
                </a:r>
                <a:r>
                  <a:rPr lang="en-US" dirty="0" smtClean="0"/>
                  <a:t> 1 y </a:t>
                </a:r>
                <a:r>
                  <a:rPr lang="en-US" dirty="0" err="1" smtClean="0"/>
                  <a:t>modo</a:t>
                </a:r>
                <a:r>
                  <a:rPr lang="en-US" dirty="0" smtClean="0"/>
                  <a:t> RISING=3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ISC11:0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show work</a:t>
                </a:r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5222875"/>
              </a:xfrm>
              <a:blipFill>
                <a:blip r:embed="rId3"/>
                <a:stretch>
                  <a:fillRect l="-967" t="-18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4454013" y="365124"/>
            <a:ext cx="68997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2400" dirty="0" smtClean="0"/>
              <a:t>Conexión/Desconexión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5884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smtClean="0"/>
              <a:t>Intro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ES" dirty="0" smtClean="0"/>
                  <a:t>Base</a:t>
                </a:r>
              </a:p>
              <a:p>
                <a:pPr lvl="1"/>
                <a:r>
                  <a:rPr lang="es-ES" dirty="0" smtClean="0"/>
                  <a:t>Agujero central</a:t>
                </a:r>
              </a:p>
              <a:p>
                <a:pPr lvl="1"/>
                <a:r>
                  <a:rPr lang="es-ES" dirty="0" smtClean="0"/>
                  <a:t>Contorno de sonar</a:t>
                </a:r>
              </a:p>
              <a:p>
                <a:pPr lvl="1"/>
                <a:r>
                  <a:rPr lang="es-ES" dirty="0" smtClean="0"/>
                  <a:t>Oruga</a:t>
                </a:r>
              </a:p>
              <a:p>
                <a:r>
                  <a:rPr lang="es-ES" dirty="0" smtClean="0"/>
                  <a:t>Delante</a:t>
                </a:r>
              </a:p>
              <a:p>
                <a:pPr lvl="1"/>
                <a:r>
                  <a:rPr lang="es-ES" dirty="0" smtClean="0"/>
                  <a:t>Batería de moto 12V 12Ah</a:t>
                </a:r>
              </a:p>
              <a:p>
                <a:pPr lvl="1"/>
                <a:r>
                  <a:rPr lang="es-ES" dirty="0" smtClean="0"/>
                  <a:t>P</a:t>
                </a:r>
                <a:r>
                  <a:rPr lang="es-ES" dirty="0" smtClean="0"/>
                  <a:t>ared</a:t>
                </a:r>
              </a:p>
              <a:p>
                <a:pPr lvl="1"/>
                <a:r>
                  <a:rPr lang="es-ES" dirty="0" err="1" smtClean="0"/>
                  <a:t>ArduinoB</a:t>
                </a:r>
                <a:r>
                  <a:rPr lang="es-ES" dirty="0" smtClean="0"/>
                  <a:t> y relé: batería secundaria 5V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dirty="0" smtClean="0"/>
                  <a:t>convertidor </a:t>
                </a:r>
                <a:r>
                  <a:rPr lang="es-ES" dirty="0" err="1" smtClean="0"/>
                  <a:t>boost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dirty="0" smtClean="0"/>
                  <a:t>12Vç</a:t>
                </a:r>
              </a:p>
              <a:p>
                <a:r>
                  <a:rPr lang="es-ES" dirty="0" smtClean="0"/>
                  <a:t>Detrás</a:t>
                </a:r>
              </a:p>
              <a:p>
                <a:pPr lvl="1"/>
                <a:r>
                  <a:rPr lang="es-ES" dirty="0" err="1" smtClean="0"/>
                  <a:t>ArduinoA</a:t>
                </a:r>
                <a:endParaRPr lang="es-ES" dirty="0" smtClean="0"/>
              </a:p>
              <a:p>
                <a:pPr lvl="1"/>
                <a:r>
                  <a:rPr lang="es-ES" dirty="0" smtClean="0"/>
                  <a:t>Controlador de motores</a:t>
                </a:r>
              </a:p>
              <a:p>
                <a:pPr lvl="1"/>
                <a:r>
                  <a:rPr lang="es-ES" dirty="0" smtClean="0"/>
                  <a:t>Motores 12V c.c. con cepillo </a:t>
                </a:r>
                <a:r>
                  <a:rPr lang="en-US" dirty="0" smtClean="0"/>
                  <a:t>+ </a:t>
                </a:r>
                <a:r>
                  <a:rPr lang="en-US" dirty="0" err="1" smtClean="0"/>
                  <a:t>codificadores</a:t>
                </a:r>
                <a:endParaRPr lang="es-E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14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5379720" y="365124"/>
            <a:ext cx="597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 smtClean="0"/>
              <a:t>Anatomía</a:t>
            </a:r>
            <a:endParaRPr lang="es-ES" sz="2400" dirty="0"/>
          </a:p>
        </p:txBody>
      </p:sp>
      <p:sp>
        <p:nvSpPr>
          <p:cNvPr id="5" name="Right Brace 4"/>
          <p:cNvSpPr/>
          <p:nvPr/>
        </p:nvSpPr>
        <p:spPr>
          <a:xfrm>
            <a:off x="5043948" y="3864077"/>
            <a:ext cx="58994" cy="38345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245930" y="3864077"/>
                <a:ext cx="5708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>
                    <a:ea typeface="Cambria Math" panose="02040503050406030204" pitchFamily="18" charset="0"/>
                  </a:rPr>
                  <a:t>i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nterruptor</a:t>
                </a:r>
                <a:r>
                  <a:rPr lang="en-US" dirty="0" smtClean="0">
                    <a:ea typeface="Cambria Math" panose="02040503050406030204" pitchFamily="18" charset="0"/>
                  </a:rPr>
                  <a:t> 3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posiciones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Motores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actuador</a:t>
                </a:r>
                <a:r>
                  <a:rPr lang="en-US" dirty="0" smtClean="0"/>
                  <a:t> lineal</a:t>
                </a:r>
                <a:r>
                  <a:rPr lang="es-ES" dirty="0" smtClean="0"/>
                  <a:t>, servos</a:t>
                </a:r>
                <a:endParaRPr lang="es-E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930" y="3864077"/>
                <a:ext cx="5708294" cy="369332"/>
              </a:xfrm>
              <a:prstGeom prst="rect">
                <a:avLst/>
              </a:prstGeom>
              <a:blipFill>
                <a:blip r:embed="rId3"/>
                <a:stretch>
                  <a:fillRect l="-962" t="-10000" r="-962" b="-26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2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smtClean="0"/>
              <a:t>Intro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Centro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RPi</a:t>
            </a:r>
            <a:endParaRPr lang="en-US" dirty="0" smtClean="0"/>
          </a:p>
          <a:p>
            <a:pPr lvl="2"/>
            <a:r>
              <a:rPr lang="en-US" dirty="0" err="1" smtClean="0"/>
              <a:t>PiA</a:t>
            </a:r>
            <a:r>
              <a:rPr lang="en-US" dirty="0" smtClean="0"/>
              <a:t>: </a:t>
            </a:r>
            <a:r>
              <a:rPr lang="en-US" dirty="0" err="1" smtClean="0"/>
              <a:t>navegación</a:t>
            </a:r>
            <a:r>
              <a:rPr lang="en-US" dirty="0" smtClean="0"/>
              <a:t> (GPS + </a:t>
            </a:r>
            <a:r>
              <a:rPr lang="en-US" dirty="0" err="1" smtClean="0"/>
              <a:t>motores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PiB</a:t>
            </a:r>
            <a:r>
              <a:rPr lang="en-US" dirty="0" smtClean="0"/>
              <a:t>: </a:t>
            </a:r>
            <a:r>
              <a:rPr lang="en-US" dirty="0" err="1" smtClean="0"/>
              <a:t>sondeo</a:t>
            </a:r>
            <a:r>
              <a:rPr lang="en-US" dirty="0" smtClean="0"/>
              <a:t>, </a:t>
            </a:r>
            <a:r>
              <a:rPr lang="en-US" dirty="0" err="1" smtClean="0"/>
              <a:t>seguridad</a:t>
            </a:r>
            <a:endParaRPr lang="en-US" dirty="0" smtClean="0"/>
          </a:p>
          <a:p>
            <a:pPr lvl="1"/>
            <a:r>
              <a:rPr lang="en-US" dirty="0" err="1" smtClean="0"/>
              <a:t>Jaula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s-ES" dirty="0" err="1" smtClean="0"/>
              <a:t>íles</a:t>
            </a:r>
            <a:endParaRPr lang="en-US" dirty="0" smtClean="0"/>
          </a:p>
          <a:p>
            <a:pPr lvl="1"/>
            <a:r>
              <a:rPr lang="en-US" dirty="0" smtClean="0"/>
              <a:t>Servomotor + </a:t>
            </a:r>
            <a:r>
              <a:rPr lang="en-US" dirty="0" err="1" smtClean="0"/>
              <a:t>biela-manivela</a:t>
            </a:r>
            <a:endParaRPr lang="en-US" dirty="0" smtClean="0"/>
          </a:p>
          <a:p>
            <a:pPr lvl="1"/>
            <a:r>
              <a:rPr lang="en-US" dirty="0" err="1" smtClean="0"/>
              <a:t>Actuador</a:t>
            </a:r>
            <a:r>
              <a:rPr lang="en-US" dirty="0" smtClean="0"/>
              <a:t> lineal + </a:t>
            </a:r>
            <a:r>
              <a:rPr lang="en-US" dirty="0" err="1" smtClean="0"/>
              <a:t>sonda</a:t>
            </a:r>
            <a:endParaRPr lang="en-US" dirty="0" smtClean="0"/>
          </a:p>
          <a:p>
            <a:pPr lvl="1"/>
            <a:r>
              <a:rPr lang="en-US" dirty="0" smtClean="0"/>
              <a:t>Webcam</a:t>
            </a:r>
          </a:p>
          <a:p>
            <a:pPr lvl="1"/>
            <a:r>
              <a:rPr lang="en-US" dirty="0" err="1" smtClean="0"/>
              <a:t>Bater</a:t>
            </a:r>
            <a:r>
              <a:rPr lang="es-ES" dirty="0" err="1" smtClean="0"/>
              <a:t>ías</a:t>
            </a:r>
            <a:r>
              <a:rPr lang="es-ES" dirty="0" smtClean="0"/>
              <a:t> secundarias</a:t>
            </a:r>
          </a:p>
          <a:p>
            <a:pPr lvl="1"/>
            <a:r>
              <a:rPr lang="es-ES" dirty="0" smtClean="0"/>
              <a:t>Controlador de carga solar</a:t>
            </a:r>
          </a:p>
          <a:p>
            <a:pPr lvl="1"/>
            <a:r>
              <a:rPr lang="en-US" dirty="0" err="1" smtClean="0"/>
              <a:t>Paneles</a:t>
            </a:r>
            <a:r>
              <a:rPr lang="en-US" dirty="0" smtClean="0"/>
              <a:t> </a:t>
            </a:r>
            <a:r>
              <a:rPr lang="en-US" dirty="0" err="1" smtClean="0"/>
              <a:t>solares</a:t>
            </a:r>
            <a:r>
              <a:rPr lang="en-US" dirty="0" smtClean="0"/>
              <a:t>, magnet</a:t>
            </a:r>
            <a:r>
              <a:rPr lang="es-ES" dirty="0" err="1" smtClean="0"/>
              <a:t>ómetro</a:t>
            </a:r>
            <a:r>
              <a:rPr lang="es-ES" dirty="0" smtClean="0"/>
              <a:t>, antena GPS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79720" y="365124"/>
            <a:ext cx="597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 smtClean="0"/>
              <a:t>Anatomía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6414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smtClean="0"/>
              <a:t>Intro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31042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ctr">
                  <a:buNone/>
                </a:pPr>
                <a:r>
                  <a:rPr lang="es-ES" dirty="0" smtClean="0"/>
                  <a:t>Parte A</a:t>
                </a:r>
              </a:p>
              <a:p>
                <a:r>
                  <a:rPr lang="en-US" dirty="0" err="1" smtClean="0"/>
                  <a:t>Infraestructura</a:t>
                </a:r>
                <a:r>
                  <a:rPr lang="en-US" dirty="0" smtClean="0"/>
                  <a:t> digital</a:t>
                </a:r>
              </a:p>
              <a:p>
                <a:pPr lvl="1"/>
                <a:r>
                  <a:rPr lang="es-ES" dirty="0" smtClean="0"/>
                  <a:t>Interfaz gráfica (</a:t>
                </a:r>
                <a:r>
                  <a:rPr lang="es-ES" dirty="0" err="1" smtClean="0"/>
                  <a:t>webapp</a:t>
                </a:r>
                <a:r>
                  <a:rPr lang="es-ES" dirty="0" smtClean="0"/>
                  <a:t>)</a:t>
                </a:r>
              </a:p>
              <a:p>
                <a:pPr lvl="1"/>
                <a:r>
                  <a:rPr lang="en-US" dirty="0" smtClean="0"/>
                  <a:t>Base de </a:t>
                </a:r>
                <a:r>
                  <a:rPr lang="en-US" dirty="0" err="1" smtClean="0"/>
                  <a:t>datos</a:t>
                </a:r>
                <a:r>
                  <a:rPr lang="en-US" dirty="0" smtClean="0"/>
                  <a:t> SQL</a:t>
                </a:r>
              </a:p>
              <a:p>
                <a:pPr lvl="1"/>
                <a:r>
                  <a:rPr lang="en-US" dirty="0" err="1" smtClean="0"/>
                  <a:t>Comunicaci</a:t>
                </a:r>
                <a:r>
                  <a:rPr lang="es-ES" dirty="0" err="1" smtClean="0"/>
                  <a:t>ón</a:t>
                </a:r>
                <a:r>
                  <a:rPr lang="es-ES" dirty="0" smtClean="0"/>
                  <a:t> MQTT servidor-robot</a:t>
                </a:r>
              </a:p>
              <a:p>
                <a:r>
                  <a:rPr lang="es-ES" dirty="0" smtClean="0"/>
                  <a:t>Navegación</a:t>
                </a:r>
              </a:p>
              <a:p>
                <a:pPr lvl="1"/>
                <a:r>
                  <a:rPr lang="es-ES" dirty="0" smtClean="0"/>
                  <a:t>Motores: dimensionado, control</a:t>
                </a:r>
              </a:p>
              <a:p>
                <a:pPr lvl="1"/>
                <a:r>
                  <a:rPr lang="es-ES" dirty="0" err="1" smtClean="0"/>
                  <a:t>Nav</a:t>
                </a:r>
                <a:r>
                  <a:rPr lang="es-ES" dirty="0" smtClean="0"/>
                  <a:t> manual: MQTT a la cámara y los motores</a:t>
                </a:r>
              </a:p>
              <a:p>
                <a:pPr lvl="1"/>
                <a:r>
                  <a:rPr lang="es-ES" dirty="0" err="1" smtClean="0"/>
                  <a:t>Nav</a:t>
                </a:r>
                <a:r>
                  <a:rPr lang="es-ES" dirty="0" smtClean="0"/>
                  <a:t> autónoma: comunicación serie </a:t>
                </a:r>
                <a:r>
                  <a:rPr lang="es-ES" dirty="0" err="1" smtClean="0"/>
                  <a:t>PiA-ArduinoA</a:t>
                </a:r>
                <a:endParaRPr lang="es-ES" dirty="0" smtClean="0"/>
              </a:p>
              <a:p>
                <a:r>
                  <a:rPr lang="es-ES" dirty="0" smtClean="0"/>
                  <a:t>Sondeo: a</a:t>
                </a:r>
                <a:r>
                  <a:rPr lang="es-ES" dirty="0" smtClean="0"/>
                  <a:t>lmacenar </a:t>
                </a:r>
                <a:r>
                  <a:rPr lang="en-US" dirty="0"/>
                  <a:t>y</a:t>
                </a:r>
                <a:r>
                  <a:rPr lang="en-US" dirty="0" smtClean="0"/>
                  <a:t> v</a:t>
                </a:r>
                <a:r>
                  <a:rPr lang="es-ES" dirty="0" err="1" smtClean="0"/>
                  <a:t>isualizar</a:t>
                </a:r>
                <a:r>
                  <a:rPr lang="es-ES" dirty="0" smtClean="0"/>
                  <a:t> datos</a:t>
                </a:r>
              </a:p>
              <a:p>
                <a:r>
                  <a:rPr lang="en-US" dirty="0" err="1" smtClean="0"/>
                  <a:t>Visión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tomar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fotos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analizar</a:t>
                </a:r>
                <a:r>
                  <a:rPr lang="en-US" dirty="0" smtClean="0"/>
                  <a:t> RGB</a:t>
                </a:r>
              </a:p>
              <a:p>
                <a:r>
                  <a:rPr lang="en-US" dirty="0" smtClean="0"/>
                  <a:t>Seguridad: </a:t>
                </a:r>
              </a:p>
              <a:p>
                <a:pPr lvl="1"/>
                <a:r>
                  <a:rPr lang="en-US" dirty="0" err="1" smtClean="0">
                    <a:ea typeface="Cambria Math" panose="02040503050406030204" pitchFamily="18" charset="0"/>
                  </a:rPr>
                  <a:t>Batería</a:t>
                </a:r>
                <a:r>
                  <a:rPr lang="en-US" dirty="0" smtClean="0">
                    <a:ea typeface="Cambria Math" panose="02040503050406030204" pitchFamily="18" charset="0"/>
                  </a:rPr>
                  <a:t> principal: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s-ES" dirty="0" err="1" smtClean="0"/>
                  <a:t>temp</a:t>
                </a:r>
                <a:r>
                  <a:rPr lang="es-ES" dirty="0" smtClean="0"/>
                  <a:t>, humedad</a:t>
                </a:r>
              </a:p>
              <a:p>
                <a:pPr lvl="1"/>
                <a:r>
                  <a:rPr lang="es-ES" dirty="0" smtClean="0"/>
                  <a:t>Batería secundaria: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s-ES" dirty="0" smtClean="0"/>
                  <a:t>tensión </a:t>
                </a:r>
              </a:p>
              <a:p>
                <a:r>
                  <a:rPr lang="es-ES" dirty="0" smtClean="0"/>
                  <a:t>Dr. Alberto </a:t>
                </a:r>
                <a:r>
                  <a:rPr lang="es-ES" dirty="0" err="1" smtClean="0"/>
                  <a:t>Brunete</a:t>
                </a:r>
                <a:r>
                  <a:rPr lang="es-ES" dirty="0" smtClean="0"/>
                  <a:t> González </a:t>
                </a:r>
                <a:r>
                  <a:rPr lang="en-US" dirty="0" smtClean="0"/>
                  <a:t>+ </a:t>
                </a:r>
                <a:r>
                  <a:rPr lang="en-US" dirty="0" err="1" smtClean="0"/>
                  <a:t>StackOverflow</a:t>
                </a:r>
                <a:endParaRPr lang="es-E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31042" cy="4351338"/>
              </a:xfrm>
              <a:blipFill>
                <a:blip r:embed="rId3"/>
                <a:stretch>
                  <a:fillRect l="-957" t="-2521" b="-18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5379720" y="365124"/>
            <a:ext cx="597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 smtClean="0"/>
              <a:t>Contribución</a:t>
            </a:r>
            <a:endParaRPr lang="es-ES" sz="2400" dirty="0"/>
          </a:p>
        </p:txBody>
      </p:sp>
      <p:sp>
        <p:nvSpPr>
          <p:cNvPr id="5" name="Right Brace 4"/>
          <p:cNvSpPr/>
          <p:nvPr/>
        </p:nvSpPr>
        <p:spPr>
          <a:xfrm>
            <a:off x="4904971" y="5307867"/>
            <a:ext cx="58994" cy="38345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131266" y="6127235"/>
                <a:ext cx="15588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 smtClean="0">
                    <a:ea typeface="Cambria Math" panose="02040503050406030204" pitchFamily="18" charset="0"/>
                  </a:rPr>
                  <a:t>relé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dirty="0" smtClean="0">
                    <a:ea typeface="Cambria Math" panose="02040503050406030204" pitchFamily="18" charset="0"/>
                  </a:rPr>
                  <a:t>batería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266" y="6127235"/>
                <a:ext cx="1558825" cy="369332"/>
              </a:xfrm>
              <a:prstGeom prst="rect">
                <a:avLst/>
              </a:prstGeom>
              <a:blipFill>
                <a:blip r:embed="rId4"/>
                <a:stretch>
                  <a:fillRect l="-3516" t="-8197" b="-2459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6872839" y="1825625"/>
            <a:ext cx="57310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2000" dirty="0" smtClean="0"/>
              <a:t>Parte B</a:t>
            </a:r>
          </a:p>
          <a:p>
            <a:r>
              <a:rPr lang="en-US" sz="2000" dirty="0" err="1" smtClean="0"/>
              <a:t>Generación</a:t>
            </a:r>
            <a:r>
              <a:rPr lang="en-US" sz="2000" dirty="0" smtClean="0"/>
              <a:t> y envoi de </a:t>
            </a:r>
            <a:r>
              <a:rPr lang="en-US" sz="2000" dirty="0" err="1" smtClean="0"/>
              <a:t>mensajes</a:t>
            </a:r>
            <a:endParaRPr lang="en-US" sz="2000" dirty="0"/>
          </a:p>
          <a:p>
            <a:pPr lvl="1"/>
            <a:r>
              <a:rPr lang="es-ES" sz="1700" dirty="0" smtClean="0"/>
              <a:t>Resultados del sondeo</a:t>
            </a:r>
            <a:endParaRPr lang="es-ES" sz="1700" dirty="0"/>
          </a:p>
          <a:p>
            <a:pPr lvl="1"/>
            <a:r>
              <a:rPr lang="en-US" sz="1700" dirty="0" smtClean="0"/>
              <a:t>Estado(s) del robot</a:t>
            </a:r>
          </a:p>
          <a:p>
            <a:pPr lvl="1"/>
            <a:r>
              <a:rPr lang="en-US" sz="1700" dirty="0" err="1" smtClean="0"/>
              <a:t>Cambio</a:t>
            </a:r>
            <a:r>
              <a:rPr lang="en-US" sz="1700" dirty="0" smtClean="0"/>
              <a:t> de </a:t>
            </a:r>
            <a:r>
              <a:rPr lang="en-US" sz="1700" dirty="0" err="1" smtClean="0"/>
              <a:t>modo</a:t>
            </a:r>
            <a:endParaRPr lang="en-US" sz="1700" dirty="0" smtClean="0"/>
          </a:p>
          <a:p>
            <a:pPr lvl="1"/>
            <a:endParaRPr lang="es-ES" sz="1700" dirty="0" smtClean="0"/>
          </a:p>
          <a:p>
            <a:r>
              <a:rPr lang="es-ES" sz="2000" dirty="0" smtClean="0"/>
              <a:t>Navegación</a:t>
            </a:r>
            <a:endParaRPr lang="es-ES" sz="2000" dirty="0"/>
          </a:p>
          <a:p>
            <a:pPr lvl="1"/>
            <a:r>
              <a:rPr lang="es-ES" sz="1700" dirty="0" smtClean="0"/>
              <a:t>GPS: configuración </a:t>
            </a:r>
            <a:r>
              <a:rPr lang="es-ES" sz="1700" dirty="0" err="1" smtClean="0"/>
              <a:t>RTKlib</a:t>
            </a:r>
            <a:endParaRPr lang="es-ES" sz="1700" dirty="0"/>
          </a:p>
          <a:p>
            <a:pPr lvl="1"/>
            <a:r>
              <a:rPr lang="es-ES" sz="1700" dirty="0" smtClean="0"/>
              <a:t>Algoritmos</a:t>
            </a:r>
            <a:endParaRPr lang="es-ES" sz="1700" dirty="0"/>
          </a:p>
          <a:p>
            <a:pPr lvl="2"/>
            <a:r>
              <a:rPr lang="es-ES" sz="1600" dirty="0" smtClean="0"/>
              <a:t>Trayectoria </a:t>
            </a:r>
            <a:r>
              <a:rPr lang="es-ES" sz="1600" dirty="0" err="1" smtClean="0"/>
              <a:t>PiA</a:t>
            </a:r>
            <a:endParaRPr lang="es-ES" sz="1600" dirty="0" smtClean="0"/>
          </a:p>
          <a:p>
            <a:pPr lvl="2"/>
            <a:r>
              <a:rPr lang="es-ES" sz="1600" dirty="0" err="1" smtClean="0"/>
              <a:t>Nav</a:t>
            </a:r>
            <a:r>
              <a:rPr lang="es-ES" sz="1600" dirty="0" smtClean="0"/>
              <a:t> </a:t>
            </a:r>
            <a:r>
              <a:rPr lang="es-ES" sz="1600" dirty="0" err="1" smtClean="0"/>
              <a:t>PiA</a:t>
            </a:r>
            <a:endParaRPr lang="es-ES" sz="1600" dirty="0" smtClean="0"/>
          </a:p>
          <a:p>
            <a:pPr lvl="2"/>
            <a:r>
              <a:rPr lang="es-ES" sz="1600" dirty="0" err="1" smtClean="0"/>
              <a:t>Nav</a:t>
            </a:r>
            <a:r>
              <a:rPr lang="es-ES" sz="1600" dirty="0" smtClean="0"/>
              <a:t> </a:t>
            </a:r>
            <a:r>
              <a:rPr lang="es-ES" sz="1600" dirty="0" err="1" smtClean="0"/>
              <a:t>ArduinoA</a:t>
            </a:r>
            <a:r>
              <a:rPr lang="es-ES" sz="1600" dirty="0" smtClean="0"/>
              <a:t> </a:t>
            </a:r>
            <a:r>
              <a:rPr lang="en-US" sz="1600" dirty="0" smtClean="0"/>
              <a:t>+ </a:t>
            </a:r>
            <a:r>
              <a:rPr lang="en-US" sz="1600" dirty="0" err="1" smtClean="0"/>
              <a:t>evitación</a:t>
            </a:r>
            <a:r>
              <a:rPr lang="en-US" sz="1600" dirty="0" smtClean="0"/>
              <a:t> de </a:t>
            </a:r>
            <a:r>
              <a:rPr lang="en-US" sz="1600" dirty="0" err="1" smtClean="0"/>
              <a:t>obstáculos</a:t>
            </a:r>
            <a:r>
              <a:rPr lang="en-US" sz="1600" dirty="0" smtClean="0"/>
              <a:t>: </a:t>
            </a:r>
            <a:r>
              <a:rPr lang="en-US" sz="1600" dirty="0" err="1" smtClean="0"/>
              <a:t>dimensionado</a:t>
            </a:r>
            <a:r>
              <a:rPr lang="en-US" sz="1600" dirty="0" smtClean="0"/>
              <a:t>, control</a:t>
            </a:r>
            <a:endParaRPr lang="es-ES" sz="1600" dirty="0"/>
          </a:p>
        </p:txBody>
      </p:sp>
      <p:cxnSp>
        <p:nvCxnSpPr>
          <p:cNvPr id="10" name="Curved Connector 9"/>
          <p:cNvCxnSpPr>
            <a:endCxn id="6" idx="1"/>
          </p:cNvCxnSpPr>
          <p:nvPr/>
        </p:nvCxnSpPr>
        <p:spPr>
          <a:xfrm>
            <a:off x="5143500" y="5505450"/>
            <a:ext cx="1987766" cy="8064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0800000">
            <a:off x="6137384" y="4133850"/>
            <a:ext cx="1139717" cy="2857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4514851" y="2571750"/>
            <a:ext cx="2624251" cy="4079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94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err="1" smtClean="0"/>
              <a:t>Communicaciones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ES" dirty="0" smtClean="0"/>
                  <a:t>Centralización y automatización </a:t>
                </a:r>
              </a:p>
              <a:p>
                <a:pPr lvl="1"/>
                <a:r>
                  <a:rPr lang="es-ES" dirty="0" smtClean="0"/>
                  <a:t> mantenimiento, errores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s-ES" dirty="0" smtClean="0"/>
                  <a:t> estandarización, rapidez de desarrollo, comodidad</a:t>
                </a:r>
              </a:p>
              <a:p>
                <a:endParaRPr lang="es-ES" dirty="0" smtClean="0"/>
              </a:p>
              <a:p>
                <a:r>
                  <a:rPr lang="es-ES" dirty="0" err="1" smtClean="0"/>
                  <a:t>subprocess.Popen</a:t>
                </a:r>
                <a:r>
                  <a:rPr lang="es-ES" dirty="0" smtClean="0"/>
                  <a:t>()</a:t>
                </a:r>
              </a:p>
              <a:p>
                <a:pPr lvl="1"/>
                <a:r>
                  <a:rPr lang="es-ES" dirty="0" err="1" smtClean="0"/>
                  <a:t>Mosquitto</a:t>
                </a:r>
                <a:r>
                  <a:rPr lang="es-ES" dirty="0" smtClean="0"/>
                  <a:t> MQTT</a:t>
                </a:r>
              </a:p>
              <a:p>
                <a:pPr lvl="1"/>
                <a:r>
                  <a:rPr lang="es-ES" dirty="0" smtClean="0"/>
                  <a:t>SQLite3 </a:t>
                </a:r>
              </a:p>
              <a:p>
                <a:pPr lvl="1"/>
                <a:r>
                  <a:rPr lang="es-ES" dirty="0" err="1" smtClean="0"/>
                  <a:t>Flask</a:t>
                </a:r>
                <a:endParaRPr lang="es-ES" dirty="0" smtClean="0"/>
              </a:p>
              <a:p>
                <a:pPr lvl="2"/>
                <a:r>
                  <a:rPr lang="es-ES" dirty="0" smtClean="0"/>
                  <a:t>Botón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dirty="0" smtClean="0"/>
                  <a:t>publica MQTT 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dirty="0" smtClean="0"/>
                  <a:t>robot</a:t>
                </a:r>
              </a:p>
              <a:p>
                <a:pPr lvl="2"/>
                <a:r>
                  <a:rPr lang="es-ES" dirty="0" smtClean="0"/>
                  <a:t>Almacenar datos en SQL</a:t>
                </a:r>
              </a:p>
              <a:p>
                <a:pPr lvl="2"/>
                <a:r>
                  <a:rPr lang="es-ES" dirty="0" smtClean="0"/>
                  <a:t>Mostrar datos al usuario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5379720" y="365124"/>
            <a:ext cx="597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 smtClean="0"/>
              <a:t>Servidor</a:t>
            </a:r>
            <a:endParaRPr lang="es-E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200900" y="4395120"/>
            <a:ext cx="2415048" cy="644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err="1"/>
              <a:t>t</a:t>
            </a:r>
            <a:r>
              <a:rPr lang="es-ES" dirty="0" err="1" smtClean="0"/>
              <a:t>askkill</a:t>
            </a:r>
            <a:r>
              <a:rPr lang="es-ES" dirty="0" smtClean="0"/>
              <a:t> /T /PID</a:t>
            </a:r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8" name="Circular Arrow 7"/>
          <p:cNvSpPr/>
          <p:nvPr/>
        </p:nvSpPr>
        <p:spPr>
          <a:xfrm rot="3358161">
            <a:off x="4460703" y="3708027"/>
            <a:ext cx="3105607" cy="3432039"/>
          </a:xfrm>
          <a:prstGeom prst="circularArrow">
            <a:avLst>
              <a:gd name="adj1" fmla="val 2208"/>
              <a:gd name="adj2" fmla="val 373760"/>
              <a:gd name="adj3" fmla="val 14800734"/>
              <a:gd name="adj4" fmla="val 11621208"/>
              <a:gd name="adj5" fmla="val 3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Circular Arrow 15"/>
          <p:cNvSpPr/>
          <p:nvPr/>
        </p:nvSpPr>
        <p:spPr>
          <a:xfrm rot="14257528">
            <a:off x="4975052" y="2544162"/>
            <a:ext cx="3105607" cy="3432039"/>
          </a:xfrm>
          <a:prstGeom prst="circularArrow">
            <a:avLst>
              <a:gd name="adj1" fmla="val 2208"/>
              <a:gd name="adj2" fmla="val 373760"/>
              <a:gd name="adj3" fmla="val 14800734"/>
              <a:gd name="adj4" fmla="val 11621208"/>
              <a:gd name="adj5" fmla="val 3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655242" y="3286074"/>
            <a:ext cx="1812358" cy="769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‘m’ o ‘r’</a:t>
            </a:r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013506" y="5039125"/>
            <a:ext cx="715679" cy="769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‘r’</a:t>
            </a:r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19" name="Circular Arrow 18"/>
          <p:cNvSpPr/>
          <p:nvPr/>
        </p:nvSpPr>
        <p:spPr>
          <a:xfrm rot="4808375">
            <a:off x="8204166" y="4665209"/>
            <a:ext cx="3105607" cy="3432039"/>
          </a:xfrm>
          <a:prstGeom prst="circularArrow">
            <a:avLst>
              <a:gd name="adj1" fmla="val 2208"/>
              <a:gd name="adj2" fmla="val 373760"/>
              <a:gd name="adj3" fmla="val 14800734"/>
              <a:gd name="adj4" fmla="val 11621208"/>
              <a:gd name="adj5" fmla="val 3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0456279" y="4557497"/>
            <a:ext cx="715679" cy="769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‘m’</a:t>
            </a:r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03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err="1" smtClean="0"/>
              <a:t>Communicaciones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MQTT</a:t>
            </a:r>
          </a:p>
          <a:p>
            <a:pPr marL="2286000" lvl="5" indent="0">
              <a:buNone/>
            </a:pPr>
            <a:r>
              <a:rPr lang="es-ES" sz="2400" dirty="0" smtClean="0"/>
              <a:t>	</a:t>
            </a:r>
            <a:r>
              <a:rPr lang="es-ES" sz="2200" dirty="0" err="1" smtClean="0"/>
              <a:t>RobotServidor</a:t>
            </a:r>
            <a:r>
              <a:rPr lang="es-ES" sz="2200" dirty="0" smtClean="0"/>
              <a:t>/modo/leer</a:t>
            </a:r>
            <a:endParaRPr lang="es-ES" sz="2400" dirty="0" smtClean="0"/>
          </a:p>
          <a:p>
            <a:pPr marL="2286000" lvl="5" indent="0">
              <a:buNone/>
            </a:pPr>
            <a:endParaRPr lang="es-ES" sz="2400" dirty="0" smtClean="0"/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sz="2600" dirty="0" smtClean="0"/>
              <a:t>servidor</a:t>
            </a:r>
            <a:r>
              <a:rPr lang="es-ES" dirty="0" smtClean="0"/>
              <a:t> 						</a:t>
            </a:r>
            <a:r>
              <a:rPr lang="es-ES" sz="2600" dirty="0" smtClean="0"/>
              <a:t>robot</a:t>
            </a:r>
            <a:endParaRPr lang="es-ES" dirty="0" smtClean="0"/>
          </a:p>
          <a:p>
            <a:pPr marL="914400" lvl="2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</a:p>
          <a:p>
            <a:pPr marL="914400" lvl="2" indent="0">
              <a:buNone/>
            </a:pPr>
            <a:r>
              <a:rPr lang="es-ES" sz="2400" dirty="0"/>
              <a:t>	</a:t>
            </a:r>
            <a:r>
              <a:rPr lang="es-ES" sz="2400" dirty="0" smtClean="0"/>
              <a:t>	</a:t>
            </a:r>
            <a:r>
              <a:rPr lang="es-ES" sz="2200" dirty="0" err="1" smtClean="0"/>
              <a:t>RobotServidor</a:t>
            </a:r>
            <a:r>
              <a:rPr lang="es-ES" sz="2200" dirty="0" smtClean="0"/>
              <a:t>/modo/escribir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>
                <a:solidFill>
                  <a:srgbClr val="FF0000"/>
                </a:solidFill>
              </a:rPr>
              <a:t>Talk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about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qos</a:t>
            </a:r>
            <a:r>
              <a:rPr lang="es-ES" dirty="0" smtClean="0">
                <a:solidFill>
                  <a:srgbClr val="FF0000"/>
                </a:solidFill>
              </a:rPr>
              <a:t>, </a:t>
            </a:r>
            <a:r>
              <a:rPr lang="es-ES" dirty="0" err="1" smtClean="0">
                <a:solidFill>
                  <a:srgbClr val="FF0000"/>
                </a:solidFill>
              </a:rPr>
              <a:t>retain</a:t>
            </a:r>
            <a:r>
              <a:rPr lang="es-ES" dirty="0">
                <a:solidFill>
                  <a:srgbClr val="FF0000"/>
                </a:solidFill>
              </a:rPr>
              <a:t>?</a:t>
            </a:r>
          </a:p>
          <a:p>
            <a:r>
              <a:rPr lang="es-ES" dirty="0" err="1" smtClean="0">
                <a:solidFill>
                  <a:srgbClr val="FF0000"/>
                </a:solidFill>
              </a:rPr>
              <a:t>session</a:t>
            </a:r>
            <a:endParaRPr lang="es-ES" dirty="0" smtClean="0">
              <a:solidFill>
                <a:srgbClr val="FF0000"/>
              </a:solidFill>
            </a:endParaRPr>
          </a:p>
          <a:p>
            <a:endParaRPr lang="es-ES" dirty="0"/>
          </a:p>
          <a:p>
            <a:r>
              <a:rPr lang="es-ES" dirty="0" err="1" smtClean="0">
                <a:solidFill>
                  <a:srgbClr val="FF0000"/>
                </a:solidFill>
              </a:rPr>
              <a:t>dict</a:t>
            </a:r>
            <a:r>
              <a:rPr lang="es-ES" dirty="0" smtClean="0">
                <a:solidFill>
                  <a:srgbClr val="FF0000"/>
                </a:solidFill>
              </a:rPr>
              <a:t>		</a:t>
            </a:r>
            <a:r>
              <a:rPr lang="es-ES" dirty="0" err="1" smtClean="0">
                <a:solidFill>
                  <a:srgbClr val="FF0000"/>
                </a:solidFill>
              </a:rPr>
              <a:t>j</a:t>
            </a:r>
            <a:r>
              <a:rPr lang="es-ES" dirty="0" err="1" smtClean="0">
                <a:solidFill>
                  <a:srgbClr val="FF0000"/>
                </a:solidFill>
              </a:rPr>
              <a:t>son.loads</a:t>
            </a:r>
            <a:r>
              <a:rPr lang="es-ES" dirty="0" smtClean="0">
                <a:solidFill>
                  <a:srgbClr val="FF0000"/>
                </a:solidFill>
              </a:rPr>
              <a:t>()		</a:t>
            </a:r>
            <a:r>
              <a:rPr lang="es-ES" dirty="0" err="1" smtClean="0">
                <a:solidFill>
                  <a:srgbClr val="FF0000"/>
                </a:solidFill>
              </a:rPr>
              <a:t>str</a:t>
            </a:r>
            <a:endParaRPr lang="es-ES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79720" y="365124"/>
            <a:ext cx="597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 smtClean="0"/>
              <a:t>Página</a:t>
            </a:r>
            <a:r>
              <a:rPr lang="en-US" sz="2400" dirty="0" smtClean="0"/>
              <a:t> web</a:t>
            </a:r>
            <a:endParaRPr lang="es-E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228522" y="2605337"/>
            <a:ext cx="1134178" cy="408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 smtClean="0"/>
              <a:t>???</a:t>
            </a:r>
            <a:endParaRPr lang="es-ES" sz="2000" dirty="0"/>
          </a:p>
          <a:p>
            <a:pPr lvl="1"/>
            <a:endParaRPr lang="es-ES" sz="2000" dirty="0"/>
          </a:p>
          <a:p>
            <a:endParaRPr lang="es-E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133597" y="2517645"/>
            <a:ext cx="471237" cy="354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 smtClean="0"/>
              <a:t>2</a:t>
            </a:r>
            <a:endParaRPr lang="es-ES" sz="2000" dirty="0"/>
          </a:p>
          <a:p>
            <a:pPr lvl="1"/>
            <a:endParaRPr lang="es-ES" sz="2000" dirty="0"/>
          </a:p>
          <a:p>
            <a:endParaRPr lang="es-E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318157" y="1827391"/>
            <a:ext cx="471237" cy="354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 smtClean="0"/>
              <a:t>2</a:t>
            </a:r>
            <a:endParaRPr lang="es-ES" sz="2000" dirty="0"/>
          </a:p>
          <a:p>
            <a:pPr lvl="1"/>
            <a:endParaRPr lang="es-ES" sz="2000" dirty="0"/>
          </a:p>
          <a:p>
            <a:endParaRPr lang="es-ES" sz="2000" dirty="0"/>
          </a:p>
        </p:txBody>
      </p:sp>
      <p:sp>
        <p:nvSpPr>
          <p:cNvPr id="5" name="U-Turn Arrow 4"/>
          <p:cNvSpPr/>
          <p:nvPr/>
        </p:nvSpPr>
        <p:spPr>
          <a:xfrm rot="16200000">
            <a:off x="5378910" y="112065"/>
            <a:ext cx="472855" cy="4554024"/>
          </a:xfrm>
          <a:prstGeom prst="uturnArrow">
            <a:avLst>
              <a:gd name="adj1" fmla="val 6424"/>
              <a:gd name="adj2" fmla="val 7198"/>
              <a:gd name="adj3" fmla="val 18808"/>
              <a:gd name="adj4" fmla="val 43750"/>
              <a:gd name="adj5" fmla="val 85568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1" name="U-Turn Arrow 20"/>
          <p:cNvSpPr/>
          <p:nvPr/>
        </p:nvSpPr>
        <p:spPr>
          <a:xfrm rot="16200000">
            <a:off x="5377593" y="1402682"/>
            <a:ext cx="475488" cy="4554024"/>
          </a:xfrm>
          <a:prstGeom prst="uturnArrow">
            <a:avLst>
              <a:gd name="adj1" fmla="val 6424"/>
              <a:gd name="adj2" fmla="val 7198"/>
              <a:gd name="adj3" fmla="val 18808"/>
              <a:gd name="adj4" fmla="val 43750"/>
              <a:gd name="adj5" fmla="val 85568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412178" y="2517645"/>
            <a:ext cx="471237" cy="354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/>
              <a:t>1</a:t>
            </a:r>
          </a:p>
          <a:p>
            <a:pPr lvl="1"/>
            <a:endParaRPr lang="es-ES" sz="2000" dirty="0"/>
          </a:p>
          <a:p>
            <a:endParaRPr lang="es-ES" sz="20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5356256" y="3944144"/>
            <a:ext cx="471237" cy="354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/>
              <a:t>1</a:t>
            </a:r>
            <a:endParaRPr lang="es-ES" sz="2000" dirty="0"/>
          </a:p>
          <a:p>
            <a:pPr lvl="1"/>
            <a:endParaRPr lang="es-ES" sz="2000" dirty="0"/>
          </a:p>
          <a:p>
            <a:endParaRPr lang="es-E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2"/>
              <p:cNvSpPr txBox="1">
                <a:spLocks/>
              </p:cNvSpPr>
              <p:nvPr/>
            </p:nvSpPr>
            <p:spPr>
              <a:xfrm>
                <a:off x="2126358" y="3237642"/>
                <a:ext cx="826392" cy="3268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ES" sz="2000" dirty="0" smtClean="0"/>
                  <a:t>2 </a:t>
                </a:r>
                <a14:m>
                  <m:oMath xmlns:m="http://schemas.openxmlformats.org/officeDocument/2006/math">
                    <m:r>
                      <a:rPr lang="es-E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2000" dirty="0" smtClean="0"/>
                  <a:t> 1</a:t>
                </a:r>
                <a:endParaRPr lang="es-ES" sz="2000" dirty="0"/>
              </a:p>
              <a:p>
                <a:pPr lvl="1"/>
                <a:endParaRPr lang="es-ES" sz="2000" dirty="0"/>
              </a:p>
              <a:p>
                <a:endParaRPr lang="es-ES" sz="2000" dirty="0"/>
              </a:p>
            </p:txBody>
          </p:sp>
        </mc:Choice>
        <mc:Fallback>
          <p:sp>
            <p:nvSpPr>
              <p:cNvPr id="2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358" y="3237642"/>
                <a:ext cx="826392" cy="326883"/>
              </a:xfrm>
              <a:prstGeom prst="rect">
                <a:avLst/>
              </a:prstGeom>
              <a:blipFill>
                <a:blip r:embed="rId2"/>
                <a:stretch>
                  <a:fillRect l="-8148" t="-18519" r="-741" b="-4444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ultiply 5"/>
          <p:cNvSpPr/>
          <p:nvPr/>
        </p:nvSpPr>
        <p:spPr>
          <a:xfrm>
            <a:off x="2050327" y="3153433"/>
            <a:ext cx="457200" cy="495300"/>
          </a:xfrm>
          <a:prstGeom prst="mathMultiply">
            <a:avLst>
              <a:gd name="adj1" fmla="val 6332"/>
            </a:avLst>
          </a:prstGeom>
          <a:solidFill>
            <a:srgbClr val="5B9BD5">
              <a:alpha val="50196"/>
            </a:srgbClr>
          </a:solidFill>
          <a:ln w="3175">
            <a:solidFill>
              <a:srgbClr val="41719C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5337205" y="3090303"/>
            <a:ext cx="471237" cy="354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/>
              <a:t>1</a:t>
            </a:r>
            <a:endParaRPr lang="es-ES" sz="2000" dirty="0"/>
          </a:p>
          <a:p>
            <a:pPr lvl="1"/>
            <a:endParaRPr lang="es-ES" sz="2000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54559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en-US" dirty="0" err="1" smtClean="0"/>
              <a:t>Communicaciones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s-ES" dirty="0" smtClean="0"/>
                  <a:t>		/rutas						    páginas.html</a:t>
                </a:r>
              </a:p>
              <a:p>
                <a:r>
                  <a:rPr lang="es-ES" sz="2000" dirty="0" err="1" smtClean="0"/>
                  <a:t>render_template</a:t>
                </a:r>
                <a:r>
                  <a:rPr lang="es-ES" sz="2000" dirty="0" smtClean="0"/>
                  <a:t>(index.html)	</a:t>
                </a:r>
                <a:r>
                  <a:rPr lang="es-ES" dirty="0" smtClean="0"/>
                  <a:t>				</a:t>
                </a:r>
                <a:endParaRPr lang="es-ES" dirty="0" smtClean="0"/>
              </a:p>
              <a:p>
                <a:r>
                  <a:rPr lang="es-ES" sz="2000" dirty="0" err="1" smtClean="0"/>
                  <a:t>render_template</a:t>
                </a:r>
                <a:r>
                  <a:rPr lang="es-ES" sz="2000" dirty="0" smtClean="0"/>
                  <a:t>(crearParcela.html, 				</a:t>
                </a:r>
                <a:r>
                  <a:rPr lang="en-US" sz="2000" dirty="0" smtClean="0"/>
                  <a:t>{{ </a:t>
                </a:r>
                <a:r>
                  <a:rPr lang="en-US" sz="2000" dirty="0" err="1" smtClean="0"/>
                  <a:t>puntoCentro|tojson</a:t>
                </a:r>
                <a:r>
                  <a:rPr lang="en-US" sz="2000" dirty="0" smtClean="0"/>
                  <a:t> }}</a:t>
                </a:r>
                <a:r>
                  <a:rPr lang="es-E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s-ES" sz="2000" dirty="0" smtClean="0"/>
                  <a:t>		    </a:t>
                </a:r>
                <a:r>
                  <a:rPr lang="es-ES" sz="2000" dirty="0" err="1" smtClean="0"/>
                  <a:t>puntoCentro</a:t>
                </a:r>
                <a:r>
                  <a:rPr lang="es-ES" sz="2000" dirty="0" smtClean="0"/>
                  <a:t>=</a:t>
                </a:r>
                <a:r>
                  <a:rPr lang="es-ES" sz="2000" dirty="0" err="1" smtClean="0"/>
                  <a:t>puntoCentro</a:t>
                </a:r>
                <a:r>
                  <a:rPr lang="es-ES" sz="2000" dirty="0" smtClean="0"/>
                  <a:t>)			</a:t>
                </a:r>
                <a:r>
                  <a:rPr lang="es-ES" sz="2000" dirty="0" err="1" smtClean="0"/>
                  <a:t>JSON.parse</a:t>
                </a:r>
                <a:r>
                  <a:rPr lang="es-ES" sz="2000" dirty="0" smtClean="0"/>
                  <a:t>() </a:t>
                </a:r>
                <a14:m>
                  <m:oMath xmlns:m="http://schemas.openxmlformats.org/officeDocument/2006/math">
                    <m:r>
                      <a:rPr lang="es-E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xCentro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yCentro</a:t>
                </a:r>
                <a:endParaRPr lang="en-US" sz="2000" dirty="0" smtClean="0"/>
              </a:p>
              <a:p>
                <a:r>
                  <a:rPr lang="es-ES" sz="2000" dirty="0" err="1" smtClean="0"/>
                  <a:t>r</a:t>
                </a:r>
                <a:r>
                  <a:rPr lang="es-ES" sz="2000" dirty="0" err="1" smtClean="0"/>
                  <a:t>equest.args.get</a:t>
                </a:r>
                <a:r>
                  <a:rPr lang="es-ES" sz="2000" dirty="0" smtClean="0"/>
                  <a:t>() </a:t>
                </a:r>
                <a:r>
                  <a:rPr lang="es-ES" sz="2000" dirty="0" smtClean="0">
                    <a:solidFill>
                      <a:srgbClr val="FF0000"/>
                    </a:solidFill>
                  </a:rPr>
                  <a:t>				</a:t>
                </a:r>
                <a:r>
                  <a:rPr lang="en-US" sz="2000" dirty="0" smtClean="0"/>
                  <a:t>		action=“get”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botón</a:t>
                </a:r>
                <a:r>
                  <a:rPr lang="en-US" sz="2000" dirty="0" smtClean="0"/>
                  <a:t> 	</a:t>
                </a:r>
                <a:endParaRPr lang="es-ES" sz="2000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1600" dirty="0" smtClean="0"/>
                  <a:t>Sqlite3 (SELECT, INSERT, UPDATE)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smtClean="0"/>
                  <a:t>Flask-</a:t>
                </a:r>
                <a:r>
                  <a:rPr lang="en-US" sz="1600" dirty="0" err="1" smtClean="0"/>
                  <a:t>SQLAlchemy</a:t>
                </a:r>
                <a:r>
                  <a:rPr lang="en-US" sz="1600" dirty="0" smtClean="0"/>
                  <a:t> (ORM)</a:t>
                </a:r>
                <a:endParaRPr lang="en-US" sz="1600" dirty="0" smtClean="0"/>
              </a:p>
              <a:p>
                <a:pPr lvl="1"/>
                <a:r>
                  <a:rPr lang="en-US" sz="1600" dirty="0" err="1" smtClean="0"/>
                  <a:t>Ej</a:t>
                </a:r>
                <a:r>
                  <a:rPr lang="en-US" sz="1600" dirty="0" smtClean="0"/>
                  <a:t>. </a:t>
                </a:r>
                <a:r>
                  <a:rPr lang="en-US" sz="1600" dirty="0" err="1" smtClean="0"/>
                  <a:t>idSesión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1600" dirty="0" smtClean="0"/>
                  <a:t> idParcela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1600" dirty="0" smtClean="0"/>
                  <a:t> </a:t>
                </a:r>
                <a:r>
                  <a:rPr lang="es-ES" sz="1600" dirty="0" smtClean="0"/>
                  <a:t>geometría</a:t>
                </a:r>
              </a:p>
              <a:p>
                <a:pPr lvl="1"/>
                <a:r>
                  <a:rPr lang="es-ES" sz="1600" dirty="0" err="1" smtClean="0">
                    <a:solidFill>
                      <a:srgbClr val="FF0000"/>
                    </a:solidFill>
                  </a:rPr>
                  <a:t>empty</a:t>
                </a:r>
                <a:r>
                  <a:rPr lang="es-ES" sz="16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rgbClr val="FF0000"/>
                    </a:solidFill>
                  </a:rPr>
                  <a:t>or</a:t>
                </a:r>
                <a:r>
                  <a:rPr lang="es-ES" sz="16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rgbClr val="FF0000"/>
                    </a:solidFill>
                  </a:rPr>
                  <a:t>not</a:t>
                </a:r>
                <a:endParaRPr lang="es-ES" sz="1600" dirty="0" smtClean="0">
                  <a:solidFill>
                    <a:srgbClr val="FF0000"/>
                  </a:solidFill>
                </a:endParaRPr>
              </a:p>
              <a:p>
                <a:r>
                  <a:rPr lang="es-ES" sz="2000" dirty="0" err="1" smtClean="0"/>
                  <a:t>request.json</a:t>
                </a:r>
                <a:r>
                  <a:rPr lang="es-ES" sz="2000" dirty="0" smtClean="0">
                    <a:solidFill>
                      <a:srgbClr val="FF0000"/>
                    </a:solidFill>
                  </a:rPr>
                  <a:t>				</a:t>
                </a:r>
                <a:r>
                  <a:rPr lang="en-US" sz="2000" dirty="0" err="1" smtClean="0"/>
                  <a:t>ajaxControlRobot</a:t>
                </a:r>
                <a:r>
                  <a:rPr lang="en-US" sz="2000" dirty="0" smtClean="0"/>
                  <a:t>()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pubMQTT</a:t>
                </a:r>
                <a:r>
                  <a:rPr lang="en-US" sz="2000" dirty="0" smtClean="0"/>
                  <a:t>(topic, </a:t>
                </a:r>
                <a:r>
                  <a:rPr lang="en-US" sz="2000" dirty="0" err="1" smtClean="0"/>
                  <a:t>mensaje</a:t>
                </a:r>
                <a:r>
                  <a:rPr lang="en-US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/>
                  <a:t>botón</a:t>
                </a:r>
              </a:p>
              <a:p>
                <a:pPr lvl="1"/>
                <a:r>
                  <a:rPr lang="en-US" sz="1600" dirty="0" smtClean="0"/>
                  <a:t>{“</a:t>
                </a:r>
                <a:r>
                  <a:rPr lang="en-US" sz="1600" dirty="0" err="1" smtClean="0"/>
                  <a:t>coordObj</a:t>
                </a:r>
                <a:r>
                  <a:rPr lang="en-US" sz="1600" dirty="0" smtClean="0"/>
                  <a:t>”: </a:t>
                </a:r>
                <a:r>
                  <a:rPr lang="en-US" sz="1600" dirty="0" err="1" smtClean="0"/>
                  <a:t>coordObj</a:t>
                </a:r>
                <a:r>
                  <a:rPr lang="en-US" sz="1600" dirty="0" smtClean="0"/>
                  <a:t>, “</a:t>
                </a:r>
                <a:r>
                  <a:rPr lang="en-US" sz="1600" dirty="0" err="1" smtClean="0"/>
                  <a:t>geometr</a:t>
                </a:r>
                <a:r>
                  <a:rPr lang="es-ES" sz="1600" dirty="0" err="1" smtClean="0"/>
                  <a:t>ía</a:t>
                </a:r>
                <a:r>
                  <a:rPr lang="es-ES" sz="1600" dirty="0" smtClean="0"/>
                  <a:t>”: geometría}</a:t>
                </a:r>
              </a:p>
              <a:p>
                <a:r>
                  <a:rPr lang="es-ES" sz="2000" dirty="0" err="1" smtClean="0"/>
                  <a:t>jsonify</a:t>
                </a:r>
                <a:r>
                  <a:rPr lang="es-ES" sz="2000" dirty="0" smtClean="0"/>
                  <a:t>(modo=modo, </a:t>
                </a:r>
                <a:r>
                  <a:rPr lang="es-ES" sz="2000" dirty="0" err="1" smtClean="0"/>
                  <a:t>coordAct</a:t>
                </a:r>
                <a:r>
                  <a:rPr lang="es-ES" sz="2000" dirty="0" smtClean="0"/>
                  <a:t>=</a:t>
                </a:r>
                <a:r>
                  <a:rPr lang="es-ES" sz="2000" dirty="0" err="1" smtClean="0"/>
                  <a:t>coordAct</a:t>
                </a:r>
                <a:r>
                  <a:rPr lang="es-ES" sz="2000" dirty="0" smtClean="0"/>
                  <a:t>, …)			</a:t>
                </a:r>
                <a:r>
                  <a:rPr lang="es-ES" sz="2000" dirty="0" err="1" smtClean="0"/>
                  <a:t>setInterval</a:t>
                </a:r>
                <a:r>
                  <a:rPr lang="es-ES" sz="2000" dirty="0" smtClean="0"/>
                  <a:t>(</a:t>
                </a:r>
                <a:r>
                  <a:rPr lang="es-ES" sz="2000" dirty="0" err="1" smtClean="0"/>
                  <a:t>getJSON</a:t>
                </a:r>
                <a:r>
                  <a:rPr lang="es-ES" sz="2000" dirty="0" smtClean="0"/>
                  <a:t>())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	</a:t>
                </a:r>
                <a:endParaRPr lang="en-US" sz="2000" dirty="0" smtClean="0"/>
              </a:p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Nota: extender layout.html con </a:t>
                </a:r>
                <a:r>
                  <a:rPr lang="en-US" sz="2000" dirty="0" err="1" smtClean="0">
                    <a:solidFill>
                      <a:srgbClr val="FF0000"/>
                    </a:solidFill>
                  </a:rPr>
                  <a:t>Jinja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 p.14</a:t>
                </a:r>
                <a:endParaRPr lang="es-E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483" t="-308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5379720" y="365124"/>
            <a:ext cx="597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 smtClean="0"/>
              <a:t>Página</a:t>
            </a:r>
            <a:r>
              <a:rPr lang="en-US" sz="2400" dirty="0" smtClean="0"/>
              <a:t> web</a:t>
            </a:r>
            <a:endParaRPr lang="es-E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41371" y="2569029"/>
            <a:ext cx="3672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000966" y="2230475"/>
            <a:ext cx="554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GET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87406" y="3042520"/>
            <a:ext cx="292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000966" y="2703966"/>
            <a:ext cx="554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GET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267166" y="3811289"/>
            <a:ext cx="4846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00966" y="3472735"/>
            <a:ext cx="554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GET</a:t>
            </a:r>
          </a:p>
        </p:txBody>
      </p:sp>
      <p:cxnSp>
        <p:nvCxnSpPr>
          <p:cNvPr id="19" name="Curved Connector 18"/>
          <p:cNvCxnSpPr/>
          <p:nvPr/>
        </p:nvCxnSpPr>
        <p:spPr>
          <a:xfrm flipV="1">
            <a:off x="4819650" y="4149843"/>
            <a:ext cx="3714750" cy="288807"/>
          </a:xfrm>
          <a:prstGeom prst="curvedConnector3">
            <a:avLst>
              <a:gd name="adj1" fmla="val 720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671506" y="5087639"/>
            <a:ext cx="2651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264690" y="4753095"/>
            <a:ext cx="922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POST</a:t>
            </a:r>
            <a:endParaRPr lang="es-E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831840" y="5393429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425024" y="5058885"/>
            <a:ext cx="922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GET</a:t>
            </a:r>
            <a:endParaRPr lang="es-ES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869940" y="5493620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00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5470</TotalTime>
  <Words>2372</Words>
  <Application>Microsoft Office PowerPoint</Application>
  <PresentationFormat>Widescreen</PresentationFormat>
  <Paragraphs>554</Paragraphs>
  <Slides>38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Intro</vt:lpstr>
      <vt:lpstr>Intro</vt:lpstr>
      <vt:lpstr>Intro</vt:lpstr>
      <vt:lpstr>Intro</vt:lpstr>
      <vt:lpstr>Intro</vt:lpstr>
      <vt:lpstr>Communicaciones</vt:lpstr>
      <vt:lpstr>Communicaciones</vt:lpstr>
      <vt:lpstr>Communicaciones</vt:lpstr>
      <vt:lpstr>Navegación</vt:lpstr>
      <vt:lpstr>Navegación</vt:lpstr>
      <vt:lpstr>Navegación</vt:lpstr>
      <vt:lpstr>Navegación</vt:lpstr>
      <vt:lpstr>Navegación</vt:lpstr>
      <vt:lpstr>Navegación</vt:lpstr>
      <vt:lpstr>Navegación</vt:lpstr>
      <vt:lpstr>Navegación</vt:lpstr>
      <vt:lpstr>Navegación</vt:lpstr>
      <vt:lpstr>Navegación</vt:lpstr>
      <vt:lpstr>Navegación</vt:lpstr>
      <vt:lpstr>Navegación</vt:lpstr>
      <vt:lpstr>Navegación</vt:lpstr>
      <vt:lpstr>Navegación</vt:lpstr>
      <vt:lpstr>Navegación</vt:lpstr>
      <vt:lpstr>Navegación</vt:lpstr>
      <vt:lpstr>Navegación</vt:lpstr>
      <vt:lpstr>Navegación</vt:lpstr>
      <vt:lpstr>Navegación</vt:lpstr>
      <vt:lpstr>Navegación</vt:lpstr>
      <vt:lpstr>Resultados</vt:lpstr>
      <vt:lpstr>Resultados</vt:lpstr>
      <vt:lpstr>Seguridad</vt:lpstr>
      <vt:lpstr>Seguridad</vt:lpstr>
      <vt:lpstr>Seguridad</vt:lpstr>
      <vt:lpstr>Seguridad</vt:lpstr>
      <vt:lpstr>Seguridad</vt:lpstr>
      <vt:lpstr>Seguridad</vt:lpstr>
      <vt:lpstr>Seguridad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j.salazar@alumnos.upm.es</dc:creator>
  <cp:lastModifiedBy>j.salazar@alumnos.upm.es</cp:lastModifiedBy>
  <cp:revision>117</cp:revision>
  <dcterms:created xsi:type="dcterms:W3CDTF">2019-02-09T13:24:43Z</dcterms:created>
  <dcterms:modified xsi:type="dcterms:W3CDTF">2019-02-13T08:35:12Z</dcterms:modified>
</cp:coreProperties>
</file>