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9" r:id="rId9"/>
    <p:sldId id="262" r:id="rId10"/>
    <p:sldId id="280" r:id="rId11"/>
    <p:sldId id="281" r:id="rId12"/>
    <p:sldId id="282" r:id="rId13"/>
    <p:sldId id="27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bold r:id="rId25"/>
      <p:italic r:id="rId26"/>
      <p:boldItalic r:id="rId27"/>
    </p:embeddedFont>
    <p:embeddedFont>
      <p:font typeface="Montserrat SemiBold" panose="000007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jOM9AoS405BWI8z0oBj42iPwRU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56" Type="http://customschemas.google.com/relationships/presentationmetadata" Target="meta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FF92C-E419-4909-911E-32E7938EA04F}" type="doc">
      <dgm:prSet loTypeId="urn:microsoft.com/office/officeart/2005/8/layout/cycle3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s-CO"/>
        </a:p>
      </dgm:t>
    </dgm:pt>
    <dgm:pt modelId="{CA6C20CC-9AF9-4023-B07F-F09BA3651BBF}">
      <dgm:prSet phldrT="[Text]"/>
      <dgm:spPr/>
      <dgm:t>
        <a:bodyPr/>
        <a:lstStyle/>
        <a:p>
          <a:r>
            <a:rPr lang="es-CO" dirty="0"/>
            <a:t>Sistemas Operacionales</a:t>
          </a:r>
        </a:p>
      </dgm:t>
    </dgm:pt>
    <dgm:pt modelId="{441C11A6-D469-4F86-AF18-D33022DF935E}" type="parTrans" cxnId="{3BA6E45C-8E28-4E92-A6DB-67AEE835F4BB}">
      <dgm:prSet/>
      <dgm:spPr/>
      <dgm:t>
        <a:bodyPr/>
        <a:lstStyle/>
        <a:p>
          <a:endParaRPr lang="es-CO"/>
        </a:p>
      </dgm:t>
    </dgm:pt>
    <dgm:pt modelId="{61CF23B7-1BBE-4005-84D6-56F79CE3C0BC}" type="sibTrans" cxnId="{3BA6E45C-8E28-4E92-A6DB-67AEE835F4BB}">
      <dgm:prSet/>
      <dgm:spPr/>
      <dgm:t>
        <a:bodyPr/>
        <a:lstStyle/>
        <a:p>
          <a:endParaRPr lang="es-CO"/>
        </a:p>
      </dgm:t>
    </dgm:pt>
    <dgm:pt modelId="{F79928A7-6B3C-4328-A57F-A1C226DCDD0B}">
      <dgm:prSet phldrT="[Text]"/>
      <dgm:spPr/>
      <dgm:t>
        <a:bodyPr/>
        <a:lstStyle/>
        <a:p>
          <a:r>
            <a:rPr lang="es-CO" dirty="0"/>
            <a:t>Python</a:t>
          </a:r>
        </a:p>
      </dgm:t>
    </dgm:pt>
    <dgm:pt modelId="{93950174-C91C-4326-B833-3BCCECBB88EE}" type="parTrans" cxnId="{01D42452-223A-4CE6-80C0-36B47FB654DD}">
      <dgm:prSet/>
      <dgm:spPr/>
      <dgm:t>
        <a:bodyPr/>
        <a:lstStyle/>
        <a:p>
          <a:endParaRPr lang="es-CO"/>
        </a:p>
      </dgm:t>
    </dgm:pt>
    <dgm:pt modelId="{73208971-4AF5-4EC2-B268-A39C0B52A36D}" type="sibTrans" cxnId="{01D42452-223A-4CE6-80C0-36B47FB654DD}">
      <dgm:prSet/>
      <dgm:spPr/>
      <dgm:t>
        <a:bodyPr/>
        <a:lstStyle/>
        <a:p>
          <a:endParaRPr lang="es-CO"/>
        </a:p>
      </dgm:t>
    </dgm:pt>
    <dgm:pt modelId="{C6E68A56-FD7B-49CE-98C6-E03D780B137C}">
      <dgm:prSet phldrT="[Text]"/>
      <dgm:spPr/>
      <dgm:t>
        <a:bodyPr/>
        <a:lstStyle/>
        <a:p>
          <a:r>
            <a:rPr lang="es-CO" dirty="0"/>
            <a:t>Automatización</a:t>
          </a:r>
        </a:p>
      </dgm:t>
    </dgm:pt>
    <dgm:pt modelId="{0A6FF9B9-6922-4026-9CAA-92EA0539E932}" type="parTrans" cxnId="{998CD6FF-69E3-4C86-B8C7-AA140E39E3E8}">
      <dgm:prSet/>
      <dgm:spPr/>
      <dgm:t>
        <a:bodyPr/>
        <a:lstStyle/>
        <a:p>
          <a:endParaRPr lang="es-CO"/>
        </a:p>
      </dgm:t>
    </dgm:pt>
    <dgm:pt modelId="{9357C874-691B-415F-9AA5-C8DF8042CBBC}" type="sibTrans" cxnId="{998CD6FF-69E3-4C86-B8C7-AA140E39E3E8}">
      <dgm:prSet/>
      <dgm:spPr/>
      <dgm:t>
        <a:bodyPr/>
        <a:lstStyle/>
        <a:p>
          <a:endParaRPr lang="es-CO"/>
        </a:p>
      </dgm:t>
    </dgm:pt>
    <dgm:pt modelId="{1187E7AE-78DE-4AFE-A3F9-A49FB71D195A}" type="pres">
      <dgm:prSet presAssocID="{4D4FF92C-E419-4909-911E-32E7938EA04F}" presName="Name0" presStyleCnt="0">
        <dgm:presLayoutVars>
          <dgm:dir/>
          <dgm:resizeHandles val="exact"/>
        </dgm:presLayoutVars>
      </dgm:prSet>
      <dgm:spPr/>
    </dgm:pt>
    <dgm:pt modelId="{76C8BA7D-00B9-4244-819D-D8E09553AEA8}" type="pres">
      <dgm:prSet presAssocID="{4D4FF92C-E419-4909-911E-32E7938EA04F}" presName="cycle" presStyleCnt="0"/>
      <dgm:spPr/>
    </dgm:pt>
    <dgm:pt modelId="{DAAD2B52-EEF9-44B3-BD61-ECF1E45FC17D}" type="pres">
      <dgm:prSet presAssocID="{CA6C20CC-9AF9-4023-B07F-F09BA3651BBF}" presName="nodeFirstNode" presStyleLbl="node1" presStyleIdx="0" presStyleCnt="3">
        <dgm:presLayoutVars>
          <dgm:bulletEnabled val="1"/>
        </dgm:presLayoutVars>
      </dgm:prSet>
      <dgm:spPr/>
    </dgm:pt>
    <dgm:pt modelId="{6710A52D-49AE-4FE6-8C1B-1FFFA119282D}" type="pres">
      <dgm:prSet presAssocID="{61CF23B7-1BBE-4005-84D6-56F79CE3C0BC}" presName="sibTransFirstNode" presStyleLbl="bgShp" presStyleIdx="0" presStyleCnt="1"/>
      <dgm:spPr/>
    </dgm:pt>
    <dgm:pt modelId="{0E2C9AB6-A95F-4DA5-BCAD-0A5D8F9B0D94}" type="pres">
      <dgm:prSet presAssocID="{F79928A7-6B3C-4328-A57F-A1C226DCDD0B}" presName="nodeFollowingNodes" presStyleLbl="node1" presStyleIdx="1" presStyleCnt="3">
        <dgm:presLayoutVars>
          <dgm:bulletEnabled val="1"/>
        </dgm:presLayoutVars>
      </dgm:prSet>
      <dgm:spPr/>
    </dgm:pt>
    <dgm:pt modelId="{843BF4E6-6F99-41A4-A13D-103F0F50F424}" type="pres">
      <dgm:prSet presAssocID="{C6E68A56-FD7B-49CE-98C6-E03D780B137C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A4409C15-62B1-4F19-B3A3-5769203BCF20}" type="presOf" srcId="{4D4FF92C-E419-4909-911E-32E7938EA04F}" destId="{1187E7AE-78DE-4AFE-A3F9-A49FB71D195A}" srcOrd="0" destOrd="0" presId="urn:microsoft.com/office/officeart/2005/8/layout/cycle3"/>
    <dgm:cxn modelId="{661F8338-051E-47C4-A181-E4D3283AD770}" type="presOf" srcId="{C6E68A56-FD7B-49CE-98C6-E03D780B137C}" destId="{843BF4E6-6F99-41A4-A13D-103F0F50F424}" srcOrd="0" destOrd="0" presId="urn:microsoft.com/office/officeart/2005/8/layout/cycle3"/>
    <dgm:cxn modelId="{3BA6E45C-8E28-4E92-A6DB-67AEE835F4BB}" srcId="{4D4FF92C-E419-4909-911E-32E7938EA04F}" destId="{CA6C20CC-9AF9-4023-B07F-F09BA3651BBF}" srcOrd="0" destOrd="0" parTransId="{441C11A6-D469-4F86-AF18-D33022DF935E}" sibTransId="{61CF23B7-1BBE-4005-84D6-56F79CE3C0BC}"/>
    <dgm:cxn modelId="{01D42452-223A-4CE6-80C0-36B47FB654DD}" srcId="{4D4FF92C-E419-4909-911E-32E7938EA04F}" destId="{F79928A7-6B3C-4328-A57F-A1C226DCDD0B}" srcOrd="1" destOrd="0" parTransId="{93950174-C91C-4326-B833-3BCCECBB88EE}" sibTransId="{73208971-4AF5-4EC2-B268-A39C0B52A36D}"/>
    <dgm:cxn modelId="{62A2B6AB-4480-4302-AEE4-631B26CD8449}" type="presOf" srcId="{CA6C20CC-9AF9-4023-B07F-F09BA3651BBF}" destId="{DAAD2B52-EEF9-44B3-BD61-ECF1E45FC17D}" srcOrd="0" destOrd="0" presId="urn:microsoft.com/office/officeart/2005/8/layout/cycle3"/>
    <dgm:cxn modelId="{9B06E3B9-5205-437F-89C5-B4A316CA4DCB}" type="presOf" srcId="{F79928A7-6B3C-4328-A57F-A1C226DCDD0B}" destId="{0E2C9AB6-A95F-4DA5-BCAD-0A5D8F9B0D94}" srcOrd="0" destOrd="0" presId="urn:microsoft.com/office/officeart/2005/8/layout/cycle3"/>
    <dgm:cxn modelId="{F255CAC4-6169-494A-8B29-B31408108223}" type="presOf" srcId="{61CF23B7-1BBE-4005-84D6-56F79CE3C0BC}" destId="{6710A52D-49AE-4FE6-8C1B-1FFFA119282D}" srcOrd="0" destOrd="0" presId="urn:microsoft.com/office/officeart/2005/8/layout/cycle3"/>
    <dgm:cxn modelId="{998CD6FF-69E3-4C86-B8C7-AA140E39E3E8}" srcId="{4D4FF92C-E419-4909-911E-32E7938EA04F}" destId="{C6E68A56-FD7B-49CE-98C6-E03D780B137C}" srcOrd="2" destOrd="0" parTransId="{0A6FF9B9-6922-4026-9CAA-92EA0539E932}" sibTransId="{9357C874-691B-415F-9AA5-C8DF8042CBBC}"/>
    <dgm:cxn modelId="{B7C223E1-4EDE-413B-8A50-3A043BEF4BF6}" type="presParOf" srcId="{1187E7AE-78DE-4AFE-A3F9-A49FB71D195A}" destId="{76C8BA7D-00B9-4244-819D-D8E09553AEA8}" srcOrd="0" destOrd="0" presId="urn:microsoft.com/office/officeart/2005/8/layout/cycle3"/>
    <dgm:cxn modelId="{9EA691A9-595C-4F13-A97F-268621D883C1}" type="presParOf" srcId="{76C8BA7D-00B9-4244-819D-D8E09553AEA8}" destId="{DAAD2B52-EEF9-44B3-BD61-ECF1E45FC17D}" srcOrd="0" destOrd="0" presId="urn:microsoft.com/office/officeart/2005/8/layout/cycle3"/>
    <dgm:cxn modelId="{41FCC90A-EFD0-4C76-AAEF-229CA2767D43}" type="presParOf" srcId="{76C8BA7D-00B9-4244-819D-D8E09553AEA8}" destId="{6710A52D-49AE-4FE6-8C1B-1FFFA119282D}" srcOrd="1" destOrd="0" presId="urn:microsoft.com/office/officeart/2005/8/layout/cycle3"/>
    <dgm:cxn modelId="{C957CCEF-EED1-4576-B759-84B1946CAA74}" type="presParOf" srcId="{76C8BA7D-00B9-4244-819D-D8E09553AEA8}" destId="{0E2C9AB6-A95F-4DA5-BCAD-0A5D8F9B0D94}" srcOrd="2" destOrd="0" presId="urn:microsoft.com/office/officeart/2005/8/layout/cycle3"/>
    <dgm:cxn modelId="{0227B9BB-8C3E-467B-9B94-584667E0434E}" type="presParOf" srcId="{76C8BA7D-00B9-4244-819D-D8E09553AEA8}" destId="{843BF4E6-6F99-41A4-A13D-103F0F50F424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0A52D-49AE-4FE6-8C1B-1FFFA119282D}">
      <dsp:nvSpPr>
        <dsp:cNvPr id="0" name=""/>
        <dsp:cNvSpPr/>
      </dsp:nvSpPr>
      <dsp:spPr>
        <a:xfrm>
          <a:off x="993994" y="-121446"/>
          <a:ext cx="2593405" cy="2593405"/>
        </a:xfrm>
        <a:prstGeom prst="circularArrow">
          <a:avLst>
            <a:gd name="adj1" fmla="val 5689"/>
            <a:gd name="adj2" fmla="val 340510"/>
            <a:gd name="adj3" fmla="val 12591110"/>
            <a:gd name="adj4" fmla="val 18150128"/>
            <a:gd name="adj5" fmla="val 5908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D2B52-EEF9-44B3-BD61-ECF1E45FC17D}">
      <dsp:nvSpPr>
        <dsp:cNvPr id="0" name=""/>
        <dsp:cNvSpPr/>
      </dsp:nvSpPr>
      <dsp:spPr>
        <a:xfrm>
          <a:off x="1411552" y="52"/>
          <a:ext cx="1758288" cy="8791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Sistemas Operacionales</a:t>
          </a:r>
        </a:p>
      </dsp:txBody>
      <dsp:txXfrm>
        <a:off x="1454468" y="42968"/>
        <a:ext cx="1672456" cy="793312"/>
      </dsp:txXfrm>
    </dsp:sp>
    <dsp:sp modelId="{0E2C9AB6-A95F-4DA5-BCAD-0A5D8F9B0D94}">
      <dsp:nvSpPr>
        <dsp:cNvPr id="0" name=""/>
        <dsp:cNvSpPr/>
      </dsp:nvSpPr>
      <dsp:spPr>
        <a:xfrm>
          <a:off x="2394465" y="1702506"/>
          <a:ext cx="1758288" cy="8791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Python</a:t>
          </a:r>
        </a:p>
      </dsp:txBody>
      <dsp:txXfrm>
        <a:off x="2437381" y="1745422"/>
        <a:ext cx="1672456" cy="793312"/>
      </dsp:txXfrm>
    </dsp:sp>
    <dsp:sp modelId="{843BF4E6-6F99-41A4-A13D-103F0F50F424}">
      <dsp:nvSpPr>
        <dsp:cNvPr id="0" name=""/>
        <dsp:cNvSpPr/>
      </dsp:nvSpPr>
      <dsp:spPr>
        <a:xfrm>
          <a:off x="428640" y="1702506"/>
          <a:ext cx="1758288" cy="8791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Automatización</a:t>
          </a:r>
        </a:p>
      </dsp:txBody>
      <dsp:txXfrm>
        <a:off x="471556" y="1745422"/>
        <a:ext cx="1672456" cy="793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275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46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56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a719f6d30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ea719f6d30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a719f6d30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ea719f6d30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158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" name="Google Shape;1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21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5" cy="514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5" cy="514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62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221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62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0"/>
          <p:cNvSpPr/>
          <p:nvPr/>
        </p:nvSpPr>
        <p:spPr>
          <a:xfrm>
            <a:off x="2064775" y="134325"/>
            <a:ext cx="7079100" cy="500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6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1550" y="915553"/>
            <a:ext cx="2456549" cy="30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g1ea719f6d30_0_800">
            <a:extLst>
              <a:ext uri="{FF2B5EF4-FFF2-40B4-BE49-F238E27FC236}">
                <a16:creationId xmlns:a16="http://schemas.microsoft.com/office/drawing/2014/main" id="{3C0258A2-E102-0736-E41F-9B082DF5299A}"/>
              </a:ext>
            </a:extLst>
          </p:cNvPr>
          <p:cNvSpPr txBox="1"/>
          <p:nvPr/>
        </p:nvSpPr>
        <p:spPr>
          <a:xfrm>
            <a:off x="2294596" y="237649"/>
            <a:ext cx="53175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lang="es-CO" sz="2500" b="1" dirty="0">
                <a:solidFill>
                  <a:srgbClr val="FD7519"/>
                </a:solidFill>
                <a:latin typeface="Montserrat"/>
                <a:ea typeface="Montserrat"/>
                <a:cs typeface="Montserrat"/>
                <a:sym typeface="Montserrat"/>
              </a:rPr>
              <a:t>Evidencia de Implementación</a:t>
            </a:r>
            <a:endParaRPr sz="2500" b="1" i="0" u="none" strike="noStrike" cap="none" dirty="0">
              <a:solidFill>
                <a:srgbClr val="FD75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endParaRPr sz="24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1168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g1ea719f6d30_0_800">
            <a:extLst>
              <a:ext uri="{FF2B5EF4-FFF2-40B4-BE49-F238E27FC236}">
                <a16:creationId xmlns:a16="http://schemas.microsoft.com/office/drawing/2014/main" id="{3C0258A2-E102-0736-E41F-9B082DF5299A}"/>
              </a:ext>
            </a:extLst>
          </p:cNvPr>
          <p:cNvSpPr txBox="1"/>
          <p:nvPr/>
        </p:nvSpPr>
        <p:spPr>
          <a:xfrm>
            <a:off x="2294596" y="237649"/>
            <a:ext cx="53175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lang="es-CO" sz="2500" b="1" dirty="0">
                <a:solidFill>
                  <a:srgbClr val="FD7519"/>
                </a:solidFill>
                <a:latin typeface="Montserrat"/>
                <a:ea typeface="Montserrat"/>
                <a:cs typeface="Montserrat"/>
                <a:sym typeface="Montserrat"/>
              </a:rPr>
              <a:t>Evidencia de Implementación</a:t>
            </a:r>
            <a:endParaRPr sz="2500" b="1" i="0" u="none" strike="noStrike" cap="none" dirty="0">
              <a:solidFill>
                <a:srgbClr val="FD75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endParaRPr sz="24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7459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g1ea719f6d30_0_800">
            <a:extLst>
              <a:ext uri="{FF2B5EF4-FFF2-40B4-BE49-F238E27FC236}">
                <a16:creationId xmlns:a16="http://schemas.microsoft.com/office/drawing/2014/main" id="{3C0258A2-E102-0736-E41F-9B082DF5299A}"/>
              </a:ext>
            </a:extLst>
          </p:cNvPr>
          <p:cNvSpPr txBox="1"/>
          <p:nvPr/>
        </p:nvSpPr>
        <p:spPr>
          <a:xfrm>
            <a:off x="2887123" y="2163093"/>
            <a:ext cx="53175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lang="es-CO" sz="6000" b="1" dirty="0">
                <a:solidFill>
                  <a:srgbClr val="FD7519"/>
                </a:solidFill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sz="6000" b="1" i="0" u="none" strike="noStrike" cap="none" dirty="0">
              <a:solidFill>
                <a:srgbClr val="FD75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endParaRPr sz="60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667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6525" y="1674228"/>
            <a:ext cx="6576451" cy="15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/>
        </p:nvSpPr>
        <p:spPr>
          <a:xfrm>
            <a:off x="19052" y="1377024"/>
            <a:ext cx="91440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dirty="0">
                <a:solidFill>
                  <a:srgbClr val="FAFA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Integrantes: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s" dirty="0">
              <a:solidFill>
                <a:srgbClr val="FAFAF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dirty="0">
                <a:solidFill>
                  <a:srgbClr val="FAFA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Jaime Aceros Carrascal       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s" dirty="0">
              <a:solidFill>
                <a:srgbClr val="FAFAF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dirty="0">
                <a:solidFill>
                  <a:srgbClr val="FAFA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Ricardo De León Paz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s" dirty="0">
              <a:solidFill>
                <a:srgbClr val="FAFAF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dirty="0">
                <a:solidFill>
                  <a:srgbClr val="FAFA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Informe Técnico Proyecto Final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b="0" i="0" u="none" strike="noStrike" cap="none" dirty="0">
                <a:solidFill>
                  <a:srgbClr val="FAFA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BackInf</a:t>
            </a:r>
            <a:r>
              <a:rPr lang="es" dirty="0">
                <a:solidFill>
                  <a:srgbClr val="FAFA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OS</a:t>
            </a:r>
            <a:endParaRPr b="0" i="0" u="none" strike="noStrike" cap="none" dirty="0">
              <a:solidFill>
                <a:srgbClr val="FAFAF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3" name="Google Shape;4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9063" y="242376"/>
            <a:ext cx="2405881" cy="80969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 txBox="1"/>
          <p:nvPr/>
        </p:nvSpPr>
        <p:spPr>
          <a:xfrm>
            <a:off x="-19048" y="4531575"/>
            <a:ext cx="91821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 i="0" u="none" strike="noStrike" cap="none">
                <a:solidFill>
                  <a:srgbClr val="3F4727"/>
                </a:solidFill>
                <a:latin typeface="Montserrat"/>
                <a:ea typeface="Montserrat"/>
                <a:cs typeface="Montserrat"/>
                <a:sym typeface="Montserrat"/>
              </a:rPr>
              <a:t>202</a:t>
            </a:r>
            <a:r>
              <a:rPr lang="es" sz="1600" b="1">
                <a:solidFill>
                  <a:srgbClr val="3F4727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600" b="1" i="0" u="none" strike="noStrike" cap="none">
              <a:solidFill>
                <a:srgbClr val="3F47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/>
        </p:nvSpPr>
        <p:spPr>
          <a:xfrm>
            <a:off x="849600" y="1388750"/>
            <a:ext cx="3923122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7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None/>
            </a:pPr>
            <a:r>
              <a:rPr lang="es-CO" sz="2850" b="1" dirty="0">
                <a:solidFill>
                  <a:srgbClr val="3F4727"/>
                </a:solidFill>
                <a:latin typeface="Montserrat"/>
                <a:ea typeface="Montserrat"/>
                <a:cs typeface="Montserrat"/>
                <a:sym typeface="Montserrat"/>
              </a:rPr>
              <a:t>Informe Técnico – Proyecto Final </a:t>
            </a:r>
            <a:endParaRPr sz="2850" b="0" i="0" u="none" strike="noStrike" cap="none" dirty="0">
              <a:solidFill>
                <a:srgbClr val="3F472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" marR="82550" lvl="0" indent="0" algn="l" rtl="0">
              <a:lnSpc>
                <a:spcPct val="101899"/>
              </a:lnSpc>
              <a:spcBef>
                <a:spcPts val="22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F47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-305900" y="451525"/>
            <a:ext cx="96483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lang="es" sz="3400" b="1" i="0" u="none" strike="noStrike" cap="none">
                <a:solidFill>
                  <a:srgbClr val="FD7519"/>
                </a:solidFill>
                <a:latin typeface="Montserrat"/>
                <a:ea typeface="Montserrat"/>
                <a:cs typeface="Montserrat"/>
                <a:sym typeface="Montserrat"/>
              </a:rPr>
              <a:t>Títulos Introducción</a:t>
            </a:r>
            <a:endParaRPr sz="1600" b="0" i="0" u="none" strike="noStrike" cap="none">
              <a:solidFill>
                <a:srgbClr val="FD75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849600" y="2571750"/>
            <a:ext cx="82443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7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None/>
            </a:pPr>
            <a:r>
              <a:rPr lang="es-CO" sz="2850" b="1" dirty="0">
                <a:solidFill>
                  <a:srgbClr val="3F4727"/>
                </a:solidFill>
                <a:latin typeface="Montserrat"/>
                <a:ea typeface="Montserrat"/>
                <a:cs typeface="Montserrat"/>
                <a:sym typeface="Montserrat"/>
              </a:rPr>
              <a:t>Sistemas Operacionales</a:t>
            </a:r>
            <a:endParaRPr sz="2850" b="0" i="0" u="none" strike="noStrike" cap="none" dirty="0">
              <a:solidFill>
                <a:srgbClr val="3F472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82550" lvl="0" indent="0" algn="l" rtl="0">
              <a:lnSpc>
                <a:spcPct val="101899"/>
              </a:lnSpc>
              <a:spcBef>
                <a:spcPts val="22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3F47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327075" y="1326524"/>
            <a:ext cx="8293500" cy="218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implementación de los sistemas operacionales definidos como el conjunto de programas que permiten manejar la memoria, disco, medios de almacenamiento y periféricos, constituye la base fundamental de nuestro proyecto pues a traves de los mismos podemos optimizar el uso de los dispositivos tecnologicos que utilizamos en nuestro dia a dia.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844300" y="683300"/>
            <a:ext cx="61575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lang="es" sz="3400" b="1" i="0" u="none" strike="noStrike" cap="none">
                <a:solidFill>
                  <a:srgbClr val="FD7519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sz="1600" b="0" i="0" u="none" strike="noStrike" cap="none">
              <a:solidFill>
                <a:srgbClr val="FD75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/>
        </p:nvSpPr>
        <p:spPr>
          <a:xfrm>
            <a:off x="0" y="95248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lang="es" sz="4700" b="1" dirty="0">
                <a:solidFill>
                  <a:srgbClr val="404827"/>
                </a:solidFill>
                <a:latin typeface="Montserrat"/>
                <a:ea typeface="Montserrat"/>
                <a:cs typeface="Montserrat"/>
                <a:sym typeface="Montserrat"/>
              </a:rPr>
              <a:t>BackInfOS</a:t>
            </a:r>
            <a:endParaRPr sz="4700" b="1" i="0" u="none" strike="noStrike" cap="none" dirty="0">
              <a:solidFill>
                <a:srgbClr val="4048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9B8DB72B-146B-828E-7A1D-2AF4D14F7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58" y="1970048"/>
            <a:ext cx="2076005" cy="22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rating Systems – SupraITS">
            <a:extLst>
              <a:ext uri="{FF2B5EF4-FFF2-40B4-BE49-F238E27FC236}">
                <a16:creationId xmlns:a16="http://schemas.microsoft.com/office/drawing/2014/main" id="{EA1A4C11-72D3-B258-F2EF-C6D762CF2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1784891"/>
            <a:ext cx="2522130" cy="245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 idx="4294967295"/>
          </p:nvPr>
        </p:nvSpPr>
        <p:spPr>
          <a:xfrm>
            <a:off x="276580" y="1576858"/>
            <a:ext cx="5056636" cy="232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32"/>
              </a:buClr>
              <a:buSzPct val="138461"/>
              <a:buFont typeface="Calibri"/>
              <a:buNone/>
            </a:pPr>
            <a:r>
              <a:rPr lang="es-CO" sz="1733" dirty="0">
                <a:latin typeface="Montserrat"/>
                <a:ea typeface="Montserrat"/>
                <a:cs typeface="Montserrat"/>
                <a:sym typeface="Montserrat"/>
              </a:rPr>
              <a:t>Vivimos en una sociedad altamente digitalizada, la mayoría de las personas tienen acceso a computadoras y la información digitalizada es cada vez más común y necesaria, facturas, certificaciones, exámenes médicos, proyectos </a:t>
            </a:r>
            <a:r>
              <a:rPr lang="es-CO" sz="1600" dirty="0">
                <a:latin typeface="Montserrat"/>
                <a:ea typeface="Montserrat"/>
                <a:cs typeface="Montserrat"/>
                <a:sym typeface="Montserrat"/>
              </a:rPr>
              <a:t>académicos</a:t>
            </a:r>
            <a:r>
              <a:rPr lang="es-CO" sz="1733" dirty="0">
                <a:latin typeface="Montserrat"/>
                <a:ea typeface="Montserrat"/>
                <a:cs typeface="Montserrat"/>
                <a:sym typeface="Montserrat"/>
              </a:rPr>
              <a:t> y laborales, sin embargo, el aumento de los ciberataques, las fallas normales de los equipos y el desconocimiento mismo de la importancia de contar con respaldo de la información puede llevarnos a perdida de información valiosa.</a:t>
            </a:r>
            <a:endParaRPr sz="1433" dirty="0">
              <a:solidFill>
                <a:srgbClr val="FD75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32"/>
              </a:buClr>
              <a:buSzPct val="171428"/>
              <a:buFont typeface="Calibri"/>
              <a:buNone/>
            </a:pPr>
            <a:endParaRPr sz="1400" b="0" dirty="0">
              <a:solidFill>
                <a:srgbClr val="40472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" name="Google Shape;79;p5">
            <a:extLst>
              <a:ext uri="{FF2B5EF4-FFF2-40B4-BE49-F238E27FC236}">
                <a16:creationId xmlns:a16="http://schemas.microsoft.com/office/drawing/2014/main" id="{B637049C-C642-B5AC-FA5F-EDFD4B4F1B40}"/>
              </a:ext>
            </a:extLst>
          </p:cNvPr>
          <p:cNvSpPr txBox="1"/>
          <p:nvPr/>
        </p:nvSpPr>
        <p:spPr>
          <a:xfrm>
            <a:off x="2674466" y="269028"/>
            <a:ext cx="53175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lang="es-CO" sz="2500" b="1" i="0" u="none" strike="noStrike" cap="none" dirty="0">
                <a:solidFill>
                  <a:srgbClr val="FD7519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endParaRPr sz="2500" b="1" i="0" u="none" strike="noStrike" cap="none" dirty="0">
              <a:solidFill>
                <a:srgbClr val="FD75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Data Loss - Overview, Causes and Implications, How To Prevent">
            <a:extLst>
              <a:ext uri="{FF2B5EF4-FFF2-40B4-BE49-F238E27FC236}">
                <a16:creationId xmlns:a16="http://schemas.microsoft.com/office/drawing/2014/main" id="{CCE0E72F-B875-8A0B-A35C-31EFDFBD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76" y="3095957"/>
            <a:ext cx="2422138" cy="161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uses of Data Loss and Some Statistics">
            <a:extLst>
              <a:ext uri="{FF2B5EF4-FFF2-40B4-BE49-F238E27FC236}">
                <a16:creationId xmlns:a16="http://schemas.microsoft.com/office/drawing/2014/main" id="{DCBB2FD7-4EDE-60E5-D790-45F86E29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97" y="603585"/>
            <a:ext cx="3479296" cy="217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a719f6d30_0_800"/>
          <p:cNvSpPr txBox="1"/>
          <p:nvPr/>
        </p:nvSpPr>
        <p:spPr>
          <a:xfrm>
            <a:off x="815930" y="487775"/>
            <a:ext cx="53175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lang="es-CO" sz="2500" b="1" dirty="0">
                <a:solidFill>
                  <a:srgbClr val="FD7519"/>
                </a:solidFill>
                <a:latin typeface="Montserrat"/>
                <a:ea typeface="Montserrat"/>
                <a:cs typeface="Montserrat"/>
                <a:sym typeface="Montserrat"/>
              </a:rPr>
              <a:t>Justificación</a:t>
            </a:r>
            <a:endParaRPr sz="2500" b="1" i="0" u="none" strike="noStrike" cap="none" dirty="0">
              <a:solidFill>
                <a:srgbClr val="FD75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endParaRPr sz="24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g1ea719f6d30_0_800"/>
          <p:cNvSpPr txBox="1"/>
          <p:nvPr/>
        </p:nvSpPr>
        <p:spPr>
          <a:xfrm>
            <a:off x="401775" y="1915875"/>
            <a:ext cx="829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67;p12">
            <a:extLst>
              <a:ext uri="{FF2B5EF4-FFF2-40B4-BE49-F238E27FC236}">
                <a16:creationId xmlns:a16="http://schemas.microsoft.com/office/drawing/2014/main" id="{AAE23922-2FD2-6679-08F4-9CD6AB03EF84}"/>
              </a:ext>
            </a:extLst>
          </p:cNvPr>
          <p:cNvSpPr txBox="1">
            <a:spLocks/>
          </p:cNvSpPr>
          <p:nvPr/>
        </p:nvSpPr>
        <p:spPr>
          <a:xfrm>
            <a:off x="284014" y="1471475"/>
            <a:ext cx="4585352" cy="232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003332"/>
              </a:buClr>
              <a:buSzPct val="138461"/>
              <a:buFont typeface="Calibri"/>
              <a:buNone/>
            </a:pPr>
            <a:r>
              <a:rPr lang="es-MX" sz="1733" dirty="0">
                <a:latin typeface="Montserrat"/>
                <a:ea typeface="Montserrat"/>
                <a:cs typeface="Montserrat"/>
                <a:sym typeface="Montserrat"/>
              </a:rPr>
              <a:t>Con el fin de evitar problemas relacionados con pérdida de información optamos por crear una solución a través de la implementación de sistemas operacionales para de forma automática realizar respaldos de información que contribuyan a tener una mejor y más fácil experiencia de usuario.</a:t>
            </a:r>
            <a:endParaRPr lang="es-MX" sz="1400" dirty="0">
              <a:solidFill>
                <a:srgbClr val="40472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074" name="Picture 2" descr="Por qué se debe realizar un backup a los sistemas que no están en red? -  Quality By Design">
            <a:extLst>
              <a:ext uri="{FF2B5EF4-FFF2-40B4-BE49-F238E27FC236}">
                <a16:creationId xmlns:a16="http://schemas.microsoft.com/office/drawing/2014/main" id="{B27BF5FB-F2DF-733F-C0B7-F94910DA4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91" y="1360449"/>
            <a:ext cx="3812860" cy="25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a719f6d30_0_800"/>
          <p:cNvSpPr txBox="1"/>
          <p:nvPr/>
        </p:nvSpPr>
        <p:spPr>
          <a:xfrm>
            <a:off x="2294596" y="237649"/>
            <a:ext cx="53175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lang="es-CO" sz="2500" b="1" dirty="0">
                <a:solidFill>
                  <a:srgbClr val="FD7519"/>
                </a:solidFill>
                <a:latin typeface="Montserrat"/>
                <a:ea typeface="Montserrat"/>
                <a:cs typeface="Montserrat"/>
                <a:sym typeface="Montserrat"/>
              </a:rPr>
              <a:t>Propuesta de Solución</a:t>
            </a:r>
            <a:endParaRPr sz="2500" b="1" i="0" u="none" strike="noStrike" cap="none" dirty="0">
              <a:solidFill>
                <a:srgbClr val="FD75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endParaRPr sz="24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g1ea719f6d30_0_800"/>
          <p:cNvSpPr txBox="1"/>
          <p:nvPr/>
        </p:nvSpPr>
        <p:spPr>
          <a:xfrm>
            <a:off x="401775" y="1915875"/>
            <a:ext cx="829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FBC4AB2-9F2F-DD53-FE44-F40A25BC5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834307"/>
              </p:ext>
            </p:extLst>
          </p:nvPr>
        </p:nvGraphicFramePr>
        <p:xfrm>
          <a:off x="2429005" y="1661984"/>
          <a:ext cx="4581394" cy="2581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4" descr="Historia de Python - Wikipedia, la enciclopedia libre">
            <a:extLst>
              <a:ext uri="{FF2B5EF4-FFF2-40B4-BE49-F238E27FC236}">
                <a16:creationId xmlns:a16="http://schemas.microsoft.com/office/drawing/2014/main" id="{176CAFE4-CF76-569E-BF07-D00747F62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39" y="3347971"/>
            <a:ext cx="817757" cy="89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dvantages and Disadvantages of Automation">
            <a:extLst>
              <a:ext uri="{FF2B5EF4-FFF2-40B4-BE49-F238E27FC236}">
                <a16:creationId xmlns:a16="http://schemas.microsoft.com/office/drawing/2014/main" id="{4F1913B4-0EB0-0BBD-3227-F7FF7166A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19" y="3447207"/>
            <a:ext cx="1239544" cy="69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Are the Features of an Operating System? – SourceBae">
            <a:extLst>
              <a:ext uri="{FF2B5EF4-FFF2-40B4-BE49-F238E27FC236}">
                <a16:creationId xmlns:a16="http://schemas.microsoft.com/office/drawing/2014/main" id="{B25F7951-7D2D-12FB-78FA-540F7FF50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733" y="958382"/>
            <a:ext cx="1411326" cy="65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;p7">
            <a:extLst>
              <a:ext uri="{FF2B5EF4-FFF2-40B4-BE49-F238E27FC236}">
                <a16:creationId xmlns:a16="http://schemas.microsoft.com/office/drawing/2014/main" id="{86AA2B09-2B9E-27B5-E284-4D9926848948}"/>
              </a:ext>
            </a:extLst>
          </p:cNvPr>
          <p:cNvSpPr txBox="1"/>
          <p:nvPr/>
        </p:nvSpPr>
        <p:spPr>
          <a:xfrm>
            <a:off x="215590" y="2530890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lang="es" sz="4700" b="1" dirty="0">
                <a:solidFill>
                  <a:srgbClr val="404827"/>
                </a:solidFill>
                <a:latin typeface="Montserrat"/>
                <a:ea typeface="Montserrat"/>
                <a:cs typeface="Montserrat"/>
                <a:sym typeface="Montserrat"/>
              </a:rPr>
              <a:t>BackInfOS</a:t>
            </a:r>
            <a:endParaRPr sz="4700" b="1" i="0" u="none" strike="noStrike" cap="none" dirty="0">
              <a:solidFill>
                <a:srgbClr val="4048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2" descr="Por qué se debe realizar un backup a los sistemas que no están en red? -  Quality By Design">
            <a:extLst>
              <a:ext uri="{FF2B5EF4-FFF2-40B4-BE49-F238E27FC236}">
                <a16:creationId xmlns:a16="http://schemas.microsoft.com/office/drawing/2014/main" id="{3AEDD681-41B5-B68A-9D9A-01B8774F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40" y="977540"/>
            <a:ext cx="2302492" cy="153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13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g1ea719f6d30_0_800">
            <a:extLst>
              <a:ext uri="{FF2B5EF4-FFF2-40B4-BE49-F238E27FC236}">
                <a16:creationId xmlns:a16="http://schemas.microsoft.com/office/drawing/2014/main" id="{3C0258A2-E102-0736-E41F-9B082DF5299A}"/>
              </a:ext>
            </a:extLst>
          </p:cNvPr>
          <p:cNvSpPr txBox="1"/>
          <p:nvPr/>
        </p:nvSpPr>
        <p:spPr>
          <a:xfrm>
            <a:off x="2294596" y="237649"/>
            <a:ext cx="53175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r>
              <a:rPr lang="es-CO" sz="2500" b="1" dirty="0">
                <a:solidFill>
                  <a:srgbClr val="FD7519"/>
                </a:solidFill>
                <a:latin typeface="Montserrat"/>
                <a:ea typeface="Montserrat"/>
                <a:cs typeface="Montserrat"/>
                <a:sym typeface="Montserrat"/>
              </a:rPr>
              <a:t>Diseño de la solución</a:t>
            </a:r>
            <a:endParaRPr sz="2500" b="1" i="0" u="none" strike="noStrike" cap="none" dirty="0">
              <a:solidFill>
                <a:srgbClr val="FD75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None/>
            </a:pPr>
            <a:endParaRPr sz="24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D71B0-D718-7D82-5455-FB80A4AC1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86" y="1030295"/>
            <a:ext cx="3676627" cy="30829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224</Words>
  <Application>Microsoft Office PowerPoint</Application>
  <PresentationFormat>On-screen Show (16:9)</PresentationFormat>
  <Paragraphs>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Montserrat SemiBold</vt:lpstr>
      <vt:lpstr>Calibri</vt:lpstr>
      <vt:lpstr>Montserrat</vt:lpstr>
      <vt:lpstr>Montserrat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Vivimos en una sociedad altamente digitalizada, la mayoría de las personas tienen acceso a computadoras y la información digitalizada es cada vez más común y necesaria, facturas, certificaciones, exámenes médicos, proyectos académicos y laborales, sin embargo, el aumento de los ciberataques, las fallas normales de los equipos y el desconocimiento mismo de la importancia de contar con respaldo de la información puede llevarnos a perdida de información valiosa.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Paz, RicardodeLeon</cp:lastModifiedBy>
  <cp:revision>2</cp:revision>
  <dcterms:modified xsi:type="dcterms:W3CDTF">2023-11-30T02:39:45Z</dcterms:modified>
</cp:coreProperties>
</file>