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D4F81-2AD7-48D5-9389-313F24A30FB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99CC75C-0B5C-4E41-8389-F70DE4060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91FB014-9C72-4755-915D-49FD5CF70543}"/>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21054C47-B808-44B8-8335-FC7E25A9BD9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670370-AD72-4017-8D59-B03A42E8894D}"/>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107314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62492-2A44-41BD-B6D7-0D40D7992BF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1FFC5C6-A1E0-447C-B17B-A47EBD9D16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4C10426-8D5C-4595-80A7-314EF5B7F9B9}"/>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5440DF37-41F1-4AF2-91AC-19658A0B6C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793A327-F1D4-4E0D-B35B-14A3404D5F0F}"/>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240447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D12A7A-3C6E-4A62-B788-B46A7915A27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62A3ADD-F22C-44F8-B94B-0377804BB6D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296E1A-9EA8-46BE-90DA-C63FDC556EF0}"/>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A3BEBCFA-F413-46C9-8F75-8B6BE1E5243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5678D2F-2DC2-4ABA-A0E4-16159FF228CE}"/>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34090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40A4C-82DA-45D5-B68E-5FE2A784FE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617E65F-2D01-4049-86D4-A8F17C089DE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C3A2976-8FE9-4A9A-81A9-9229A6E55ABF}"/>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BB055881-8A8F-49F9-8A6A-9C73F74010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0CF6456-56AF-41E6-A914-65947BE1F802}"/>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197306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AEF86-D88E-4859-AA73-633FC61C756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756C9FF-7ECB-41FA-83D2-171E6C34B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7E7CADE-5FB1-4C95-AE2F-B9B54B8C5CF3}"/>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1E542123-2ED2-4DCA-943F-37C4CF9666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286FFCB-A8C5-481F-9B81-2690DFFB9D35}"/>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147317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DBC5D-3194-4A9C-892E-656F3C81239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1B70273-87D8-450D-AF9A-AAFB8502A63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676C095-EEE2-4634-B8F8-5D95B2407E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7AE8DFA-F5B4-47E0-AE2C-7C3C18D2A2F1}"/>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6" name="Marcador de pie de página 5">
            <a:extLst>
              <a:ext uri="{FF2B5EF4-FFF2-40B4-BE49-F238E27FC236}">
                <a16:creationId xmlns:a16="http://schemas.microsoft.com/office/drawing/2014/main" id="{7CC7F364-4685-4332-BCFE-CDF4001F842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36E117B-1FCA-424A-92E0-3D5A1C2285FD}"/>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32780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81D5F-594D-46C3-91E8-5A327BACCB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F6E0A29-B80F-4CC6-B5D3-4D502B360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7875DD0-19D5-4000-A9AB-602B78ED09A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8A2C070-D949-414E-8EB5-BDFC83E94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DD9480-0B06-46B2-9B03-DE6D6CEC9D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5524F26-1447-4C6C-B3E5-E404C586EE64}"/>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8" name="Marcador de pie de página 7">
            <a:extLst>
              <a:ext uri="{FF2B5EF4-FFF2-40B4-BE49-F238E27FC236}">
                <a16:creationId xmlns:a16="http://schemas.microsoft.com/office/drawing/2014/main" id="{E1988415-62AA-409B-9E41-F7FD1BC1212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3C88889-78BE-4157-B8C8-3EF9822C6D66}"/>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383741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A693D-CC73-4DCA-A3EC-EF506AD7F4C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3F38D43-4830-42AA-86D2-713F6D9A7979}"/>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4" name="Marcador de pie de página 3">
            <a:extLst>
              <a:ext uri="{FF2B5EF4-FFF2-40B4-BE49-F238E27FC236}">
                <a16:creationId xmlns:a16="http://schemas.microsoft.com/office/drawing/2014/main" id="{3F88CA2D-8406-4E62-95D8-2CF0B6620D6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40FA6DB-ACB2-4403-B0DF-29132ECCE04D}"/>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70042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47EB12-0BE7-4773-8F3C-D43CF7DB2415}"/>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3" name="Marcador de pie de página 2">
            <a:extLst>
              <a:ext uri="{FF2B5EF4-FFF2-40B4-BE49-F238E27FC236}">
                <a16:creationId xmlns:a16="http://schemas.microsoft.com/office/drawing/2014/main" id="{B4888BCD-38D8-49C7-A46A-B867CADE6ED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7AD9215-8F04-483F-B008-ED18E1B9DACE}"/>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14674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5487C-2DEC-4D2C-BED0-46DFDAE5B0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A50DE9-4847-430E-975F-2CE9EA6FA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F9BC787-8B9C-4531-9762-821E7C82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C9E148-66F3-4356-BC50-255507568CDC}"/>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6" name="Marcador de pie de página 5">
            <a:extLst>
              <a:ext uri="{FF2B5EF4-FFF2-40B4-BE49-F238E27FC236}">
                <a16:creationId xmlns:a16="http://schemas.microsoft.com/office/drawing/2014/main" id="{AA82834B-3BE5-4D82-8146-7216E61A66B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6C4633F-2BFD-413C-87B2-4E548CB01227}"/>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288799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60DF1-E54E-42F7-8C4C-EC38332563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B30EFFC-788D-4650-B82B-56F238F7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25E7EE5-12AE-4BC4-BD2A-9AB7B0847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1B91F9-CAC4-4238-BB3C-56C7431F3C67}"/>
              </a:ext>
            </a:extLst>
          </p:cNvPr>
          <p:cNvSpPr>
            <a:spLocks noGrp="1"/>
          </p:cNvSpPr>
          <p:nvPr>
            <p:ph type="dt" sz="half" idx="10"/>
          </p:nvPr>
        </p:nvSpPr>
        <p:spPr/>
        <p:txBody>
          <a:bodyPr/>
          <a:lstStyle/>
          <a:p>
            <a:fld id="{84841440-DC36-4675-BF07-A10467102BC2}" type="datetimeFigureOut">
              <a:rPr lang="es-CO" smtClean="0"/>
              <a:t>8/09/2021</a:t>
            </a:fld>
            <a:endParaRPr lang="es-CO"/>
          </a:p>
        </p:txBody>
      </p:sp>
      <p:sp>
        <p:nvSpPr>
          <p:cNvPr id="6" name="Marcador de pie de página 5">
            <a:extLst>
              <a:ext uri="{FF2B5EF4-FFF2-40B4-BE49-F238E27FC236}">
                <a16:creationId xmlns:a16="http://schemas.microsoft.com/office/drawing/2014/main" id="{3F8F02E8-79CC-439D-99F0-F39AC8B7969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FBBC3EA-CF8E-46DB-9154-62352AECB8AE}"/>
              </a:ext>
            </a:extLst>
          </p:cNvPr>
          <p:cNvSpPr>
            <a:spLocks noGrp="1"/>
          </p:cNvSpPr>
          <p:nvPr>
            <p:ph type="sldNum" sz="quarter" idx="12"/>
          </p:nvPr>
        </p:nvSpPr>
        <p:spPr/>
        <p:txBody>
          <a:bodyPr/>
          <a:lstStyle/>
          <a:p>
            <a:fld id="{2C58B424-EAD7-4219-91B8-1E433FD8390C}" type="slidenum">
              <a:rPr lang="es-CO" smtClean="0"/>
              <a:t>‹Nº›</a:t>
            </a:fld>
            <a:endParaRPr lang="es-CO"/>
          </a:p>
        </p:txBody>
      </p:sp>
    </p:spTree>
    <p:extLst>
      <p:ext uri="{BB962C8B-B14F-4D97-AF65-F5344CB8AC3E}">
        <p14:creationId xmlns:p14="http://schemas.microsoft.com/office/powerpoint/2010/main" val="285802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A7C8395-31AB-44D4-93A1-9B26B9651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6414BC7-0F22-41A9-A06D-CFD124C8E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A3125BD-887A-472A-8EBB-1B2FB828D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41440-DC36-4675-BF07-A10467102BC2}" type="datetimeFigureOut">
              <a:rPr lang="es-CO" smtClean="0"/>
              <a:t>8/09/2021</a:t>
            </a:fld>
            <a:endParaRPr lang="es-CO"/>
          </a:p>
        </p:txBody>
      </p:sp>
      <p:sp>
        <p:nvSpPr>
          <p:cNvPr id="5" name="Marcador de pie de página 4">
            <a:extLst>
              <a:ext uri="{FF2B5EF4-FFF2-40B4-BE49-F238E27FC236}">
                <a16:creationId xmlns:a16="http://schemas.microsoft.com/office/drawing/2014/main" id="{85FBF942-4571-43D5-9958-2C0143732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5FC1EF6-E394-443F-8657-F71C83199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8B424-EAD7-4219-91B8-1E433FD8390C}" type="slidenum">
              <a:rPr lang="es-CO" smtClean="0"/>
              <a:t>‹Nº›</a:t>
            </a:fld>
            <a:endParaRPr lang="es-CO"/>
          </a:p>
        </p:txBody>
      </p:sp>
    </p:spTree>
    <p:extLst>
      <p:ext uri="{BB962C8B-B14F-4D97-AF65-F5344CB8AC3E}">
        <p14:creationId xmlns:p14="http://schemas.microsoft.com/office/powerpoint/2010/main" val="3437872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888/notebooks/Documents/DATA%20SCIENCE/Curso%209%20Final/Proyecto%20Capstone%20-%20La%20Batalla%20de%20los%20Vecindarios.ipynb#Problema-Comerc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0544F-C0BE-4A43-9363-F84A11F30029}"/>
              </a:ext>
            </a:extLst>
          </p:cNvPr>
          <p:cNvSpPr>
            <a:spLocks noGrp="1"/>
          </p:cNvSpPr>
          <p:nvPr>
            <p:ph type="ctrTitle"/>
          </p:nvPr>
        </p:nvSpPr>
        <p:spPr/>
        <p:txBody>
          <a:bodyPr/>
          <a:lstStyle/>
          <a:p>
            <a:r>
              <a:rPr lang="es-MX" dirty="0"/>
              <a:t>Proyecto </a:t>
            </a:r>
            <a:r>
              <a:rPr lang="es-MX" dirty="0" err="1"/>
              <a:t>Capstone</a:t>
            </a:r>
            <a:r>
              <a:rPr lang="es-MX" dirty="0"/>
              <a:t> - La Batalla de los Vecindarios</a:t>
            </a:r>
            <a:endParaRPr lang="es-CO" dirty="0"/>
          </a:p>
        </p:txBody>
      </p:sp>
    </p:spTree>
    <p:extLst>
      <p:ext uri="{BB962C8B-B14F-4D97-AF65-F5344CB8AC3E}">
        <p14:creationId xmlns:p14="http://schemas.microsoft.com/office/powerpoint/2010/main" val="403604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E37F1F-FDDF-4969-A895-B9F1B3989581}"/>
              </a:ext>
            </a:extLst>
          </p:cNvPr>
          <p:cNvSpPr>
            <a:spLocks noGrp="1"/>
          </p:cNvSpPr>
          <p:nvPr>
            <p:ph idx="1"/>
          </p:nvPr>
        </p:nvSpPr>
        <p:spPr>
          <a:xfrm>
            <a:off x="838200" y="884721"/>
            <a:ext cx="10515600" cy="4351338"/>
          </a:xfrm>
        </p:spPr>
        <p:txBody>
          <a:bodyPr>
            <a:normAutofit lnSpcReduction="10000"/>
          </a:bodyPr>
          <a:lstStyle/>
          <a:p>
            <a:pPr algn="l"/>
            <a:r>
              <a:rPr lang="es-MX" b="1" i="0" dirty="0">
                <a:solidFill>
                  <a:srgbClr val="000000"/>
                </a:solidFill>
                <a:effectLst/>
                <a:latin typeface="Helvetica Neue"/>
              </a:rPr>
              <a:t>Introducción</a:t>
            </a:r>
          </a:p>
          <a:p>
            <a:pPr algn="l"/>
            <a:r>
              <a:rPr lang="es-MX" b="0" i="0" dirty="0">
                <a:solidFill>
                  <a:srgbClr val="000000"/>
                </a:solidFill>
                <a:effectLst/>
                <a:latin typeface="Helvetica Neue"/>
              </a:rPr>
              <a:t>En este proyecto vamos a abordar geográficamente cada uno de los barrios de la ciudad de Medellín - Colombia, con el fin de determinar la mejor opción para establecer una discoteca. Utilizaremos una base de datos proporcionada por la alcaldía de Medellín, además otra herramienta es la API de </a:t>
            </a:r>
            <a:r>
              <a:rPr lang="es-MX" b="0" i="0" dirty="0" err="1">
                <a:solidFill>
                  <a:srgbClr val="000000"/>
                </a:solidFill>
                <a:effectLst/>
                <a:latin typeface="Helvetica Neue"/>
              </a:rPr>
              <a:t>Foursqueare</a:t>
            </a:r>
            <a:r>
              <a:rPr lang="es-MX" b="0" i="0" dirty="0">
                <a:solidFill>
                  <a:srgbClr val="000000"/>
                </a:solidFill>
                <a:effectLst/>
                <a:latin typeface="Helvetica Neue"/>
              </a:rPr>
              <a:t>, que nos ayudara para analizar a detalle cada uno de los barrios, al realizar este análisis nos daremos cuenta de aquellos lugares cercanos y comunes a nuestra área de interés. Además, nuestro público objetivo es todo aquel interesado en emprender crenado un negocio para el comercio nocturno de la ciudad de Medellín</a:t>
            </a:r>
          </a:p>
          <a:p>
            <a:endParaRPr lang="es-CO" dirty="0"/>
          </a:p>
        </p:txBody>
      </p:sp>
    </p:spTree>
    <p:extLst>
      <p:ext uri="{BB962C8B-B14F-4D97-AF65-F5344CB8AC3E}">
        <p14:creationId xmlns:p14="http://schemas.microsoft.com/office/powerpoint/2010/main" val="41267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E37F1F-FDDF-4969-A895-B9F1B3989581}"/>
              </a:ext>
            </a:extLst>
          </p:cNvPr>
          <p:cNvSpPr>
            <a:spLocks noGrp="1"/>
          </p:cNvSpPr>
          <p:nvPr>
            <p:ph idx="1"/>
          </p:nvPr>
        </p:nvSpPr>
        <p:spPr>
          <a:xfrm>
            <a:off x="838200" y="884721"/>
            <a:ext cx="10515600" cy="4351338"/>
          </a:xfrm>
        </p:spPr>
        <p:txBody>
          <a:bodyPr>
            <a:normAutofit/>
          </a:bodyPr>
          <a:lstStyle/>
          <a:p>
            <a:pPr algn="l"/>
            <a:r>
              <a:rPr lang="es-MX" b="1" i="0" dirty="0">
                <a:solidFill>
                  <a:srgbClr val="000000"/>
                </a:solidFill>
                <a:effectLst/>
                <a:latin typeface="Helvetica Neue"/>
              </a:rPr>
              <a:t>Problema Comercial</a:t>
            </a:r>
            <a:r>
              <a:rPr lang="es-MX" b="1" i="0" u="none" strike="noStrike" dirty="0">
                <a:solidFill>
                  <a:srgbClr val="296EAA"/>
                </a:solidFill>
                <a:effectLst/>
                <a:latin typeface="Helvetica Neue"/>
                <a:hlinkClick r:id="rId2"/>
              </a:rPr>
              <a:t>¶</a:t>
            </a:r>
            <a:endParaRPr lang="es-MX" b="1" i="0" dirty="0">
              <a:solidFill>
                <a:srgbClr val="000000"/>
              </a:solidFill>
              <a:effectLst/>
              <a:latin typeface="Helvetica Neue"/>
            </a:endParaRPr>
          </a:p>
          <a:p>
            <a:pPr algn="l"/>
            <a:r>
              <a:rPr lang="es-MX" b="0" i="0" dirty="0">
                <a:solidFill>
                  <a:srgbClr val="000000"/>
                </a:solidFill>
                <a:effectLst/>
                <a:latin typeface="Helvetica Neue"/>
              </a:rPr>
              <a:t>Este problema surge ya que uno de los efectos de la pandemia del año 2020 es la desaparición del entreteniendo nocturno en la ciudad de Medellín, por lo tanto, se busca el barrio más adecuado para emprender en este segmento del mercado. Con base en lo anterior, utilizaremos Ciencia de Datos para generar Clústeres y así saber en cual barrio de Medellín es más factible entablar una discoteca.</a:t>
            </a:r>
          </a:p>
          <a:p>
            <a:endParaRPr lang="es-CO" dirty="0"/>
          </a:p>
        </p:txBody>
      </p:sp>
    </p:spTree>
    <p:extLst>
      <p:ext uri="{BB962C8B-B14F-4D97-AF65-F5344CB8AC3E}">
        <p14:creationId xmlns:p14="http://schemas.microsoft.com/office/powerpoint/2010/main" val="420265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95701E-515C-4017-8105-1239F818D12B}"/>
              </a:ext>
            </a:extLst>
          </p:cNvPr>
          <p:cNvSpPr>
            <a:spLocks noGrp="1"/>
          </p:cNvSpPr>
          <p:nvPr>
            <p:ph idx="1"/>
          </p:nvPr>
        </p:nvSpPr>
        <p:spPr>
          <a:xfrm>
            <a:off x="838200" y="672686"/>
            <a:ext cx="10515600" cy="4351338"/>
          </a:xfrm>
        </p:spPr>
        <p:txBody>
          <a:bodyPr>
            <a:normAutofit fontScale="85000" lnSpcReduction="20000"/>
          </a:bodyPr>
          <a:lstStyle/>
          <a:p>
            <a:pPr algn="l"/>
            <a:r>
              <a:rPr lang="es-MX" b="1" i="0" dirty="0">
                <a:solidFill>
                  <a:srgbClr val="000000"/>
                </a:solidFill>
                <a:effectLst/>
                <a:latin typeface="Helvetica Neue"/>
              </a:rPr>
              <a:t>Datos</a:t>
            </a:r>
          </a:p>
          <a:p>
            <a:pPr algn="l"/>
            <a:r>
              <a:rPr lang="es-MX" b="0" i="0" dirty="0">
                <a:solidFill>
                  <a:srgbClr val="000000"/>
                </a:solidFill>
                <a:effectLst/>
                <a:latin typeface="Helvetica Neue"/>
              </a:rPr>
              <a:t>Para este proyecto nos basamos en la fuente de datos Barrios Medellín la cual la encontramos en la página web Geo Medellín, sitio web administrado por la Alcaldía de Medellín. En esta fuente de datos, encontraremos cada uno de los barrios de la ciudad de Medellín, juntos con otros atributos tales como tamaño del área, nombre de la comuna a la que pertenece, Id, entre otros. Posteriormente haremos limpieza de datos para dejar solo nuestros campos de interés. Como segundo recurso utilizamos la librería </a:t>
            </a:r>
            <a:r>
              <a:rPr lang="es-MX" b="0" i="0" dirty="0" err="1">
                <a:solidFill>
                  <a:srgbClr val="000000"/>
                </a:solidFill>
                <a:effectLst/>
                <a:latin typeface="Helvetica Neue"/>
              </a:rPr>
              <a:t>geopy</a:t>
            </a:r>
            <a:r>
              <a:rPr lang="es-MX" b="0" i="0" dirty="0">
                <a:solidFill>
                  <a:srgbClr val="000000"/>
                </a:solidFill>
                <a:effectLst/>
                <a:latin typeface="Helvetica Neue"/>
              </a:rPr>
              <a:t> para encontrar los valores de latitud y longitud para cada uno de los barrios. Una vez tengamos el </a:t>
            </a:r>
            <a:r>
              <a:rPr lang="es-MX" b="0" i="0" dirty="0" err="1">
                <a:solidFill>
                  <a:srgbClr val="000000"/>
                </a:solidFill>
                <a:effectLst/>
                <a:latin typeface="Helvetica Neue"/>
              </a:rPr>
              <a:t>DataFrame</a:t>
            </a:r>
            <a:r>
              <a:rPr lang="es-MX" b="0" i="0" dirty="0">
                <a:solidFill>
                  <a:srgbClr val="000000"/>
                </a:solidFill>
                <a:effectLst/>
                <a:latin typeface="Helvetica Neue"/>
              </a:rPr>
              <a:t> de los barrios de Medellín con sus respectivas coordenadas, procederemos a usar la API de Foursquare para analizar cada uno de los barrios. Con nuestro </a:t>
            </a:r>
            <a:r>
              <a:rPr lang="es-MX" b="0" i="0" dirty="0" err="1">
                <a:solidFill>
                  <a:srgbClr val="000000"/>
                </a:solidFill>
                <a:effectLst/>
                <a:latin typeface="Helvetica Neue"/>
              </a:rPr>
              <a:t>DataFrame</a:t>
            </a:r>
            <a:r>
              <a:rPr lang="es-MX" b="0" i="0" dirty="0">
                <a:solidFill>
                  <a:srgbClr val="000000"/>
                </a:solidFill>
                <a:effectLst/>
                <a:latin typeface="Helvetica Neue"/>
              </a:rPr>
              <a:t> completo con el nombre del barrio y sus respectivas coordenadas, procedemos a conectarnos con Foursquare, el cual nos ayudará a analizar cuáles son las categorías de negocios más comunes en cada uno de los barrios de la ciudad de Medellín.</a:t>
            </a:r>
          </a:p>
          <a:p>
            <a:endParaRPr lang="es-CO" dirty="0"/>
          </a:p>
        </p:txBody>
      </p:sp>
    </p:spTree>
    <p:extLst>
      <p:ext uri="{BB962C8B-B14F-4D97-AF65-F5344CB8AC3E}">
        <p14:creationId xmlns:p14="http://schemas.microsoft.com/office/powerpoint/2010/main" val="42779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11939E2-D145-49FB-9433-C7DA16F9FDFD}"/>
              </a:ext>
            </a:extLst>
          </p:cNvPr>
          <p:cNvSpPr>
            <a:spLocks noGrp="1"/>
          </p:cNvSpPr>
          <p:nvPr>
            <p:ph type="subTitle" idx="1"/>
          </p:nvPr>
        </p:nvSpPr>
        <p:spPr>
          <a:xfrm>
            <a:off x="1524000" y="861391"/>
            <a:ext cx="9144000" cy="4396409"/>
          </a:xfrm>
        </p:spPr>
        <p:txBody>
          <a:bodyPr/>
          <a:lstStyle/>
          <a:p>
            <a:r>
              <a:rPr lang="es-CO" dirty="0"/>
              <a:t>Barrios de Medellín</a:t>
            </a:r>
          </a:p>
        </p:txBody>
      </p:sp>
      <p:pic>
        <p:nvPicPr>
          <p:cNvPr id="5" name="Imagen 4">
            <a:extLst>
              <a:ext uri="{FF2B5EF4-FFF2-40B4-BE49-F238E27FC236}">
                <a16:creationId xmlns:a16="http://schemas.microsoft.com/office/drawing/2014/main" id="{A51B23AA-A0C4-4B45-93D8-E70052FAC51E}"/>
              </a:ext>
            </a:extLst>
          </p:cNvPr>
          <p:cNvPicPr>
            <a:picLocks noChangeAspect="1"/>
          </p:cNvPicPr>
          <p:nvPr/>
        </p:nvPicPr>
        <p:blipFill>
          <a:blip r:embed="rId2"/>
          <a:stretch>
            <a:fillRect/>
          </a:stretch>
        </p:blipFill>
        <p:spPr>
          <a:xfrm>
            <a:off x="2569343" y="1473683"/>
            <a:ext cx="7053313" cy="4622317"/>
          </a:xfrm>
          <a:prstGeom prst="rect">
            <a:avLst/>
          </a:prstGeom>
        </p:spPr>
      </p:pic>
    </p:spTree>
    <p:extLst>
      <p:ext uri="{BB962C8B-B14F-4D97-AF65-F5344CB8AC3E}">
        <p14:creationId xmlns:p14="http://schemas.microsoft.com/office/powerpoint/2010/main" val="103580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7D932-2028-43C9-B118-3E64B6B825DD}"/>
              </a:ext>
            </a:extLst>
          </p:cNvPr>
          <p:cNvSpPr>
            <a:spLocks noGrp="1"/>
          </p:cNvSpPr>
          <p:nvPr>
            <p:ph type="title"/>
          </p:nvPr>
        </p:nvSpPr>
        <p:spPr>
          <a:xfrm>
            <a:off x="1073426" y="365125"/>
            <a:ext cx="10280374" cy="695049"/>
          </a:xfrm>
        </p:spPr>
        <p:txBody>
          <a:bodyPr/>
          <a:lstStyle/>
          <a:p>
            <a:pPr algn="ctr"/>
            <a:r>
              <a:rPr lang="es-CO" dirty="0"/>
              <a:t>Clústeres de los barrios</a:t>
            </a:r>
          </a:p>
        </p:txBody>
      </p:sp>
      <p:pic>
        <p:nvPicPr>
          <p:cNvPr id="5" name="Imagen 4">
            <a:extLst>
              <a:ext uri="{FF2B5EF4-FFF2-40B4-BE49-F238E27FC236}">
                <a16:creationId xmlns:a16="http://schemas.microsoft.com/office/drawing/2014/main" id="{C0DC94BA-062E-4AD0-898C-D3DCBF565EF4}"/>
              </a:ext>
            </a:extLst>
          </p:cNvPr>
          <p:cNvPicPr>
            <a:picLocks noChangeAspect="1"/>
          </p:cNvPicPr>
          <p:nvPr/>
        </p:nvPicPr>
        <p:blipFill>
          <a:blip r:embed="rId2"/>
          <a:stretch>
            <a:fillRect/>
          </a:stretch>
        </p:blipFill>
        <p:spPr>
          <a:xfrm>
            <a:off x="2648054" y="1316727"/>
            <a:ext cx="6895892" cy="5363472"/>
          </a:xfrm>
          <a:prstGeom prst="rect">
            <a:avLst/>
          </a:prstGeom>
        </p:spPr>
      </p:pic>
    </p:spTree>
    <p:extLst>
      <p:ext uri="{BB962C8B-B14F-4D97-AF65-F5344CB8AC3E}">
        <p14:creationId xmlns:p14="http://schemas.microsoft.com/office/powerpoint/2010/main" val="295246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A60E579-F488-49B7-96E6-80C626F67154}"/>
              </a:ext>
            </a:extLst>
          </p:cNvPr>
          <p:cNvPicPr>
            <a:picLocks noChangeAspect="1"/>
          </p:cNvPicPr>
          <p:nvPr/>
        </p:nvPicPr>
        <p:blipFill>
          <a:blip r:embed="rId2"/>
          <a:stretch>
            <a:fillRect/>
          </a:stretch>
        </p:blipFill>
        <p:spPr>
          <a:xfrm>
            <a:off x="1761917" y="334202"/>
            <a:ext cx="8243473" cy="6022178"/>
          </a:xfrm>
          <a:prstGeom prst="rect">
            <a:avLst/>
          </a:prstGeom>
        </p:spPr>
      </p:pic>
      <p:sp>
        <p:nvSpPr>
          <p:cNvPr id="6" name="Elipse 5">
            <a:extLst>
              <a:ext uri="{FF2B5EF4-FFF2-40B4-BE49-F238E27FC236}">
                <a16:creationId xmlns:a16="http://schemas.microsoft.com/office/drawing/2014/main" id="{8999B609-7E58-4159-AD9F-35A48FFEE6B6}"/>
              </a:ext>
            </a:extLst>
          </p:cNvPr>
          <p:cNvSpPr/>
          <p:nvPr/>
        </p:nvSpPr>
        <p:spPr>
          <a:xfrm>
            <a:off x="7169426" y="940904"/>
            <a:ext cx="1338469" cy="5917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312869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387</Words>
  <Application>Microsoft Office PowerPoint</Application>
  <PresentationFormat>Panorámica</PresentationFormat>
  <Paragraphs>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Helvetica Neue</vt:lpstr>
      <vt:lpstr>Tema de Office</vt:lpstr>
      <vt:lpstr>Proyecto Capstone - La Batalla de los Vecindarios</vt:lpstr>
      <vt:lpstr>Presentación de PowerPoint</vt:lpstr>
      <vt:lpstr>Presentación de PowerPoint</vt:lpstr>
      <vt:lpstr>Presentación de PowerPoint</vt:lpstr>
      <vt:lpstr>Presentación de PowerPoint</vt:lpstr>
      <vt:lpstr>Clústeres de los barrios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Capstone - La Batalla de los Vecindarios</dc:title>
  <dc:creator>Jaime Andres Muñoz</dc:creator>
  <cp:lastModifiedBy>Jaime Andres Muñoz</cp:lastModifiedBy>
  <cp:revision>1</cp:revision>
  <dcterms:created xsi:type="dcterms:W3CDTF">2021-09-09T04:05:40Z</dcterms:created>
  <dcterms:modified xsi:type="dcterms:W3CDTF">2021-09-09T04:10:11Z</dcterms:modified>
</cp:coreProperties>
</file>