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Radley"/>
      <p:regular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j2i5G7kYgs4If63FZeXtpzLSxT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dley-italic.fntdata"/><Relationship Id="rId27" Type="http://schemas.openxmlformats.org/officeDocument/2006/relationships/font" Target="fonts/Radle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Tx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TitleAndTx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Diapositiva de título">
  <p:cSld name="7_Diapositiva de títul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Head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1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b="1" sz="4000" cap="small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Obj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TxTwoObj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46" name="Google Shape;46;p1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Tx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x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70" name="Google Shape;70;p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371600" y="3886200"/>
            <a:ext cx="6400799" cy="1761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b="0" i="0" lang="es-E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Asignatura </a:t>
            </a:r>
            <a:r>
              <a:rPr lang="es-ES"/>
              <a:t>CAPSTONE PTY4614-701V- </a:t>
            </a:r>
            <a:r>
              <a:rPr b="0" i="0" lang="es-E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s-E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Ingeniería en Informática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s-E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2025-2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/>
          <p:nvPr/>
        </p:nvSpPr>
        <p:spPr>
          <a:xfrm>
            <a:off x="6783090" y="188640"/>
            <a:ext cx="2037382" cy="13690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457200" y="116632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Evaluación Asignatura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23528" y="764704"/>
            <a:ext cx="850740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>
                <a:latin typeface="Radley"/>
                <a:ea typeface="Radley"/>
                <a:cs typeface="Radley"/>
                <a:sym typeface="Radley"/>
              </a:rPr>
              <a:t>Entrega de Documentos Fase 1 (20 hrs.):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039" y="1874399"/>
            <a:ext cx="8237443" cy="3168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/>
          <p:nvPr/>
        </p:nvSpPr>
        <p:spPr>
          <a:xfrm>
            <a:off x="6783090" y="188640"/>
            <a:ext cx="2037382" cy="13690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 txBox="1"/>
          <p:nvPr>
            <p:ph type="title"/>
          </p:nvPr>
        </p:nvSpPr>
        <p:spPr>
          <a:xfrm>
            <a:off x="457200" y="116632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s-ES"/>
              <a:t>2</a:t>
            </a: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Evaluación Asignatura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 txBox="1"/>
          <p:nvPr>
            <p:ph idx="1" type="body"/>
          </p:nvPr>
        </p:nvSpPr>
        <p:spPr>
          <a:xfrm>
            <a:off x="323528" y="764704"/>
            <a:ext cx="8507400" cy="5032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>
                <a:latin typeface="Radley"/>
                <a:ea typeface="Radley"/>
                <a:cs typeface="Radley"/>
                <a:sym typeface="Radley"/>
              </a:rPr>
              <a:t>Entrega de modelo arquitectónico Fase 2 (10 hrs) :</a:t>
            </a:r>
            <a:endParaRPr/>
          </a:p>
          <a:p>
            <a:pPr indent="-3302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Char char="•"/>
            </a:pPr>
            <a:r>
              <a:rPr lang="es-ES" sz="2200">
                <a:latin typeface="Radley"/>
                <a:ea typeface="Radley"/>
                <a:cs typeface="Radley"/>
                <a:sym typeface="Radley"/>
              </a:rPr>
              <a:t>Documento Arquitectura (DAS)</a:t>
            </a:r>
            <a:endParaRPr sz="2200">
              <a:latin typeface="Radley"/>
              <a:ea typeface="Radley"/>
              <a:cs typeface="Radley"/>
              <a:sym typeface="Radley"/>
            </a:endParaRPr>
          </a:p>
          <a:p>
            <a:pPr indent="-3302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Radley"/>
              <a:buChar char="•"/>
            </a:pPr>
            <a:r>
              <a:rPr lang="es-ES" sz="2200">
                <a:latin typeface="Radley"/>
                <a:ea typeface="Radley"/>
                <a:cs typeface="Radley"/>
                <a:sym typeface="Radley"/>
              </a:rPr>
              <a:t>Documento Proceso de negocio(to-be)</a:t>
            </a:r>
            <a:endParaRPr sz="2200">
              <a:latin typeface="Radley"/>
              <a:ea typeface="Radley"/>
              <a:cs typeface="Radley"/>
              <a:sym typeface="Radley"/>
            </a:endParaRPr>
          </a:p>
          <a:p>
            <a:pPr indent="-3302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Char char="•"/>
            </a:pPr>
            <a:r>
              <a:rPr lang="es-ES" sz="2200">
                <a:latin typeface="Radley"/>
                <a:ea typeface="Radley"/>
                <a:cs typeface="Radley"/>
                <a:sym typeface="Radley"/>
              </a:rPr>
              <a:t>Diccionario de Datos</a:t>
            </a:r>
            <a:endParaRPr sz="2200"/>
          </a:p>
          <a:p>
            <a:pPr indent="-3302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Char char="•"/>
            </a:pPr>
            <a:r>
              <a:rPr lang="es-ES" sz="2200">
                <a:latin typeface="Radley"/>
                <a:ea typeface="Radley"/>
                <a:cs typeface="Radley"/>
                <a:sym typeface="Radley"/>
              </a:rPr>
              <a:t>Minuta de reuniones</a:t>
            </a:r>
            <a:endParaRPr sz="2200"/>
          </a:p>
          <a:p>
            <a:pPr indent="-3302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Char char="•"/>
            </a:pPr>
            <a:r>
              <a:rPr lang="es-ES" sz="2200">
                <a:latin typeface="Radley"/>
                <a:ea typeface="Radley"/>
                <a:cs typeface="Radley"/>
                <a:sym typeface="Radley"/>
              </a:rPr>
              <a:t>Apellido_Nombre_2.1_APT122_DiarioReflexionFase2.docx</a:t>
            </a:r>
            <a:endParaRPr/>
          </a:p>
          <a:p>
            <a:pPr indent="-3302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Char char="•"/>
            </a:pPr>
            <a:r>
              <a:rPr lang="es-ES" sz="2200">
                <a:latin typeface="Radley"/>
                <a:ea typeface="Radley"/>
                <a:cs typeface="Radley"/>
                <a:sym typeface="Radley"/>
              </a:rPr>
              <a:t>2.4_GuiaEstudiante_Fase_2_DesarrolloProyectoAPT.docx</a:t>
            </a:r>
            <a:endParaRPr/>
          </a:p>
          <a:p>
            <a:pPr indent="-3302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Char char="•"/>
            </a:pPr>
            <a:r>
              <a:rPr lang="es-ES" sz="2200">
                <a:latin typeface="Radley"/>
                <a:ea typeface="Radley"/>
                <a:cs typeface="Radley"/>
                <a:sym typeface="Radley"/>
              </a:rPr>
              <a:t>2.6_GuiaEstudiante_Fase_2_InformeFinalProyectoAPT.docx</a:t>
            </a:r>
            <a:endParaRPr/>
          </a:p>
          <a:p>
            <a:pPr indent="-3302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Char char="•"/>
            </a:pPr>
            <a:r>
              <a:rPr lang="es-ES" sz="2200">
                <a:latin typeface="Radley"/>
                <a:ea typeface="Radley"/>
                <a:cs typeface="Radley"/>
                <a:sym typeface="Radley"/>
              </a:rPr>
              <a:t>Presentación Proyecto.pptx</a:t>
            </a:r>
            <a:endParaRPr/>
          </a:p>
          <a:p>
            <a:pPr indent="-3302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Char char="•"/>
            </a:pPr>
            <a:r>
              <a:rPr b="1" lang="es-ES" sz="2200">
                <a:latin typeface="Radley"/>
                <a:ea typeface="Radley"/>
                <a:cs typeface="Radley"/>
                <a:sym typeface="Radley"/>
              </a:rPr>
              <a:t>Entrega de Software Fase 2 (45 hrs): </a:t>
            </a:r>
            <a:endParaRPr sz="2200"/>
          </a:p>
          <a:p>
            <a:pPr indent="-3302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Char char="•"/>
            </a:pPr>
            <a:r>
              <a:rPr lang="es-ES" sz="2200">
                <a:latin typeface="Radley"/>
                <a:ea typeface="Radley"/>
                <a:cs typeface="Radley"/>
                <a:sym typeface="Radley"/>
              </a:rPr>
              <a:t>Desarrollo 100% del sistema</a:t>
            </a:r>
            <a:endParaRPr sz="2200"/>
          </a:p>
          <a:p>
            <a:pPr indent="-3302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Char char="•"/>
            </a:pPr>
            <a:r>
              <a:rPr lang="es-ES" sz="2200">
                <a:latin typeface="Radley"/>
                <a:ea typeface="Radley"/>
                <a:cs typeface="Radley"/>
                <a:sym typeface="Radley"/>
              </a:rPr>
              <a:t>Script de base de datos</a:t>
            </a:r>
            <a:endParaRPr sz="22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6783090" y="188640"/>
            <a:ext cx="2037382" cy="13690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 txBox="1"/>
          <p:nvPr>
            <p:ph type="title"/>
          </p:nvPr>
        </p:nvSpPr>
        <p:spPr>
          <a:xfrm>
            <a:off x="457200" y="116632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s-ES"/>
              <a:t>2</a:t>
            </a: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Evaluación Asignatura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23528" y="764704"/>
            <a:ext cx="850740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>
                <a:latin typeface="Radley"/>
                <a:ea typeface="Radley"/>
                <a:cs typeface="Radley"/>
                <a:sym typeface="Radley"/>
              </a:rPr>
              <a:t>Entrega de modelo arquitectónico Fase 2 (10 hrs) :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642" y="1874400"/>
            <a:ext cx="8660372" cy="2858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6783090" y="188640"/>
            <a:ext cx="2037382" cy="13690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 txBox="1"/>
          <p:nvPr>
            <p:ph type="title"/>
          </p:nvPr>
        </p:nvSpPr>
        <p:spPr>
          <a:xfrm>
            <a:off x="457200" y="116632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s-ES"/>
              <a:t>2</a:t>
            </a: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Evaluación Asignatura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 txBox="1"/>
          <p:nvPr>
            <p:ph idx="1" type="body"/>
          </p:nvPr>
        </p:nvSpPr>
        <p:spPr>
          <a:xfrm>
            <a:off x="323528" y="764704"/>
            <a:ext cx="8507288" cy="4031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>
                <a:latin typeface="Radley"/>
                <a:ea typeface="Radley"/>
                <a:cs typeface="Radley"/>
                <a:sym typeface="Radley"/>
              </a:rPr>
              <a:t>Entrega de Documentos Fase 3 (15 hrs):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s-ES">
                <a:latin typeface="Radley"/>
                <a:ea typeface="Radley"/>
                <a:cs typeface="Radley"/>
                <a:sym typeface="Radley"/>
              </a:rPr>
              <a:t>Plan de pruebas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s-ES">
                <a:latin typeface="Radley"/>
                <a:ea typeface="Radley"/>
                <a:cs typeface="Radley"/>
                <a:sym typeface="Radley"/>
              </a:rPr>
              <a:t>Matriz de control de cambios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s-ES">
                <a:latin typeface="Radley"/>
                <a:ea typeface="Radley"/>
                <a:cs typeface="Radley"/>
                <a:sym typeface="Radley"/>
              </a:rPr>
              <a:t>Minutas de reuniones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s-ES">
                <a:latin typeface="Radley"/>
                <a:ea typeface="Radley"/>
                <a:cs typeface="Radley"/>
                <a:sym typeface="Radley"/>
              </a:rPr>
              <a:t>Verificación de alcances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s-ES">
                <a:latin typeface="Radley"/>
                <a:ea typeface="Radley"/>
                <a:cs typeface="Radley"/>
                <a:sym typeface="Radley"/>
              </a:rPr>
              <a:t>Manual de usuario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s-ES">
                <a:latin typeface="Radley"/>
                <a:ea typeface="Radley"/>
                <a:cs typeface="Radley"/>
                <a:sym typeface="Radley"/>
              </a:rPr>
              <a:t>Informe cierre del proyecto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rPr b="1" lang="es-ES">
                <a:latin typeface="Radley"/>
                <a:ea typeface="Radley"/>
                <a:cs typeface="Radley"/>
                <a:sym typeface="Radley"/>
              </a:rPr>
              <a:t>Entrega de Software 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s-ES">
                <a:latin typeface="Radley"/>
                <a:ea typeface="Radley"/>
                <a:cs typeface="Radley"/>
                <a:sym typeface="Radley"/>
              </a:rPr>
              <a:t>Desarrollo total del sistema 100%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6783090" y="188640"/>
            <a:ext cx="2037382" cy="13690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 txBox="1"/>
          <p:nvPr>
            <p:ph type="title"/>
          </p:nvPr>
        </p:nvSpPr>
        <p:spPr>
          <a:xfrm>
            <a:off x="457200" y="116632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s-ES"/>
              <a:t>2</a:t>
            </a: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Evaluación Asignatura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23528" y="764704"/>
            <a:ext cx="850728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>
                <a:latin typeface="Radley"/>
                <a:ea typeface="Radley"/>
                <a:cs typeface="Radley"/>
                <a:sym typeface="Radley"/>
              </a:rPr>
              <a:t>Entrega de Documentos Fase 3 (15 hrs):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20" y="1816925"/>
            <a:ext cx="8680368" cy="2767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457200" y="116632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Resumen Fechas</a:t>
            </a:r>
            <a:endParaRPr/>
          </a:p>
        </p:txBody>
      </p:sp>
      <p:sp>
        <p:nvSpPr>
          <p:cNvPr id="188" name="Google Shape;188;p8"/>
          <p:cNvSpPr txBox="1"/>
          <p:nvPr>
            <p:ph idx="1" type="body"/>
          </p:nvPr>
        </p:nvSpPr>
        <p:spPr>
          <a:xfrm>
            <a:off x="426301" y="1196752"/>
            <a:ext cx="8229600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361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ES">
                <a:latin typeface="Radley"/>
                <a:ea typeface="Radley"/>
                <a:cs typeface="Radley"/>
                <a:sym typeface="Radley"/>
              </a:rPr>
              <a:t>Fechas de entregas</a:t>
            </a:r>
            <a:endParaRPr/>
          </a:p>
        </p:txBody>
      </p:sp>
      <p:pic>
        <p:nvPicPr>
          <p:cNvPr descr="Vector Icono De Calendario PNG , Iconos De Calendario ..."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6376" y="5687414"/>
            <a:ext cx="908720" cy="9087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8"/>
          <p:cNvGrpSpPr/>
          <p:nvPr/>
        </p:nvGrpSpPr>
        <p:grpSpPr>
          <a:xfrm>
            <a:off x="958207" y="1773002"/>
            <a:ext cx="7458095" cy="4237779"/>
            <a:chOff x="346648" y="-82514"/>
            <a:chExt cx="7458095" cy="4237779"/>
          </a:xfrm>
        </p:grpSpPr>
        <p:sp>
          <p:nvSpPr>
            <p:cNvPr id="191" name="Google Shape;191;p8"/>
            <p:cNvSpPr/>
            <p:nvPr/>
          </p:nvSpPr>
          <p:spPr>
            <a:xfrm rot="4396374">
              <a:off x="2178613" y="-11911"/>
              <a:ext cx="3193874" cy="409657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quadBezTo>
                    <a:pt x="20000" y="40000"/>
                    <a:pt x="82356" y="11695"/>
                  </a:quadBezTo>
                  <a:lnTo>
                    <a:pt x="80666" y="0"/>
                  </a:lnTo>
                  <a:lnTo>
                    <a:pt x="120000" y="15481"/>
                  </a:lnTo>
                  <a:lnTo>
                    <a:pt x="86875" y="42961"/>
                  </a:lnTo>
                  <a:lnTo>
                    <a:pt x="85185" y="31267"/>
                  </a:lnTo>
                  <a:quadBezTo>
                    <a:pt x="30000" y="41267"/>
                    <a:pt x="0" y="120000"/>
                  </a:quadBezTo>
                  <a:close/>
                </a:path>
              </a:pathLst>
            </a:custGeom>
            <a:solidFill>
              <a:schemeClr val="accent4">
                <a:alpha val="89019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3472973" y="1207465"/>
              <a:ext cx="92383" cy="92383"/>
            </a:xfrm>
            <a:prstGeom prst="ellipse">
              <a:avLst/>
            </a:prstGeom>
            <a:solidFill>
              <a:srgbClr val="D7D1D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4277558" y="1991878"/>
              <a:ext cx="92383" cy="92383"/>
            </a:xfrm>
            <a:prstGeom prst="ellipse">
              <a:avLst/>
            </a:prstGeom>
            <a:solidFill>
              <a:srgbClr val="D7D1D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346648" y="482859"/>
              <a:ext cx="1548969" cy="678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8"/>
            <p:cNvSpPr txBox="1"/>
            <p:nvPr/>
          </p:nvSpPr>
          <p:spPr>
            <a:xfrm>
              <a:off x="346648" y="482859"/>
              <a:ext cx="1548969" cy="678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600"/>
                <a:buFont typeface="Radley"/>
                <a:buNone/>
              </a:pPr>
              <a:r>
                <a:rPr b="1" i="0" lang="es-ES" sz="1600" u="none" cap="none" strike="noStrike">
                  <a:solidFill>
                    <a:srgbClr val="7030A0"/>
                  </a:solidFill>
                  <a:latin typeface="Radley"/>
                  <a:ea typeface="Radley"/>
                  <a:cs typeface="Radley"/>
                  <a:sym typeface="Radley"/>
                </a:rPr>
                <a:t>Fase 1(20%) </a:t>
              </a:r>
              <a:r>
                <a:rPr b="1" i="0" lang="es-ES" sz="1400" u="none" cap="none" strike="noStrike">
                  <a:solidFill>
                    <a:srgbClr val="7030A0"/>
                  </a:solidFill>
                  <a:latin typeface="Radley"/>
                  <a:ea typeface="Radley"/>
                  <a:cs typeface="Radley"/>
                  <a:sym typeface="Radley"/>
                </a:rPr>
                <a:t>Semana 4 (31/08/2025)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3744407" y="383366"/>
              <a:ext cx="1336784" cy="678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8"/>
            <p:cNvSpPr txBox="1"/>
            <p:nvPr/>
          </p:nvSpPr>
          <p:spPr>
            <a:xfrm>
              <a:off x="3744407" y="383366"/>
              <a:ext cx="1336784" cy="678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600"/>
                <a:buFont typeface="Radley"/>
                <a:buNone/>
              </a:pPr>
              <a:r>
                <a:rPr b="1" i="0" lang="es-ES" sz="1600" u="none" cap="none" strike="noStrike">
                  <a:solidFill>
                    <a:srgbClr val="7030A0"/>
                  </a:solidFill>
                  <a:latin typeface="Radley"/>
                  <a:ea typeface="Radley"/>
                  <a:cs typeface="Radley"/>
                  <a:sym typeface="Radley"/>
                </a:rPr>
                <a:t>Fase 2 (20%)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7030A0"/>
                </a:buClr>
                <a:buSzPts val="1400"/>
                <a:buFont typeface="Radley"/>
                <a:buNone/>
              </a:pPr>
              <a:r>
                <a:rPr b="1" i="0" lang="es-ES" sz="1400" u="none" cap="none" strike="noStrike">
                  <a:solidFill>
                    <a:srgbClr val="7030A0"/>
                  </a:solidFill>
                  <a:latin typeface="Radley"/>
                  <a:ea typeface="Radley"/>
                  <a:cs typeface="Radley"/>
                  <a:sym typeface="Radley"/>
                </a:rPr>
                <a:t>Semana 10 (13/10/2025)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2160251" y="1933522"/>
              <a:ext cx="2330778" cy="678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8"/>
            <p:cNvSpPr txBox="1"/>
            <p:nvPr/>
          </p:nvSpPr>
          <p:spPr>
            <a:xfrm>
              <a:off x="2160251" y="1933522"/>
              <a:ext cx="2330778" cy="678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600"/>
                <a:buFont typeface="Radley"/>
                <a:buNone/>
              </a:pPr>
              <a:r>
                <a:rPr b="1" i="0" lang="es-ES" sz="1600" u="none" cap="none" strike="noStrike">
                  <a:solidFill>
                    <a:srgbClr val="7030A0"/>
                  </a:solidFill>
                  <a:latin typeface="Radley"/>
                  <a:ea typeface="Radley"/>
                  <a:cs typeface="Radley"/>
                  <a:sym typeface="Radley"/>
                </a:rPr>
                <a:t>Fase 2 (30%)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7030A0"/>
                </a:buClr>
                <a:buSzPts val="1400"/>
                <a:buFont typeface="Radley"/>
                <a:buNone/>
              </a:pPr>
              <a:r>
                <a:rPr b="1" i="0" lang="es-ES" sz="1400" u="none" cap="none" strike="noStrike">
                  <a:solidFill>
                    <a:srgbClr val="7030A0"/>
                  </a:solidFill>
                  <a:latin typeface="Radley"/>
                  <a:ea typeface="Radley"/>
                  <a:cs typeface="Radley"/>
                  <a:sym typeface="Radley"/>
                </a:rPr>
                <a:t>Semana 15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rgbClr val="7030A0"/>
                </a:buClr>
                <a:buSzPts val="1400"/>
                <a:buFont typeface="Radley"/>
                <a:buNone/>
              </a:pPr>
              <a:r>
                <a:rPr b="1" i="0" lang="es-ES" sz="1400" u="none" cap="none" strike="noStrike">
                  <a:solidFill>
                    <a:srgbClr val="7030A0"/>
                  </a:solidFill>
                  <a:latin typeface="Radley"/>
                  <a:ea typeface="Radley"/>
                  <a:cs typeface="Radley"/>
                  <a:sym typeface="Radley"/>
                </a:rPr>
                <a:t>(17/11/2025)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4819343" y="3085655"/>
              <a:ext cx="2985400" cy="1008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8"/>
            <p:cNvSpPr txBox="1"/>
            <p:nvPr/>
          </p:nvSpPr>
          <p:spPr>
            <a:xfrm>
              <a:off x="4819343" y="3085655"/>
              <a:ext cx="2985400" cy="1008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600"/>
                <a:buFont typeface="Radley"/>
                <a:buNone/>
              </a:pPr>
              <a:r>
                <a:rPr b="1" i="0" lang="es-ES" sz="1600" u="none" cap="none" strike="noStrike">
                  <a:solidFill>
                    <a:srgbClr val="7030A0"/>
                  </a:solidFill>
                  <a:latin typeface="Radley"/>
                  <a:ea typeface="Radley"/>
                  <a:cs typeface="Radley"/>
                  <a:sym typeface="Radley"/>
                </a:rPr>
                <a:t>Fase 3 (30%)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7030A0"/>
                </a:buClr>
                <a:buSzPts val="1400"/>
                <a:buFont typeface="Radley"/>
                <a:buNone/>
              </a:pPr>
              <a:r>
                <a:rPr b="1" i="0" lang="es-ES" sz="1400" u="none" cap="none" strike="noStrike">
                  <a:solidFill>
                    <a:srgbClr val="7030A0"/>
                  </a:solidFill>
                  <a:latin typeface="Radley"/>
                  <a:ea typeface="Radley"/>
                  <a:cs typeface="Radley"/>
                  <a:sym typeface="Radley"/>
                </a:rPr>
                <a:t>Semana 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rgbClr val="7030A0"/>
                </a:buClr>
                <a:buSzPts val="1400"/>
                <a:buFont typeface="Radley"/>
                <a:buNone/>
              </a:pPr>
              <a:r>
                <a:rPr b="1" i="0" lang="es-ES" sz="1400" u="none" cap="none" strike="noStrike">
                  <a:solidFill>
                    <a:srgbClr val="7030A0"/>
                  </a:solidFill>
                  <a:latin typeface="Radley"/>
                  <a:ea typeface="Radley"/>
                  <a:cs typeface="Radley"/>
                  <a:sym typeface="Radley"/>
                </a:rPr>
                <a:t>( 01 de diciembre 2025)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457200" y="116632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s-ES"/>
              <a:t>4</a:t>
            </a: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Metodología de Evaluación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426301" y="1196752"/>
            <a:ext cx="8229600" cy="4616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08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rPr b="0" i="0" lang="es-ES" sz="2400" u="none" strike="noStrike">
                <a:solidFill>
                  <a:srgbClr val="2E5395"/>
                </a:solidFill>
                <a:latin typeface="Calibri"/>
                <a:ea typeface="Calibri"/>
                <a:cs typeface="Calibri"/>
                <a:sym typeface="Calibri"/>
              </a:rPr>
              <a:t>Fase 1 (20%) 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b="0" i="0" lang="es-ES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Definición Proyecto APT: las/os estudiantes deben definir un Proyecto y sus principales características. Para definir un proyecto tienen las siguientes opciones: 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b="0" i="0" lang="es-ES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1) Seleccionar una de sus propuestas de Proyecto APT realizadas en el último semestre de APP (en APP final), y realizar ajustes si lo requiere; 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b="0" i="0" lang="es-ES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2) Proponer un nuevo Proyecto.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4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b="0" i="0" lang="es-ES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evaluación de esta fase corresponde a la primera evaluación sumativa. </a:t>
            </a:r>
            <a:endParaRPr sz="2400"/>
          </a:p>
        </p:txBody>
      </p:sp>
      <p:pic>
        <p:nvPicPr>
          <p:cNvPr descr="Vector Icono De Calendario PNG , Iconos De Calendario ..." id="208" name="Google Shape;2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6376" y="5687414"/>
            <a:ext cx="908720" cy="90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457200" y="116632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s-ES"/>
              <a:t>4</a:t>
            </a: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Metodología de Evaluación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426301" y="1196752"/>
            <a:ext cx="8229600" cy="4385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08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rPr b="0" i="0" lang="es-ES" sz="2400" u="none" strike="noStrike">
                <a:solidFill>
                  <a:srgbClr val="2E5395"/>
                </a:solidFill>
                <a:latin typeface="Calibri"/>
                <a:ea typeface="Calibri"/>
                <a:cs typeface="Calibri"/>
                <a:sym typeface="Calibri"/>
              </a:rPr>
              <a:t>Fase 2 (50%) 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b="0" i="0" lang="es-ES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Desarrollo del Proyecto APT: las/os estudiantes deben desarrollan el proyecto y entregar un "Informe de avance” con el avance del desarrollo de la aplicación (20%) y un "Informe final" junto con el proyecto terminado (30%), que representa la segunda y tercera evaluación sumativa respectivamente. 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b="0" i="0" lang="es-ES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ambas situaciones evaluativas los equipos deberán entregar la evidencia de desarrollo de la solución de acuerdo con el cronograma planteado en la fase 1; estas evidencias deben estar disponibles donde indique docente.</a:t>
            </a:r>
            <a:endParaRPr sz="2400"/>
          </a:p>
        </p:txBody>
      </p:sp>
      <p:pic>
        <p:nvPicPr>
          <p:cNvPr descr="Vector Icono De Calendario PNG , Iconos De Calendario ..." id="215" name="Google Shape;21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6376" y="5687414"/>
            <a:ext cx="908720" cy="90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457200" y="116632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s-ES"/>
              <a:t>4</a:t>
            </a: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Metodología de Evaluación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426301" y="1196752"/>
            <a:ext cx="8229600" cy="209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08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rPr b="0" i="0" lang="es-ES" sz="2400" u="none" strike="noStrike">
                <a:solidFill>
                  <a:srgbClr val="2E5395"/>
                </a:solidFill>
                <a:latin typeface="Calibri"/>
                <a:ea typeface="Calibri"/>
                <a:cs typeface="Calibri"/>
                <a:sym typeface="Calibri"/>
              </a:rPr>
              <a:t>Fase 3 (30%) 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b="0" i="0" lang="es-ES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Presentación Proyecto APT a comisión calificadora: al término de la asignatura las/los estudiantes deben exponer su proyecto a una comisión. Esta presentación representa la cuarta evaluación sumativa. </a:t>
            </a:r>
            <a:endParaRPr sz="2400"/>
          </a:p>
        </p:txBody>
      </p:sp>
      <p:pic>
        <p:nvPicPr>
          <p:cNvPr descr="Vector Icono De Calendario PNG , Iconos De Calendario ..." id="222" name="Google Shape;2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6376" y="5687414"/>
            <a:ext cx="908720" cy="90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457200" y="0"/>
            <a:ext cx="8229600" cy="132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b="0" i="0" lang="es-ES" u="none" strike="noStrike">
                <a:solidFill>
                  <a:srgbClr val="000000"/>
                </a:solidFill>
              </a:rPr>
              <a:t>Especificación para el desarrollo de proyectos </a:t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0" y="1325111"/>
            <a:ext cx="9015413" cy="3847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4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b="1" i="0" lang="es-ES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Importante: </a:t>
            </a:r>
            <a:r>
              <a:rPr b="0" i="0" lang="es-ES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Desarrollo de sus proyectos, debe integrar Inteligencia de Negocios y Minería de Datos. 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4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b="0" i="0" sz="24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/>
          </a:p>
        </p:txBody>
      </p:sp>
      <p:pic>
        <p:nvPicPr>
          <p:cNvPr descr="Vector Icono De Calendario PNG , Iconos De Calendario ..." id="229" name="Google Shape;22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6376" y="5687414"/>
            <a:ext cx="908720" cy="90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755576" y="335699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rPr b="1" i="0" lang="es-ES" sz="4000" u="none" cap="small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Antecedentes Asignatura</a:t>
            </a:r>
            <a:br>
              <a:rPr b="1" i="0" lang="es-ES" sz="4000" u="none" cap="small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4000" u="none" cap="small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457200" y="0"/>
            <a:ext cx="8229600" cy="132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b="0" i="0" lang="es-ES" u="none" strike="noStrike">
                <a:solidFill>
                  <a:srgbClr val="000000"/>
                </a:solidFill>
              </a:rPr>
              <a:t>Especificación para el desarrollo de proyectos 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0" y="1325111"/>
            <a:ext cx="9015413" cy="526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Inteligencia de Negocios: Deben definir a lo menos tres KPI’s con su respectivo ETL y  Dashboard. Ej.(Power Bi) 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b="0" i="0" lang="es-ES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Minería de Datos: La cantidad de datos dependerá del contexto (Proyecto) o del tipo de análisis que se quiera realizar. 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b="1" lang="es-E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Tamaño de la Muestra: </a:t>
            </a:r>
            <a:r>
              <a:rPr lang="es-E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 desde unos pocos cientos hasta miles o millones de datos dependiendo de la complejidad del análisis.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b="1" i="0" lang="es-ES" sz="2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Calidad de los datos</a:t>
            </a:r>
            <a:r>
              <a:rPr i="0" lang="es-ES" sz="2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No importa</a:t>
            </a:r>
            <a:r>
              <a:rPr lang="es-E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tan solo la cantidad también la calidad de los datos.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b="1" i="0" lang="es-ES" sz="2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 de Análisis: </a:t>
            </a:r>
            <a:r>
              <a:rPr i="0" lang="es-ES" sz="20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Tenemos algoritmos que requiere o puedan necesitar grandes de cantidades de datos, para que se puedan entrenar adecuadamente.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b="0" i="0" sz="24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/>
          </a:p>
        </p:txBody>
      </p:sp>
      <p:pic>
        <p:nvPicPr>
          <p:cNvPr descr="Vector Icono De Calendario PNG , Iconos De Calendario ..." id="236" name="Google Shape;2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6376" y="5687414"/>
            <a:ext cx="908720" cy="90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685800" y="274796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r>
              <a:rPr b="1" i="0" lang="es-ES" sz="4000" u="none" cap="small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¿Preguntas?</a:t>
            </a:r>
            <a:br>
              <a:rPr b="1" i="0" lang="es-ES" sz="4000" u="none" cap="small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4000" u="none" cap="small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6783090" y="188640"/>
            <a:ext cx="2037382" cy="13690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>
            <p:ph type="title"/>
          </p:nvPr>
        </p:nvSpPr>
        <p:spPr>
          <a:xfrm>
            <a:off x="457200" y="116632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Datos Asignatura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323528" y="764704"/>
            <a:ext cx="8507288" cy="6032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3619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dley"/>
              <a:buChar char="-"/>
            </a:pPr>
            <a:r>
              <a:rPr lang="es-ES" sz="2400">
                <a:latin typeface="Radley"/>
                <a:ea typeface="Radley"/>
                <a:cs typeface="Radley"/>
                <a:sym typeface="Radley"/>
              </a:rPr>
              <a:t>Código: </a:t>
            </a:r>
            <a:r>
              <a:rPr b="1" lang="es-ES" sz="2400">
                <a:latin typeface="Radley"/>
                <a:ea typeface="Radley"/>
                <a:cs typeface="Radley"/>
                <a:sym typeface="Radley"/>
              </a:rPr>
              <a:t>PTY4614 CAPSTONE</a:t>
            </a:r>
            <a:endParaRPr/>
          </a:p>
          <a:p>
            <a:pPr indent="-361950" lvl="0" marL="36195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Radley"/>
              <a:buChar char="-"/>
            </a:pPr>
            <a:r>
              <a:rPr lang="es-ES" sz="2400">
                <a:latin typeface="Radley"/>
                <a:ea typeface="Radley"/>
                <a:cs typeface="Radley"/>
                <a:sym typeface="Radley"/>
              </a:rPr>
              <a:t>Profesor Cátedra: Fabián Saldaño P.</a:t>
            </a:r>
            <a:endParaRPr/>
          </a:p>
          <a:p>
            <a:pPr indent="-361950" lvl="0" marL="36195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Radley"/>
              <a:buChar char="-"/>
            </a:pPr>
            <a:r>
              <a:rPr lang="es-ES" sz="2400">
                <a:latin typeface="Radley"/>
                <a:ea typeface="Radley"/>
                <a:cs typeface="Radley"/>
                <a:sym typeface="Radley"/>
              </a:rPr>
              <a:t>Correo: f.saldano@profesor.duoc.cl</a:t>
            </a:r>
            <a:endParaRPr/>
          </a:p>
          <a:p>
            <a:pPr indent="-361950" lvl="0" marL="36195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Radley"/>
              <a:buChar char="-"/>
            </a:pPr>
            <a:r>
              <a:rPr lang="es-ES" sz="2400">
                <a:latin typeface="Radley"/>
                <a:ea typeface="Radley"/>
                <a:cs typeface="Radley"/>
                <a:sym typeface="Radley"/>
              </a:rPr>
              <a:t>Horas semestrales :90 horas</a:t>
            </a:r>
            <a:endParaRPr/>
          </a:p>
          <a:p>
            <a:pPr indent="-361950" lvl="0" marL="36195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Radley"/>
              <a:buChar char="-"/>
            </a:pPr>
            <a:r>
              <a:rPr lang="es-ES" sz="2400">
                <a:latin typeface="Radley"/>
                <a:ea typeface="Radley"/>
                <a:cs typeface="Radley"/>
                <a:sym typeface="Radley"/>
              </a:rPr>
              <a:t>El portafolio está compuesto por 3 fases entregables </a:t>
            </a:r>
            <a:endParaRPr/>
          </a:p>
          <a:p>
            <a:pPr indent="-361950" lvl="1" marL="8191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s-ES">
                <a:latin typeface="Radley"/>
                <a:ea typeface="Radley"/>
                <a:cs typeface="Radley"/>
                <a:sym typeface="Radley"/>
              </a:rPr>
              <a:t>Trabajar en el caso definido en Proceso de portafolio o en una nueva propuesta.</a:t>
            </a:r>
            <a:endParaRPr/>
          </a:p>
          <a:p>
            <a:pPr indent="-361950" lvl="1" marL="8191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s-ES">
                <a:latin typeface="Radley"/>
                <a:ea typeface="Radley"/>
                <a:cs typeface="Radley"/>
                <a:sym typeface="Radley"/>
              </a:rPr>
              <a:t>Documentación y desarrollo de la aplicación.</a:t>
            </a:r>
            <a:endParaRPr/>
          </a:p>
          <a:p>
            <a:pPr indent="-361950" lvl="1" marL="8191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s-ES">
                <a:latin typeface="Radley"/>
                <a:ea typeface="Radley"/>
                <a:cs typeface="Radley"/>
                <a:sym typeface="Radley"/>
              </a:rPr>
              <a:t>Formar grupos de 3 alumnos (Mandatorio)</a:t>
            </a:r>
            <a:endParaRPr/>
          </a:p>
          <a:p>
            <a:pPr indent="-361950" lvl="1" marL="8191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s-ES">
                <a:latin typeface="Radley"/>
                <a:ea typeface="Radley"/>
                <a:cs typeface="Radley"/>
                <a:sym typeface="Radley"/>
              </a:rPr>
              <a:t>Cada grupo tendrá una sesión de 30 minutos por semana para mostrar los avances del proyecto y aclarar dudas.</a:t>
            </a:r>
            <a:endParaRPr/>
          </a:p>
          <a:p>
            <a:pPr indent="-361950" lvl="1" marL="8191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s-ES">
                <a:latin typeface="Radley"/>
                <a:ea typeface="Radley"/>
                <a:cs typeface="Radley"/>
                <a:sym typeface="Radley"/>
              </a:rPr>
              <a:t>Presentación final ante comisión.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6783090" y="188640"/>
            <a:ext cx="2037382" cy="13690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323528" y="54169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s-ES"/>
              <a:t>2</a:t>
            </a: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Especificaciones de </a:t>
            </a:r>
            <a:r>
              <a:rPr lang="es-ES"/>
              <a:t>Desarrollo 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23528" y="764704"/>
            <a:ext cx="8507288" cy="5232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La creación de una solución tecnológica creativa, que aborde problemas de manera original y efectiva.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Que genere oportunidades de mejora a una problemática planteada de manera integral, desarrollando una aplicación completa y que la solución no se base en un módulo o parte de un sistema.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6783090" y="188640"/>
            <a:ext cx="2037382" cy="13690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323528" y="54169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s-ES"/>
              <a:t>2</a:t>
            </a: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Especificaciones de </a:t>
            </a:r>
            <a:r>
              <a:rPr lang="es-ES"/>
              <a:t>Desarrollo 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23528" y="764704"/>
            <a:ext cx="8507288" cy="6093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Que sea un desarrollo que exija al equipo a investigar y aplicar los conocimientos adquiridos en la carrera, desarrollando un proyecto que involucre los contenidos de su malla de manera transversal en las líneas de especialidad.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Que su dimensión y complejidad sean abordables durante el semestre, pero que a la vez permita que todos los integrantes tengan una participación significativa en el proyecto.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6783090" y="188640"/>
            <a:ext cx="2037382" cy="13690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 txBox="1"/>
          <p:nvPr>
            <p:ph type="title"/>
          </p:nvPr>
        </p:nvSpPr>
        <p:spPr>
          <a:xfrm>
            <a:off x="323528" y="54169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s-ES"/>
              <a:t>2</a:t>
            </a: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Especificaciones de </a:t>
            </a:r>
            <a:r>
              <a:rPr lang="es-ES"/>
              <a:t>Desarrollo 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23528" y="764704"/>
            <a:ext cx="8507288" cy="3862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El sistema debe además llevar, inteligencia de negocios, resolviendo a lo menos 3 KPI’s.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4064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Para finalizar, el sistema debe también tener un solución de minería de datos, resolviendo un KPI de probabilidad.  </a:t>
            </a:r>
            <a:endParaRPr/>
          </a:p>
          <a:p>
            <a:pPr indent="0" lvl="1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6783090" y="188640"/>
            <a:ext cx="2037382" cy="13690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>
            <p:ph type="title"/>
          </p:nvPr>
        </p:nvSpPr>
        <p:spPr>
          <a:xfrm>
            <a:off x="457200" y="116632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Evaluación Asignatura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323528" y="848826"/>
            <a:ext cx="8507400" cy="50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5715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s-ES" sz="2400">
                <a:latin typeface="Radley"/>
                <a:ea typeface="Radley"/>
                <a:cs typeface="Radley"/>
                <a:sym typeface="Radley"/>
              </a:rPr>
              <a:t>Portafolio de título se evalúa por fases por cada se debe cumplir con una serie de entregables. Ponderaciones por Fase:</a:t>
            </a:r>
            <a:endParaRPr>
              <a:latin typeface="Radley"/>
              <a:ea typeface="Radley"/>
              <a:cs typeface="Radley"/>
              <a:sym typeface="Radley"/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b="1" lang="es-ES">
                <a:latin typeface="Radley"/>
                <a:ea typeface="Radley"/>
                <a:cs typeface="Radley"/>
                <a:sym typeface="Radley"/>
              </a:rPr>
              <a:t>Fase 1</a:t>
            </a:r>
            <a:r>
              <a:rPr lang="es-ES">
                <a:latin typeface="Radley"/>
                <a:ea typeface="Radley"/>
                <a:cs typeface="Radley"/>
                <a:sym typeface="Radley"/>
              </a:rPr>
              <a:t> : 20% de la nota, corresponde a la semana 4 </a:t>
            </a:r>
            <a:endParaRPr/>
          </a:p>
          <a:p>
            <a:pPr indent="-342900" lvl="3" marL="17145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s-ES" sz="2400">
                <a:latin typeface="Radley"/>
                <a:ea typeface="Radley"/>
                <a:cs typeface="Radley"/>
                <a:sym typeface="Radley"/>
              </a:rPr>
              <a:t>31 agosto - 06 septiembre </a:t>
            </a:r>
            <a:endParaRPr sz="2400">
              <a:latin typeface="Radley"/>
              <a:ea typeface="Radley"/>
              <a:cs typeface="Radley"/>
              <a:sym typeface="Radley"/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b="1" lang="es-ES">
                <a:latin typeface="Radley"/>
                <a:ea typeface="Radley"/>
                <a:cs typeface="Radley"/>
                <a:sym typeface="Radley"/>
              </a:rPr>
              <a:t>Fase 2</a:t>
            </a:r>
            <a:r>
              <a:rPr lang="es-ES">
                <a:latin typeface="Radley"/>
                <a:ea typeface="Radley"/>
                <a:cs typeface="Radley"/>
                <a:sym typeface="Radley"/>
              </a:rPr>
              <a:t>: 50% de la nota, esta fase se divide en dos entregas parciales</a:t>
            </a:r>
            <a:endParaRPr/>
          </a:p>
          <a:p>
            <a:pPr indent="-342900" lvl="2" marL="12001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s-ES">
                <a:latin typeface="Radley"/>
                <a:ea typeface="Radley"/>
                <a:cs typeface="Radley"/>
                <a:sym typeface="Radley"/>
              </a:rPr>
              <a:t>Entrega del modelo arquitectónico(20%), corresponde a la Semana 10 (13 octubre - 18 octubre)</a:t>
            </a:r>
            <a:endParaRPr>
              <a:latin typeface="Radley"/>
              <a:ea typeface="Radley"/>
              <a:cs typeface="Radley"/>
              <a:sym typeface="Radley"/>
            </a:endParaRPr>
          </a:p>
          <a:p>
            <a:pPr indent="-342900" lvl="2" marL="12001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s-ES">
                <a:latin typeface="Radley"/>
                <a:ea typeface="Radley"/>
                <a:cs typeface="Radley"/>
                <a:sym typeface="Radley"/>
              </a:rPr>
              <a:t>Entrega del 100% del desarrollo de la o las aplicaciones (30%) en la semana 15 (17 noviembre - 22 noviembre)</a:t>
            </a:r>
            <a:endParaRPr>
              <a:latin typeface="Radley"/>
              <a:ea typeface="Radley"/>
              <a:cs typeface="Radley"/>
              <a:sym typeface="Radley"/>
            </a:endParaRPr>
          </a:p>
          <a:p>
            <a:pPr indent="-342900" lvl="2" marL="12001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s-ES">
                <a:latin typeface="Radley"/>
                <a:ea typeface="Radley"/>
                <a:cs typeface="Radley"/>
                <a:sym typeface="Radley"/>
              </a:rPr>
              <a:t>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6783090" y="188640"/>
            <a:ext cx="2037382" cy="13690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457200" y="116632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Evaluación Asignatura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23528" y="848826"/>
            <a:ext cx="8507288" cy="424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5715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s-ES" sz="2400">
                <a:latin typeface="Radley"/>
                <a:ea typeface="Radley"/>
                <a:cs typeface="Radley"/>
                <a:sym typeface="Radley"/>
              </a:rPr>
              <a:t>Portafolio de título se evalúa por fases por cada se debe cumplir con una serie de entregables. Ponderaciones por Fase:</a:t>
            </a:r>
            <a:endParaRPr>
              <a:latin typeface="Radley"/>
              <a:ea typeface="Radley"/>
              <a:cs typeface="Radley"/>
              <a:sym typeface="Radley"/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b="1" lang="es-ES">
                <a:latin typeface="Radley"/>
                <a:ea typeface="Radley"/>
                <a:cs typeface="Radley"/>
                <a:sym typeface="Radley"/>
              </a:rPr>
              <a:t>Fase 3</a:t>
            </a:r>
            <a:r>
              <a:rPr lang="es-ES">
                <a:latin typeface="Radley"/>
                <a:ea typeface="Radley"/>
                <a:cs typeface="Radley"/>
                <a:sym typeface="Radley"/>
              </a:rPr>
              <a:t>: 30% de la nota, corresponde a la semana 17 a 18</a:t>
            </a:r>
            <a:endParaRPr/>
          </a:p>
          <a:p>
            <a:pPr indent="-342900" lvl="2" marL="12573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s-ES" sz="2400">
                <a:latin typeface="Radley"/>
                <a:ea typeface="Radley"/>
                <a:cs typeface="Radley"/>
                <a:sym typeface="Radley"/>
              </a:rPr>
              <a:t>01 diciembre - 06 diciembre</a:t>
            </a:r>
            <a:endParaRPr/>
          </a:p>
          <a:p>
            <a:pPr indent="-190500" lvl="2" marL="12573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highlight>
                <a:srgbClr val="00FFFF"/>
              </a:highlight>
              <a:latin typeface="Radley"/>
              <a:ea typeface="Radley"/>
              <a:cs typeface="Radley"/>
              <a:sym typeface="Radley"/>
            </a:endParaRPr>
          </a:p>
          <a:p>
            <a:pPr indent="0" lvl="1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None/>
            </a:pPr>
            <a:r>
              <a:rPr lang="es-ES">
                <a:latin typeface="Radley"/>
                <a:ea typeface="Radley"/>
                <a:cs typeface="Radley"/>
                <a:sym typeface="Radley"/>
              </a:rPr>
              <a:t>Se debe crear repositorio en GitHub, para el almacenamiento de las evidencias del proyecto. </a:t>
            </a:r>
            <a:endParaRPr/>
          </a:p>
          <a:p>
            <a:pPr indent="-342900" lvl="2" marL="12573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s-ES" sz="2400">
                <a:latin typeface="Radley"/>
                <a:ea typeface="Radley"/>
                <a:cs typeface="Radley"/>
                <a:sym typeface="Radley"/>
              </a:rPr>
              <a:t>No olvidar que debe quedar público</a:t>
            </a:r>
            <a:r>
              <a:rPr lang="es-ES">
                <a:latin typeface="Radley"/>
                <a:ea typeface="Radley"/>
                <a:cs typeface="Radley"/>
                <a:sym typeface="Radley"/>
              </a:rPr>
              <a:t>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6783090" y="188640"/>
            <a:ext cx="2037382" cy="13690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>
            <p:ph type="title"/>
          </p:nvPr>
        </p:nvSpPr>
        <p:spPr>
          <a:xfrm>
            <a:off x="457200" y="116632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s-ES"/>
              <a:t>3</a:t>
            </a:r>
            <a:r>
              <a:rPr b="0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Evaluación Asignatura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323528" y="764704"/>
            <a:ext cx="8507400" cy="58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s-ES">
                <a:latin typeface="Radley"/>
                <a:ea typeface="Radley"/>
                <a:cs typeface="Radley"/>
                <a:sym typeface="Radley"/>
              </a:rPr>
              <a:t>Entrega de Documentos Fase 1 (20 hrs):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s-ES" sz="2000">
                <a:highlight>
                  <a:schemeClr val="lt1"/>
                </a:highlight>
                <a:latin typeface="Radley"/>
                <a:ea typeface="Radley"/>
                <a:cs typeface="Radley"/>
                <a:sym typeface="Radley"/>
              </a:rPr>
              <a:t>1.1_APT122_AutoevaluacionCompetenciasFase1.docx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s-ES" sz="2000">
                <a:highlight>
                  <a:schemeClr val="lt1"/>
                </a:highlight>
                <a:latin typeface="Radley"/>
                <a:ea typeface="Radley"/>
                <a:cs typeface="Radley"/>
                <a:sym typeface="Radley"/>
              </a:rPr>
              <a:t>1.2_APT122_DiarioReflexionFase1.docx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s-ES" sz="2000">
                <a:latin typeface="Radley"/>
                <a:ea typeface="Radley"/>
                <a:cs typeface="Radley"/>
                <a:sym typeface="Radley"/>
              </a:rPr>
              <a:t>1.3_APT122_AutoevaluacionFase1.docx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s-ES" sz="2000">
                <a:latin typeface="Radley"/>
                <a:ea typeface="Radley"/>
                <a:cs typeface="Radley"/>
                <a:sym typeface="Radley"/>
              </a:rPr>
              <a:t>1.4_APT122_FormativaFase1.docx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s-ES" sz="2000">
                <a:latin typeface="Radley"/>
                <a:ea typeface="Radley"/>
                <a:cs typeface="Radley"/>
                <a:sym typeface="Radley"/>
              </a:rPr>
              <a:t>1.5_GuiaEstudiante_Fase 1_Definicion Proyecto APT.docx</a:t>
            </a:r>
            <a:endParaRPr sz="2000">
              <a:latin typeface="Radley"/>
              <a:ea typeface="Radley"/>
              <a:cs typeface="Radley"/>
              <a:sym typeface="Radley"/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s-ES" sz="2000">
                <a:highlight>
                  <a:schemeClr val="lt1"/>
                </a:highlight>
                <a:latin typeface="Radley"/>
                <a:ea typeface="Radley"/>
                <a:cs typeface="Radley"/>
                <a:sym typeface="Radley"/>
              </a:rPr>
              <a:t>Minuta de reuniones semanales</a:t>
            </a:r>
            <a:endParaRPr>
              <a:highlight>
                <a:schemeClr val="lt1"/>
              </a:highlight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s-ES" sz="2000">
                <a:highlight>
                  <a:schemeClr val="lt1"/>
                </a:highlight>
                <a:latin typeface="Radley"/>
                <a:ea typeface="Radley"/>
                <a:cs typeface="Radley"/>
                <a:sym typeface="Radley"/>
              </a:rPr>
              <a:t>Acta constitución proyecto</a:t>
            </a:r>
            <a:endParaRPr>
              <a:highlight>
                <a:schemeClr val="lt1"/>
              </a:highlight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s-ES" sz="2000">
                <a:highlight>
                  <a:schemeClr val="lt1"/>
                </a:highlight>
                <a:latin typeface="Radley"/>
                <a:ea typeface="Radley"/>
                <a:cs typeface="Radley"/>
                <a:sym typeface="Radley"/>
              </a:rPr>
              <a:t>Planilla de Requerimientos</a:t>
            </a:r>
            <a:endParaRPr>
              <a:highlight>
                <a:schemeClr val="lt1"/>
              </a:highlight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s-ES" sz="2000">
                <a:highlight>
                  <a:schemeClr val="lt1"/>
                </a:highlight>
                <a:latin typeface="Radley"/>
                <a:ea typeface="Radley"/>
                <a:cs typeface="Radley"/>
                <a:sym typeface="Radley"/>
              </a:rPr>
              <a:t>Carta Gantt/RoadMap dependiendo de la metodología</a:t>
            </a:r>
            <a:endParaRPr>
              <a:highlight>
                <a:schemeClr val="lt1"/>
              </a:highlight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s-ES" sz="2000">
                <a:highlight>
                  <a:schemeClr val="lt1"/>
                </a:highlight>
                <a:latin typeface="Radley"/>
                <a:ea typeface="Radley"/>
                <a:cs typeface="Radley"/>
                <a:sym typeface="Radley"/>
              </a:rPr>
              <a:t>Documento de avance de sprint (solo si se usa metodología ágil)</a:t>
            </a:r>
            <a:endParaRPr>
              <a:highlight>
                <a:schemeClr val="lt1"/>
              </a:highlight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s-ES" sz="2000">
                <a:highlight>
                  <a:schemeClr val="lt1"/>
                </a:highlight>
                <a:latin typeface="Radley"/>
                <a:ea typeface="Radley"/>
                <a:cs typeface="Radley"/>
                <a:sym typeface="Radley"/>
              </a:rPr>
              <a:t>Documento ERS</a:t>
            </a:r>
            <a:endParaRPr>
              <a:highlight>
                <a:schemeClr val="lt1"/>
              </a:highlight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s-ES" sz="2000">
                <a:highlight>
                  <a:schemeClr val="lt1"/>
                </a:highlight>
                <a:latin typeface="Radley"/>
                <a:ea typeface="Radley"/>
                <a:cs typeface="Radley"/>
                <a:sym typeface="Radley"/>
              </a:rPr>
              <a:t>Documento Caso uso extendido</a:t>
            </a:r>
            <a:endParaRPr sz="2000">
              <a:highlight>
                <a:schemeClr val="lt1"/>
              </a:highlight>
              <a:latin typeface="Radley"/>
              <a:ea typeface="Radley"/>
              <a:cs typeface="Radley"/>
              <a:sym typeface="Radley"/>
            </a:endParaRPr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s-ES" sz="2000">
                <a:highlight>
                  <a:schemeClr val="lt1"/>
                </a:highlight>
                <a:latin typeface="Radley"/>
                <a:ea typeface="Radley"/>
                <a:cs typeface="Radley"/>
                <a:sym typeface="Radley"/>
              </a:rPr>
              <a:t>Mockups  del sistema completo</a:t>
            </a:r>
            <a:endParaRPr/>
          </a:p>
          <a:p>
            <a:pPr indent="-342900" lvl="1" marL="8001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000"/>
              <a:buChar char="•"/>
            </a:pPr>
            <a:r>
              <a:rPr lang="es-ES" sz="2000">
                <a:highlight>
                  <a:schemeClr val="lt1"/>
                </a:highlight>
                <a:latin typeface="Radley"/>
                <a:ea typeface="Radley"/>
                <a:cs typeface="Radley"/>
                <a:sym typeface="Radley"/>
              </a:rPr>
              <a:t>Presentación del Proyecto.pptx</a:t>
            </a:r>
            <a:endParaRPr sz="2000">
              <a:highlight>
                <a:schemeClr val="lt1"/>
              </a:highlight>
              <a:latin typeface="Radley"/>
              <a:ea typeface="Radley"/>
              <a:cs typeface="Radley"/>
              <a:sym typeface="Radley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Jeanette Leonelli R.</dc:creator>
</cp:coreProperties>
</file>