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489" r:id="rId4"/>
    <p:sldId id="259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6" r:id="rId25"/>
    <p:sldId id="485" r:id="rId26"/>
    <p:sldId id="487" r:id="rId27"/>
  </p:sldIdLst>
  <p:sldSz cx="12192000" cy="6858000"/>
  <p:notesSz cx="6858000" cy="9144000"/>
  <p:embeddedFontLst>
    <p:embeddedFont>
      <p:font typeface="Decima Nova Pro" panose="02000506000000020004" pitchFamily="50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270"/>
    <a:srgbClr val="DC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4DAD-5B52-4C1D-A2D0-11D0D6A01628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166-1F7A-469E-A9D3-D696FDAD9F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066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777F-B629-4D15-A905-FF73BE8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D8A0-E4D7-401B-AD73-262D227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628-4DAC-452A-8E9D-AFB277B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F993-8594-4A56-80AD-613AB3AF503C}" type="datetime1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86D3-1E40-4CB8-A9ED-86D5B82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A2B2-9CA3-4A2B-9496-181DFE0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A3A-EB2B-4DC8-831C-8A18240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E9566-48D3-495D-8A07-E6DAB9BB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F76E2-9B9F-40B0-A268-54CA287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3FBA7-B9BE-4AC3-8B7C-AD9CD56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BFA9-2430-465B-B58C-F93FB4875EF0}" type="datetime1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CBD06-7B27-43C3-9B78-75EA026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93139-0474-49AE-B2FE-6485FC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FC4-4888-4BB8-89F1-E087008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78E3E5-4CAD-4701-BE53-1619706C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2F94-5F2A-4AC4-ACB7-633C75CB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E76-BEE0-4BB2-ADA9-FEC04C9E8528}" type="datetime1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1E0D8-64CA-4AE5-8C8E-E2FFE93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A1F2E-15FC-4057-8D4D-FA2247D5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55244-CE97-45D3-8AB3-82A95704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CF93-F803-4781-8D75-B460417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8B049-85BF-4B53-8276-714B28E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3926-917A-4EC1-883A-7949D0903E49}" type="datetime1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E8244-99C5-434F-86D4-35B5FB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2FD07-E254-48DD-A165-4F7A37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BB9A-5F47-4118-AA93-70991CD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0470C-9E83-432F-AEEC-32924B44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C3E6-86FE-47BF-AA68-629EF35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099-A70F-4D89-A28E-2C2356712ED4}" type="datetime1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FFEB-E677-4BC4-BE09-452C5B1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CA26-9A10-4307-B931-9D395C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5E18-EE64-4804-B091-7EBCB1D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6FE9-350F-4398-BC75-CF47533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354-B0D6-4FB4-8646-0B8A114EA0C8}" type="datetime1">
              <a:rPr lang="es-ES" smtClean="0"/>
              <a:t>10/01/2022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E85C5-97BC-4347-86EA-55AADBA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CCD16-7755-444B-9AF3-0A5B1CD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B09-1678-4361-97C8-F30B4F96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1F9A9-7FA5-4578-976E-10CEBF1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9F16D-0D41-4541-894B-E31AD13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B5C8-5929-4423-BB3A-E175115EAA70}" type="datetime1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48809-C9CD-453F-8378-5FCD9CC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28E72-8219-4BDD-9EF7-6F14CAF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EEC4-C118-4323-9E5D-830AE0E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B2C-E2EA-4350-8022-9F3FE1418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AA0E3-44C5-44DE-A9D7-DEE52572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57CF5-749F-47C0-A291-F84FB8E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48C-3913-40BC-8D5C-34748885D8A8}" type="datetime1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3571-86B7-4FB1-AE2F-B37243C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262F-45DE-4A4B-9A7B-E951938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3D0F-F2DB-4056-9585-B03B7DE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A5E41-0067-4593-9A44-CACA1F64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13CD7-E66A-4B4C-B541-1305003D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F95FF-F248-4B5B-B97E-3CBB3452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CEA2B2-1417-4EEC-B5CE-E60BEB71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78887-548C-42D1-BDE4-9C87865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9D7-C141-498C-976F-F6D80A388784}" type="datetime1">
              <a:rPr lang="es-ES" smtClean="0"/>
              <a:t>10/01/2022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A56E8-F913-446C-8779-F4BEF45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A7AFA-F268-427F-9DBE-217A14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C609-1C96-443F-A872-BEA50572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946090-3B20-4486-B044-0858799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680-AE15-4EA6-B82B-CF3B49878DBC}" type="datetime1">
              <a:rPr lang="es-ES" smtClean="0"/>
              <a:t>10/01/2022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B76AD-1260-4311-A5E6-C695172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B0755-CAE8-4D93-A30C-98A0CDD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9F3F1-A178-4492-88AD-06BD06A1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F2DB-AD80-4236-BEEB-5F2D70A30C7A}" type="datetime1">
              <a:rPr lang="es-ES" smtClean="0"/>
              <a:t>10/01/2022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0C24B-525A-4577-942A-5568A469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C4224-48EC-4DAC-9EC7-8804817C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4801-309A-4753-9D0B-5637118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45739-3FA6-420E-B6B8-6D9EB021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2DA37-7FAB-4853-A458-571CB346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42198-DDDC-4CE6-9166-E34315D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AB42-5DAD-4DA5-991F-DE61111D5554}" type="datetime1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F4A70-C6AE-433A-A000-A5C2535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86ACC-6BBD-4929-8578-2022526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3B76B-CCD6-43E3-8F1F-C8102C1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B2580-CC2A-4B40-91A3-86FA8D22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A2AD6-730E-42E1-9D69-BCDD98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354-B0D6-4FB4-8646-0B8A114EA0C8}" type="datetime1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498-1F55-4593-B642-B1ECE545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B4BE1-3A3B-4950-9EC9-8FDFA669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stalab.com/tutoriales/crear-menus-de-navegacion-en-css-usando-listas-c130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gradient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gradient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gradients_radial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gradients_radial.asp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transition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w3schools.com/cssref/css_animatable.as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transition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2dtransform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2dtransform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2dtransform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3dtransform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seragentman.com/matrix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animation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animation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www.w3schools.com/cssref/css_animatable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animation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animation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animations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list-style-type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CSS/Pseudo-class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stalab.com/tutoriales/crear-menus-de-navegacion-en-css-usando-listas-c130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stalab.com/tutoriales/crear-menus-de-navegacion-en-css-usando-listas-c130l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B98247-5210-4F05-9F86-FA606005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0" y="429801"/>
            <a:ext cx="5922277" cy="1863899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86B0307-0177-415E-93AA-12BC4FB191E2}"/>
              </a:ext>
            </a:extLst>
          </p:cNvPr>
          <p:cNvSpPr txBox="1">
            <a:spLocks/>
          </p:cNvSpPr>
          <p:nvPr/>
        </p:nvSpPr>
        <p:spPr>
          <a:xfrm>
            <a:off x="6429829" y="640865"/>
            <a:ext cx="5427617" cy="360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>TEMA </a:t>
            </a: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5 </a:t>
            </a:r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/>
            </a:r>
            <a:b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</a:b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MENÚS Y LISTAS</a:t>
            </a:r>
            <a:endParaRPr lang="es-ES" sz="4400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851E88AD-36FF-4D96-893A-680442F9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Colegio Salesiano San Pedro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Formación Profesional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1º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CFGS DAM </a:t>
            </a:r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– </a:t>
            </a:r>
            <a:r>
              <a:rPr lang="es-ES">
                <a:solidFill>
                  <a:schemeClr val="bg1"/>
                </a:solidFill>
                <a:latin typeface="Decima Nova Pro" panose="02000506000000020004" pitchFamily="50" charset="0"/>
              </a:rPr>
              <a:t>Curso </a:t>
            </a:r>
            <a:r>
              <a:rPr lang="es-ES" smtClean="0">
                <a:solidFill>
                  <a:schemeClr val="bg1"/>
                </a:solidFill>
                <a:latin typeface="Decima Nova Pro" panose="02000506000000020004" pitchFamily="50" charset="0"/>
              </a:rPr>
              <a:t>2021/22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3018F-80E4-480D-A075-6E53E5E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700860" y="4572670"/>
            <a:ext cx="668140" cy="37224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F3B5F-A496-4EC8-BF0D-EC9BD2AC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31529" y="4572670"/>
            <a:ext cx="668140" cy="37224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74C1C-FDF2-4FC3-B4BB-BD8726B5B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BF16F-77B0-4245-8D34-5D901F43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962198" y="4572670"/>
            <a:ext cx="668140" cy="372249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-90" r="206" b="15446"/>
          <a:stretch/>
        </p:blipFill>
        <p:spPr>
          <a:xfrm>
            <a:off x="339637" y="2621280"/>
            <a:ext cx="5922278" cy="33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Menús dinámicos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Menús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Uso de 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Diseño de cajas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Fondos dobles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Pestañas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2910156" y="1534214"/>
            <a:ext cx="85259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Cuando el fondo de la caja es una imagen y quiero que tenga efecto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hover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, se usa un pequeño truco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03649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C.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Fondos dobles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9012253" y="975413"/>
            <a:ext cx="2423842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2910156" y="2112471"/>
            <a:ext cx="460011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Diseño una imagen que tenga el mismo ancho que la caja pero doble de alto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2910155" y="2982122"/>
            <a:ext cx="460011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En esa imagen pego los dos fondos posibles (normal y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hover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), uno encima del otro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2910155" y="3870894"/>
            <a:ext cx="460011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Cuando diseño la caja, le asigno el fondo. En el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hover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solo tengo que desplazar el fondo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2910155" y="4740545"/>
            <a:ext cx="460011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Esto es útil para aligerar el tiempo de carga cuando se hace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hover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84" y="4239630"/>
            <a:ext cx="1765702" cy="1524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941" y="2113746"/>
            <a:ext cx="3988445" cy="19206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8435" y="5815617"/>
            <a:ext cx="4867954" cy="819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8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Menús dinámicos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Menús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Uso de 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Diseño de cajas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 dobles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Pestañas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2910156" y="1534214"/>
            <a:ext cx="8525939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Para crear un menú de pestañas, se puede combinar el uso de la </a:t>
            </a:r>
            <a:r>
              <a:rPr lang="es-ES_tradnl" sz="1600" dirty="0" err="1" smtClean="0">
                <a:latin typeface="+mj-lt"/>
              </a:rPr>
              <a:t>pseudoclase</a:t>
            </a:r>
            <a:r>
              <a:rPr lang="es-ES_tradnl" sz="1600" dirty="0" smtClean="0">
                <a:latin typeface="+mj-lt"/>
              </a:rPr>
              <a:t> </a:t>
            </a:r>
            <a:r>
              <a:rPr lang="es-ES_tradnl" sz="1600" i="1" dirty="0" smtClean="0">
                <a:latin typeface="+mj-lt"/>
              </a:rPr>
              <a:t>target</a:t>
            </a:r>
            <a:r>
              <a:rPr lang="es-ES_tradnl" sz="1600" dirty="0" smtClean="0">
                <a:latin typeface="+mj-lt"/>
              </a:rPr>
              <a:t> con la propiedad </a:t>
            </a:r>
            <a:r>
              <a:rPr lang="es-ES_tradnl" sz="1600" i="1" dirty="0" err="1" smtClean="0">
                <a:latin typeface="+mj-lt"/>
              </a:rPr>
              <a:t>display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03649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Crear un menú de pestañas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2910155" y="2431006"/>
            <a:ext cx="460011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crean todas las cajas de contenido 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section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),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pero con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display:none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;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2910155" y="3321636"/>
            <a:ext cx="460011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Los elementos de menú son enlaces internos (#)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2910155" y="3901751"/>
            <a:ext cx="460011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Con 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:target</a:t>
            </a:r>
            <a:r>
              <a:rPr lang="es-ES_tradnl" sz="1600" i="1" dirty="0">
                <a:latin typeface="+mj-lt"/>
              </a:rPr>
              <a:t> </a:t>
            </a:r>
            <a:r>
              <a:rPr lang="es-ES_tradnl" sz="1600" dirty="0" smtClean="0">
                <a:latin typeface="+mj-lt"/>
              </a:rPr>
              <a:t>activo la pestaña correspondiente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42" y="4798543"/>
            <a:ext cx="6611273" cy="17337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09" y="2577881"/>
            <a:ext cx="294363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5 Fondos degradados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Lineales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Radiales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84127" y="1003159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03649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A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Degradado lineal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2910155" y="2310329"/>
            <a:ext cx="4149013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Los degradados en realidad son una imagen de fondo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2910155" y="1616167"/>
            <a:ext cx="8532173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background-image</a:t>
            </a:r>
            <a:r>
              <a:rPr lang="es-ES" altLang="es-ES" sz="2000" i="1" dirty="0" smtClean="0">
                <a:solidFill>
                  <a:schemeClr val="bg1"/>
                </a:solidFill>
                <a:latin typeface="+mj-lt"/>
              </a:rPr>
              <a:t>: linear-</a:t>
            </a: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gradient</a:t>
            </a:r>
            <a:r>
              <a:rPr lang="es-ES" altLang="es-ES" sz="2000" i="1" dirty="0" smtClean="0">
                <a:solidFill>
                  <a:schemeClr val="bg1"/>
                </a:solidFill>
                <a:latin typeface="+mj-lt"/>
              </a:rPr>
              <a:t>(dirección, color 1, color 2, …);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181089" y="2310329"/>
            <a:ext cx="446227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debe indicar la dirección del degradado y tantos colores como se quiera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2910155" y="3881261"/>
            <a:ext cx="1636222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dirección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13 CuadroTexto"/>
          <p:cNvSpPr>
            <a:spLocks noChangeArrowheads="1"/>
          </p:cNvSpPr>
          <p:nvPr/>
        </p:nvSpPr>
        <p:spPr bwMode="auto">
          <a:xfrm>
            <a:off x="4988307" y="3268333"/>
            <a:ext cx="2663825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Lado (p. ej. </a:t>
            </a: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to </a:t>
            </a: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left</a:t>
            </a:r>
            <a:r>
              <a:rPr lang="es-ES_tradnl" altLang="es-ES" sz="1600" i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cxnSp>
        <p:nvCxnSpPr>
          <p:cNvPr id="23" name="32 Forma"/>
          <p:cNvCxnSpPr>
            <a:cxnSpLocks noChangeShapeType="1"/>
            <a:stCxn id="21" idx="3"/>
            <a:endCxn id="22" idx="1"/>
          </p:cNvCxnSpPr>
          <p:nvPr/>
        </p:nvCxnSpPr>
        <p:spPr bwMode="auto">
          <a:xfrm flipV="1">
            <a:off x="4546377" y="3467078"/>
            <a:ext cx="441930" cy="61456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13 CuadroTexto"/>
          <p:cNvSpPr>
            <a:spLocks noChangeArrowheads="1"/>
          </p:cNvSpPr>
          <p:nvPr/>
        </p:nvSpPr>
        <p:spPr bwMode="auto">
          <a:xfrm>
            <a:off x="4970516" y="3889712"/>
            <a:ext cx="2662734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Ángulo (p. ej. 45deg)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32 Forma"/>
          <p:cNvCxnSpPr>
            <a:cxnSpLocks noChangeShapeType="1"/>
            <a:stCxn id="21" idx="3"/>
            <a:endCxn id="25" idx="1"/>
          </p:cNvCxnSpPr>
          <p:nvPr/>
        </p:nvCxnSpPr>
        <p:spPr bwMode="auto">
          <a:xfrm>
            <a:off x="4546377" y="4081643"/>
            <a:ext cx="424139" cy="681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13 CuadroTexto"/>
          <p:cNvSpPr>
            <a:spLocks noChangeArrowheads="1"/>
          </p:cNvSpPr>
          <p:nvPr/>
        </p:nvSpPr>
        <p:spPr bwMode="auto">
          <a:xfrm>
            <a:off x="4970516" y="4435603"/>
            <a:ext cx="2662734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Esquina (p. ej. t</a:t>
            </a: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o top </a:t>
            </a: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left</a:t>
            </a: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32 Forma"/>
          <p:cNvCxnSpPr>
            <a:cxnSpLocks noChangeShapeType="1"/>
            <a:stCxn id="21" idx="3"/>
            <a:endCxn id="27" idx="1"/>
          </p:cNvCxnSpPr>
          <p:nvPr/>
        </p:nvCxnSpPr>
        <p:spPr bwMode="auto">
          <a:xfrm>
            <a:off x="4546377" y="4081643"/>
            <a:ext cx="424139" cy="5527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7882129" y="3299338"/>
            <a:ext cx="3560199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El valor por defecto de la dirección es 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bottom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11 CuadroTexto"/>
          <p:cNvSpPr txBox="1">
            <a:spLocks noChangeArrowheads="1"/>
          </p:cNvSpPr>
          <p:nvPr/>
        </p:nvSpPr>
        <p:spPr bwMode="auto">
          <a:xfrm>
            <a:off x="7882128" y="4225202"/>
            <a:ext cx="356019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pueden usar colores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rgba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7882128" y="4787253"/>
            <a:ext cx="3560199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Puedo indicar en qué punto quiero que se cambie de color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26" y="5741095"/>
            <a:ext cx="8811671" cy="3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5 Fondos degradados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Lineales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Radiales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84127" y="1003159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03649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A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Degradado lineal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2910155" y="2310329"/>
            <a:ext cx="8532172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Con los gradientes repetidos, se pueden crear patrones que se van repitiendo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2910155" y="1616167"/>
            <a:ext cx="8532173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background-image</a:t>
            </a:r>
            <a:r>
              <a:rPr lang="es-ES" altLang="es-ES" sz="2000" i="1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repeating</a:t>
            </a:r>
            <a:r>
              <a:rPr lang="es-ES" altLang="es-ES" sz="2000" i="1" dirty="0" smtClean="0">
                <a:solidFill>
                  <a:schemeClr val="bg1"/>
                </a:solidFill>
                <a:latin typeface="+mj-lt"/>
              </a:rPr>
              <a:t>-linear-</a:t>
            </a: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gradient</a:t>
            </a:r>
            <a:r>
              <a:rPr lang="es-ES" altLang="es-ES" sz="2000" i="1" dirty="0" smtClean="0">
                <a:solidFill>
                  <a:schemeClr val="bg1"/>
                </a:solidFill>
                <a:latin typeface="+mj-lt"/>
              </a:rPr>
              <a:t>(dirección, color 1, color 2, …);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2910155" y="2848133"/>
            <a:ext cx="8532172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En este caso, el último punto de parada indica dónde termina el patrón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54" y="3439573"/>
            <a:ext cx="8988712" cy="3222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132" y="4033737"/>
            <a:ext cx="658269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5 Fondos degradados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Lineales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Radiales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84127" y="1003159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03649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Degradado radial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2826724" y="1618508"/>
            <a:ext cx="8951411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background-image</a:t>
            </a:r>
            <a:r>
              <a:rPr lang="es-ES" altLang="es-ES" sz="2000" i="1" dirty="0" smtClean="0">
                <a:solidFill>
                  <a:schemeClr val="bg1"/>
                </a:solidFill>
                <a:latin typeface="+mj-lt"/>
              </a:rPr>
              <a:t>: radial-</a:t>
            </a: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gradient</a:t>
            </a:r>
            <a:r>
              <a:rPr lang="es-ES" altLang="es-ES" sz="2000" i="1" dirty="0" smtClean="0">
                <a:solidFill>
                  <a:schemeClr val="bg1"/>
                </a:solidFill>
                <a:latin typeface="+mj-lt"/>
              </a:rPr>
              <a:t>(forma tamaño at posición, color 1, color 2, …);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2872854" y="2679975"/>
            <a:ext cx="986313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forma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13 CuadroTexto"/>
          <p:cNvSpPr>
            <a:spLocks noChangeArrowheads="1"/>
          </p:cNvSpPr>
          <p:nvPr/>
        </p:nvSpPr>
        <p:spPr bwMode="auto">
          <a:xfrm>
            <a:off x="4228740" y="2361624"/>
            <a:ext cx="2070861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Ellipse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(por defecto)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32 Forma"/>
          <p:cNvCxnSpPr>
            <a:cxnSpLocks noChangeShapeType="1"/>
            <a:stCxn id="21" idx="3"/>
            <a:endCxn id="22" idx="1"/>
          </p:cNvCxnSpPr>
          <p:nvPr/>
        </p:nvCxnSpPr>
        <p:spPr bwMode="auto">
          <a:xfrm flipV="1">
            <a:off x="3859167" y="2560369"/>
            <a:ext cx="369573" cy="3199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13 CuadroTexto"/>
          <p:cNvSpPr>
            <a:spLocks noChangeArrowheads="1"/>
          </p:cNvSpPr>
          <p:nvPr/>
        </p:nvSpPr>
        <p:spPr bwMode="auto">
          <a:xfrm>
            <a:off x="4210949" y="2983003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circle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32 Forma"/>
          <p:cNvCxnSpPr>
            <a:cxnSpLocks noChangeShapeType="1"/>
            <a:stCxn id="21" idx="3"/>
            <a:endCxn id="25" idx="1"/>
          </p:cNvCxnSpPr>
          <p:nvPr/>
        </p:nvCxnSpPr>
        <p:spPr bwMode="auto">
          <a:xfrm>
            <a:off x="3859167" y="2880357"/>
            <a:ext cx="351782" cy="30139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6488631" y="3513754"/>
            <a:ext cx="500237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El tamaño indica dónde debe haber terminado el degradado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2776022" y="4255747"/>
            <a:ext cx="986313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tamaño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13 CuadroTexto"/>
          <p:cNvSpPr>
            <a:spLocks noChangeArrowheads="1"/>
          </p:cNvSpPr>
          <p:nvPr/>
        </p:nvSpPr>
        <p:spPr bwMode="auto">
          <a:xfrm>
            <a:off x="4226936" y="3619577"/>
            <a:ext cx="2070861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closest-side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5" name="32 Forma"/>
          <p:cNvCxnSpPr>
            <a:cxnSpLocks noChangeShapeType="1"/>
            <a:stCxn id="29" idx="3"/>
            <a:endCxn id="30" idx="1"/>
          </p:cNvCxnSpPr>
          <p:nvPr/>
        </p:nvCxnSpPr>
        <p:spPr bwMode="auto">
          <a:xfrm flipV="1">
            <a:off x="3762335" y="3818322"/>
            <a:ext cx="464601" cy="63780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13 CuadroTexto"/>
          <p:cNvSpPr>
            <a:spLocks noChangeArrowheads="1"/>
          </p:cNvSpPr>
          <p:nvPr/>
        </p:nvSpPr>
        <p:spPr bwMode="auto">
          <a:xfrm>
            <a:off x="4210949" y="4092138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farthest-side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7" name="32 Forma"/>
          <p:cNvCxnSpPr>
            <a:cxnSpLocks noChangeShapeType="1"/>
            <a:stCxn id="29" idx="3"/>
            <a:endCxn id="36" idx="1"/>
          </p:cNvCxnSpPr>
          <p:nvPr/>
        </p:nvCxnSpPr>
        <p:spPr bwMode="auto">
          <a:xfrm flipV="1">
            <a:off x="3762335" y="4290883"/>
            <a:ext cx="448614" cy="1652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13 CuadroTexto"/>
          <p:cNvSpPr>
            <a:spLocks noChangeArrowheads="1"/>
          </p:cNvSpPr>
          <p:nvPr/>
        </p:nvSpPr>
        <p:spPr bwMode="auto">
          <a:xfrm>
            <a:off x="4210101" y="4563471"/>
            <a:ext cx="2070861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closest-corner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9" name="32 Forma"/>
          <p:cNvCxnSpPr>
            <a:cxnSpLocks noChangeShapeType="1"/>
            <a:stCxn id="29" idx="3"/>
            <a:endCxn id="38" idx="1"/>
          </p:cNvCxnSpPr>
          <p:nvPr/>
        </p:nvCxnSpPr>
        <p:spPr bwMode="auto">
          <a:xfrm>
            <a:off x="3762335" y="4456129"/>
            <a:ext cx="447766" cy="30608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13 CuadroTexto"/>
          <p:cNvSpPr>
            <a:spLocks noChangeArrowheads="1"/>
          </p:cNvSpPr>
          <p:nvPr/>
        </p:nvSpPr>
        <p:spPr bwMode="auto">
          <a:xfrm>
            <a:off x="4210949" y="5052910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farthest-corner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1" name="32 Forma"/>
          <p:cNvCxnSpPr>
            <a:cxnSpLocks noChangeShapeType="1"/>
            <a:stCxn id="29" idx="3"/>
            <a:endCxn id="40" idx="1"/>
          </p:cNvCxnSpPr>
          <p:nvPr/>
        </p:nvCxnSpPr>
        <p:spPr bwMode="auto">
          <a:xfrm>
            <a:off x="3762335" y="4456129"/>
            <a:ext cx="448614" cy="79552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11 CuadroTexto"/>
          <p:cNvSpPr txBox="1">
            <a:spLocks noChangeArrowheads="1"/>
          </p:cNvSpPr>
          <p:nvPr/>
        </p:nvSpPr>
        <p:spPr bwMode="auto">
          <a:xfrm>
            <a:off x="6435339" y="2370890"/>
            <a:ext cx="5108961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La posición indica el centro de la elipse o círculo. Se puede expresar en % o en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px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. Se puede dar 2 cifras (x e y) o solo 1 (x e y son iguales)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6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5 Fondos degradados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Lineales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Radiales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84127" y="1003159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03649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Degradado radial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54" y="1626666"/>
            <a:ext cx="8160906" cy="6478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288" y="2474115"/>
            <a:ext cx="6429375" cy="1905000"/>
          </a:xfrm>
          <a:prstGeom prst="rect">
            <a:avLst/>
          </a:prstGeom>
        </p:spPr>
      </p:pic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2872854" y="4631469"/>
            <a:ext cx="41375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También existe el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repeating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-radial-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gradient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127" y="4631469"/>
            <a:ext cx="1905000" cy="1905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854" y="5310781"/>
            <a:ext cx="6157381" cy="6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6 Transiciones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6781107" y="1898031"/>
            <a:ext cx="41375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4"/>
              </a:rPr>
              <a:t>Listado de propiedades </a:t>
            </a:r>
            <a:r>
              <a:rPr lang="es-ES_tradnl" sz="1600" i="1" dirty="0" err="1" smtClean="0">
                <a:latin typeface="+mj-lt"/>
                <a:hlinkClick r:id="rId4"/>
              </a:rPr>
              <a:t>animatables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2826724" y="1310423"/>
            <a:ext cx="8951411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Una transición permite animar el cambio de valor de una propiedad CSS</a:t>
            </a:r>
            <a:endParaRPr lang="es-ES" altLang="es-E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5952486" y="3614106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Retraso en el inicio de la transición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32 Forma"/>
          <p:cNvCxnSpPr>
            <a:cxnSpLocks noChangeShapeType="1"/>
            <a:stCxn id="16" idx="3"/>
            <a:endCxn id="14" idx="1"/>
          </p:cNvCxnSpPr>
          <p:nvPr/>
        </p:nvCxnSpPr>
        <p:spPr bwMode="auto">
          <a:xfrm flipV="1">
            <a:off x="5388863" y="3814488"/>
            <a:ext cx="563623" cy="41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2872853" y="3618242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transition-delay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5952487" y="3062050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Duración de la transición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8" name="32 Forma"/>
          <p:cNvCxnSpPr>
            <a:cxnSpLocks noChangeShapeType="1"/>
            <a:stCxn id="20" idx="3"/>
            <a:endCxn id="17" idx="1"/>
          </p:cNvCxnSpPr>
          <p:nvPr/>
        </p:nvCxnSpPr>
        <p:spPr bwMode="auto">
          <a:xfrm flipV="1">
            <a:off x="5388864" y="3262432"/>
            <a:ext cx="563623" cy="41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2872854" y="3066186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transition-duration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5952486" y="2516070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Propiedad que se quiere animar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32 Forma"/>
          <p:cNvCxnSpPr>
            <a:cxnSpLocks noChangeShapeType="1"/>
            <a:stCxn id="23" idx="3"/>
            <a:endCxn id="21" idx="1"/>
          </p:cNvCxnSpPr>
          <p:nvPr/>
        </p:nvCxnSpPr>
        <p:spPr bwMode="auto">
          <a:xfrm flipV="1">
            <a:off x="5388863" y="2716452"/>
            <a:ext cx="563623" cy="41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2872853" y="2520206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transition-property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13 CuadroTexto"/>
          <p:cNvSpPr>
            <a:spLocks noChangeArrowheads="1"/>
          </p:cNvSpPr>
          <p:nvPr/>
        </p:nvSpPr>
        <p:spPr bwMode="auto">
          <a:xfrm>
            <a:off x="5952486" y="4144786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>
                <a:solidFill>
                  <a:schemeClr val="bg1"/>
                </a:solidFill>
                <a:latin typeface="+mj-lt"/>
              </a:rPr>
              <a:t>C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urva de tiempo para la animación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32 Forma"/>
          <p:cNvCxnSpPr>
            <a:cxnSpLocks noChangeShapeType="1"/>
            <a:stCxn id="28" idx="3"/>
            <a:endCxn id="25" idx="1"/>
          </p:cNvCxnSpPr>
          <p:nvPr/>
        </p:nvCxnSpPr>
        <p:spPr bwMode="auto">
          <a:xfrm flipV="1">
            <a:off x="5388864" y="4345168"/>
            <a:ext cx="563622" cy="986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13 CuadroTexto"/>
          <p:cNvSpPr>
            <a:spLocks noChangeArrowheads="1"/>
          </p:cNvSpPr>
          <p:nvPr/>
        </p:nvSpPr>
        <p:spPr bwMode="auto">
          <a:xfrm>
            <a:off x="2872854" y="4154647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transition-timing-function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724" y="1904808"/>
            <a:ext cx="3758317" cy="378147"/>
          </a:xfrm>
          <a:prstGeom prst="rect">
            <a:avLst/>
          </a:prstGeom>
        </p:spPr>
      </p:pic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2887675" y="4755793"/>
            <a:ext cx="628177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Siempre es más cómodo utilizar la forma abreviada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transition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11 CuadroTexto"/>
          <p:cNvSpPr txBox="1">
            <a:spLocks noChangeArrowheads="1"/>
          </p:cNvSpPr>
          <p:nvPr/>
        </p:nvSpPr>
        <p:spPr bwMode="auto">
          <a:xfrm>
            <a:off x="2890039" y="5370036"/>
            <a:ext cx="628177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pueden utilizar diferentes transiciones para cada propiedad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675" y="5920152"/>
            <a:ext cx="8656625" cy="456593"/>
          </a:xfrm>
          <a:prstGeom prst="rect">
            <a:avLst/>
          </a:prstGeom>
        </p:spPr>
      </p:pic>
      <p:sp>
        <p:nvSpPr>
          <p:cNvPr id="46" name="11 CuadroTexto"/>
          <p:cNvSpPr txBox="1">
            <a:spLocks noChangeArrowheads="1"/>
          </p:cNvSpPr>
          <p:nvPr/>
        </p:nvSpPr>
        <p:spPr bwMode="auto">
          <a:xfrm>
            <a:off x="9890201" y="3134125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linear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38 Conector recto"/>
          <p:cNvCxnSpPr>
            <a:cxnSpLocks noChangeShapeType="1"/>
            <a:stCxn id="25" idx="3"/>
            <a:endCxn id="46" idx="1"/>
          </p:cNvCxnSpPr>
          <p:nvPr/>
        </p:nvCxnSpPr>
        <p:spPr bwMode="auto">
          <a:xfrm flipV="1">
            <a:off x="9169452" y="3324685"/>
            <a:ext cx="720749" cy="102048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11 CuadroTexto"/>
          <p:cNvSpPr txBox="1">
            <a:spLocks noChangeArrowheads="1"/>
          </p:cNvSpPr>
          <p:nvPr/>
        </p:nvSpPr>
        <p:spPr bwMode="auto">
          <a:xfrm>
            <a:off x="9890201" y="3659375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ease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38 Conector recto"/>
          <p:cNvCxnSpPr>
            <a:cxnSpLocks noChangeShapeType="1"/>
            <a:stCxn id="25" idx="3"/>
            <a:endCxn id="48" idx="1"/>
          </p:cNvCxnSpPr>
          <p:nvPr/>
        </p:nvCxnSpPr>
        <p:spPr bwMode="auto">
          <a:xfrm flipV="1">
            <a:off x="9169452" y="3849935"/>
            <a:ext cx="720749" cy="49523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11 CuadroTexto"/>
          <p:cNvSpPr txBox="1">
            <a:spLocks noChangeArrowheads="1"/>
          </p:cNvSpPr>
          <p:nvPr/>
        </p:nvSpPr>
        <p:spPr bwMode="auto">
          <a:xfrm>
            <a:off x="9890201" y="4150312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ease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-in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38 Conector recto"/>
          <p:cNvCxnSpPr>
            <a:cxnSpLocks noChangeShapeType="1"/>
            <a:stCxn id="25" idx="3"/>
            <a:endCxn id="54" idx="1"/>
          </p:cNvCxnSpPr>
          <p:nvPr/>
        </p:nvCxnSpPr>
        <p:spPr bwMode="auto">
          <a:xfrm flipV="1">
            <a:off x="9169452" y="4340872"/>
            <a:ext cx="720749" cy="429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11 CuadroTexto"/>
          <p:cNvSpPr txBox="1">
            <a:spLocks noChangeArrowheads="1"/>
          </p:cNvSpPr>
          <p:nvPr/>
        </p:nvSpPr>
        <p:spPr bwMode="auto">
          <a:xfrm>
            <a:off x="9890201" y="4662461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ease-out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8" name="38 Conector recto"/>
          <p:cNvCxnSpPr>
            <a:cxnSpLocks noChangeShapeType="1"/>
            <a:stCxn id="25" idx="3"/>
            <a:endCxn id="56" idx="1"/>
          </p:cNvCxnSpPr>
          <p:nvPr/>
        </p:nvCxnSpPr>
        <p:spPr bwMode="auto">
          <a:xfrm>
            <a:off x="9169452" y="4345168"/>
            <a:ext cx="720749" cy="50785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11 CuadroTexto"/>
          <p:cNvSpPr txBox="1">
            <a:spLocks noChangeArrowheads="1"/>
          </p:cNvSpPr>
          <p:nvPr/>
        </p:nvSpPr>
        <p:spPr bwMode="auto">
          <a:xfrm>
            <a:off x="9890201" y="5154786"/>
            <a:ext cx="1295959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ease</a:t>
            </a:r>
            <a:r>
              <a:rPr lang="es-ES_tradnl" sz="1600" dirty="0" smtClean="0">
                <a:latin typeface="+mj-lt"/>
              </a:rPr>
              <a:t>-in-</a:t>
            </a:r>
            <a:r>
              <a:rPr lang="es-ES_tradnl" sz="1600" dirty="0" err="1" smtClean="0">
                <a:latin typeface="+mj-lt"/>
              </a:rPr>
              <a:t>out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38 Conector recto"/>
          <p:cNvCxnSpPr>
            <a:cxnSpLocks noChangeShapeType="1"/>
            <a:stCxn id="25" idx="3"/>
            <a:endCxn id="61" idx="1"/>
          </p:cNvCxnSpPr>
          <p:nvPr/>
        </p:nvCxnSpPr>
        <p:spPr bwMode="auto">
          <a:xfrm>
            <a:off x="9169452" y="4345168"/>
            <a:ext cx="720749" cy="100017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0661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0" grpId="0" animBg="1"/>
      <p:bldP spid="21" grpId="0" animBg="1"/>
      <p:bldP spid="23" grpId="0" animBg="1"/>
      <p:bldP spid="25" grpId="0" animBg="1"/>
      <p:bldP spid="28" grpId="0" animBg="1"/>
      <p:bldP spid="43" grpId="0" animBg="1"/>
      <p:bldP spid="44" grpId="0" animBg="1"/>
      <p:bldP spid="46" grpId="0" animBg="1"/>
      <p:bldP spid="48" grpId="0" animBg="1"/>
      <p:bldP spid="54" grpId="0" animBg="1"/>
      <p:bldP spid="56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6 Transiciones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73" y="1169436"/>
            <a:ext cx="713522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7 Transformaciones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Transformaciones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Conceptos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2D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3D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2872854" y="1876065"/>
            <a:ext cx="8951411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Una transformación es la modificación de alguna propiedad CSS de un elemento</a:t>
            </a:r>
            <a:endParaRPr lang="es-ES" altLang="es-E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310423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Transformaciones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2872855" y="2532331"/>
            <a:ext cx="402781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Las modificaciones siempre son relativas al valor inicial de la propiedad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11 CuadroTexto"/>
          <p:cNvSpPr txBox="1">
            <a:spLocks noChangeArrowheads="1"/>
          </p:cNvSpPr>
          <p:nvPr/>
        </p:nvSpPr>
        <p:spPr bwMode="auto">
          <a:xfrm>
            <a:off x="7052735" y="2540917"/>
            <a:ext cx="4771530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No confundir con las transiciones. Si quiero que el cambio sea animado, debo añadirle una transición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11 CuadroTexto"/>
          <p:cNvSpPr txBox="1">
            <a:spLocks noChangeArrowheads="1"/>
          </p:cNvSpPr>
          <p:nvPr/>
        </p:nvSpPr>
        <p:spPr bwMode="auto">
          <a:xfrm>
            <a:off x="5038826" y="3461025"/>
            <a:ext cx="402781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Las transformaciones pueden ser 2D o 3D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98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7 Transformaciones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Transformaciones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Conceptos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2D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3D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310423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Transformaciones 2D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11 CuadroTexto"/>
          <p:cNvSpPr txBox="1">
            <a:spLocks noChangeArrowheads="1"/>
          </p:cNvSpPr>
          <p:nvPr/>
        </p:nvSpPr>
        <p:spPr bwMode="auto">
          <a:xfrm>
            <a:off x="6894239" y="1728284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Desplazamiento con respecto a su posición original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2872854" y="2715982"/>
            <a:ext cx="119426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transform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4514888" y="1755210"/>
            <a:ext cx="2070861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translate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32 Forma"/>
          <p:cNvCxnSpPr>
            <a:cxnSpLocks noChangeShapeType="1"/>
            <a:stCxn id="12" idx="3"/>
            <a:endCxn id="14" idx="1"/>
          </p:cNvCxnSpPr>
          <p:nvPr/>
        </p:nvCxnSpPr>
        <p:spPr bwMode="auto">
          <a:xfrm flipV="1">
            <a:off x="4067122" y="1953955"/>
            <a:ext cx="447766" cy="96240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4515736" y="2244649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rotate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2" idx="3"/>
            <a:endCxn id="16" idx="1"/>
          </p:cNvCxnSpPr>
          <p:nvPr/>
        </p:nvCxnSpPr>
        <p:spPr bwMode="auto">
          <a:xfrm flipV="1">
            <a:off x="4067122" y="2443394"/>
            <a:ext cx="448614" cy="47297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13 CuadroTexto"/>
          <p:cNvSpPr>
            <a:spLocks noChangeArrowheads="1"/>
          </p:cNvSpPr>
          <p:nvPr/>
        </p:nvSpPr>
        <p:spPr bwMode="auto">
          <a:xfrm>
            <a:off x="4514888" y="2752558"/>
            <a:ext cx="2070861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scaleX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scaleY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scale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32 Forma"/>
          <p:cNvCxnSpPr>
            <a:cxnSpLocks noChangeShapeType="1"/>
            <a:stCxn id="12" idx="3"/>
            <a:endCxn id="18" idx="1"/>
          </p:cNvCxnSpPr>
          <p:nvPr/>
        </p:nvCxnSpPr>
        <p:spPr bwMode="auto">
          <a:xfrm>
            <a:off x="4067122" y="2916364"/>
            <a:ext cx="447766" cy="3493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4515736" y="3266381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skewX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skewY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skew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32 Forma"/>
          <p:cNvCxnSpPr>
            <a:cxnSpLocks noChangeShapeType="1"/>
            <a:stCxn id="12" idx="3"/>
            <a:endCxn id="21" idx="1"/>
          </p:cNvCxnSpPr>
          <p:nvPr/>
        </p:nvCxnSpPr>
        <p:spPr bwMode="auto">
          <a:xfrm>
            <a:off x="4067122" y="2916364"/>
            <a:ext cx="448614" cy="5487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4515736" y="3780204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matrix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32 Forma"/>
          <p:cNvCxnSpPr>
            <a:cxnSpLocks noChangeShapeType="1"/>
            <a:stCxn id="12" idx="3"/>
            <a:endCxn id="26" idx="1"/>
          </p:cNvCxnSpPr>
          <p:nvPr/>
        </p:nvCxnSpPr>
        <p:spPr bwMode="auto">
          <a:xfrm>
            <a:off x="4067122" y="2916364"/>
            <a:ext cx="448614" cy="106258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32 Forma"/>
          <p:cNvCxnSpPr>
            <a:cxnSpLocks noChangeShapeType="1"/>
            <a:stCxn id="14" idx="3"/>
          </p:cNvCxnSpPr>
          <p:nvPr/>
        </p:nvCxnSpPr>
        <p:spPr bwMode="auto">
          <a:xfrm>
            <a:off x="6585749" y="1953955"/>
            <a:ext cx="308490" cy="50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6894239" y="2232457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Giro. </a:t>
            </a:r>
            <a:r>
              <a:rPr lang="es-ES_tradnl" sz="1600" i="1" dirty="0" err="1" smtClean="0">
                <a:latin typeface="+mj-lt"/>
              </a:rPr>
              <a:t>transform</a:t>
            </a:r>
            <a:r>
              <a:rPr lang="es-ES_tradnl" sz="1600" i="1" dirty="0" smtClean="0">
                <a:latin typeface="+mj-lt"/>
              </a:rPr>
              <a:t>: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rotate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(20deg);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32 Forma"/>
          <p:cNvCxnSpPr>
            <a:cxnSpLocks noChangeShapeType="1"/>
            <a:stCxn id="16" idx="3"/>
            <a:endCxn id="40" idx="1"/>
          </p:cNvCxnSpPr>
          <p:nvPr/>
        </p:nvCxnSpPr>
        <p:spPr bwMode="auto">
          <a:xfrm>
            <a:off x="6585749" y="2443394"/>
            <a:ext cx="308490" cy="254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6894239" y="2736630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Escalado </a:t>
            </a:r>
            <a:r>
              <a:rPr lang="es-ES_tradnl" sz="1600" dirty="0" smtClean="0">
                <a:latin typeface="+mj-lt"/>
              </a:rPr>
              <a:t>de 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dimensiones según el factor indicado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32 Forma"/>
          <p:cNvCxnSpPr>
            <a:cxnSpLocks noChangeShapeType="1"/>
            <a:stCxn id="18" idx="3"/>
            <a:endCxn id="43" idx="1"/>
          </p:cNvCxnSpPr>
          <p:nvPr/>
        </p:nvCxnSpPr>
        <p:spPr bwMode="auto">
          <a:xfrm flipV="1">
            <a:off x="6585749" y="2950109"/>
            <a:ext cx="308490" cy="119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11 CuadroTexto"/>
          <p:cNvSpPr txBox="1">
            <a:spLocks noChangeArrowheads="1"/>
          </p:cNvSpPr>
          <p:nvPr/>
        </p:nvSpPr>
        <p:spPr bwMode="auto">
          <a:xfrm>
            <a:off x="6894239" y="3258079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Sesgo </a:t>
            </a:r>
            <a:r>
              <a:rPr lang="es-ES_tradnl" sz="1600" dirty="0" smtClean="0">
                <a:latin typeface="+mj-lt"/>
              </a:rPr>
              <a:t>de 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dimensiones según el ángulo indicado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32 Forma"/>
          <p:cNvCxnSpPr>
            <a:cxnSpLocks noChangeShapeType="1"/>
            <a:stCxn id="21" idx="3"/>
            <a:endCxn id="47" idx="1"/>
          </p:cNvCxnSpPr>
          <p:nvPr/>
        </p:nvCxnSpPr>
        <p:spPr bwMode="auto">
          <a:xfrm>
            <a:off x="6585749" y="3465126"/>
            <a:ext cx="308490" cy="643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11 CuadroTexto"/>
          <p:cNvSpPr txBox="1">
            <a:spLocks noChangeArrowheads="1"/>
          </p:cNvSpPr>
          <p:nvPr/>
        </p:nvSpPr>
        <p:spPr bwMode="auto">
          <a:xfrm>
            <a:off x="6894239" y="3766742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Combinación de todas las transformaciones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32 Forma"/>
          <p:cNvCxnSpPr>
            <a:cxnSpLocks noChangeShapeType="1"/>
            <a:stCxn id="26" idx="3"/>
            <a:endCxn id="51" idx="1"/>
          </p:cNvCxnSpPr>
          <p:nvPr/>
        </p:nvCxnSpPr>
        <p:spPr bwMode="auto">
          <a:xfrm>
            <a:off x="6585749" y="3978949"/>
            <a:ext cx="308490" cy="127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77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>
                <a:latin typeface="Decima Nova Pro" panose="02000506000000020004" pitchFamily="50" charset="0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AutoNum type="arabicPeriod"/>
            </a:pPr>
            <a:r>
              <a:rPr lang="es-ES_tradnl" altLang="es-ES" sz="3200" dirty="0" smtClean="0"/>
              <a:t>Introducción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Listas</a:t>
            </a:r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err="1" smtClean="0"/>
              <a:t>Pseudoclases</a:t>
            </a:r>
            <a:r>
              <a:rPr lang="es-ES_tradnl" altLang="es-ES" sz="3200" dirty="0" smtClean="0"/>
              <a:t> CSS</a:t>
            </a:r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Menús</a:t>
            </a:r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Fondos Degradados</a:t>
            </a:r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Transiciones</a:t>
            </a:r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Transformaciones</a:t>
            </a:r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Animaciones</a:t>
            </a:r>
            <a:endParaRPr lang="es-ES_tradnl" altLang="es-ES" sz="320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7 Transformaciones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Transformaciones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Conceptos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2D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3D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310423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Transformaciones 2D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903" y="1772088"/>
            <a:ext cx="4162177" cy="23499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857" y="4297088"/>
            <a:ext cx="2889712" cy="2489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143" y="4297087"/>
            <a:ext cx="2807344" cy="24893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20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7 Transformaciones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Transformaciones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Conceptos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2D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3D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310423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C.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Transformaciones 3D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11 CuadroTexto"/>
          <p:cNvSpPr txBox="1">
            <a:spLocks noChangeArrowheads="1"/>
          </p:cNvSpPr>
          <p:nvPr/>
        </p:nvSpPr>
        <p:spPr bwMode="auto">
          <a:xfrm>
            <a:off x="7144511" y="1728284"/>
            <a:ext cx="452125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Desplazamiento con respecto a su posición original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2872854" y="2715982"/>
            <a:ext cx="119426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transform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4514888" y="1755210"/>
            <a:ext cx="2379351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translate3D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translateX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32 Forma"/>
          <p:cNvCxnSpPr>
            <a:cxnSpLocks noChangeShapeType="1"/>
            <a:stCxn id="12" idx="3"/>
            <a:endCxn id="14" idx="1"/>
          </p:cNvCxnSpPr>
          <p:nvPr/>
        </p:nvCxnSpPr>
        <p:spPr bwMode="auto">
          <a:xfrm flipV="1">
            <a:off x="4067122" y="1953955"/>
            <a:ext cx="447766" cy="96240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4515736" y="2244649"/>
            <a:ext cx="2714120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rotateX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rotateY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rotateZ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2" idx="3"/>
            <a:endCxn id="16" idx="1"/>
          </p:cNvCxnSpPr>
          <p:nvPr/>
        </p:nvCxnSpPr>
        <p:spPr bwMode="auto">
          <a:xfrm flipV="1">
            <a:off x="4067122" y="2443394"/>
            <a:ext cx="448614" cy="47297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13 CuadroTexto"/>
          <p:cNvSpPr>
            <a:spLocks noChangeArrowheads="1"/>
          </p:cNvSpPr>
          <p:nvPr/>
        </p:nvSpPr>
        <p:spPr bwMode="auto">
          <a:xfrm>
            <a:off x="4514888" y="2752558"/>
            <a:ext cx="2070861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scale3D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scaleZ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32 Forma"/>
          <p:cNvCxnSpPr>
            <a:cxnSpLocks noChangeShapeType="1"/>
            <a:stCxn id="12" idx="3"/>
            <a:endCxn id="18" idx="1"/>
          </p:cNvCxnSpPr>
          <p:nvPr/>
        </p:nvCxnSpPr>
        <p:spPr bwMode="auto">
          <a:xfrm>
            <a:off x="4067122" y="2916364"/>
            <a:ext cx="447766" cy="3493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4514888" y="3307372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matrix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32 Forma"/>
          <p:cNvCxnSpPr>
            <a:cxnSpLocks noChangeShapeType="1"/>
            <a:stCxn id="12" idx="3"/>
            <a:endCxn id="26" idx="1"/>
          </p:cNvCxnSpPr>
          <p:nvPr/>
        </p:nvCxnSpPr>
        <p:spPr bwMode="auto">
          <a:xfrm>
            <a:off x="4067122" y="2916364"/>
            <a:ext cx="447766" cy="58975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32 Forma"/>
          <p:cNvCxnSpPr>
            <a:cxnSpLocks noChangeShapeType="1"/>
            <a:stCxn id="14" idx="3"/>
            <a:endCxn id="37" idx="1"/>
          </p:cNvCxnSpPr>
          <p:nvPr/>
        </p:nvCxnSpPr>
        <p:spPr bwMode="auto">
          <a:xfrm flipV="1">
            <a:off x="6894239" y="1941763"/>
            <a:ext cx="250272" cy="1219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7851647" y="2232457"/>
            <a:ext cx="3814121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Giro en 3D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32 Forma"/>
          <p:cNvCxnSpPr>
            <a:cxnSpLocks noChangeShapeType="1"/>
            <a:stCxn id="16" idx="3"/>
            <a:endCxn id="40" idx="1"/>
          </p:cNvCxnSpPr>
          <p:nvPr/>
        </p:nvCxnSpPr>
        <p:spPr bwMode="auto">
          <a:xfrm>
            <a:off x="7229856" y="2443394"/>
            <a:ext cx="621791" cy="254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6894239" y="2736630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Escalado </a:t>
            </a:r>
            <a:r>
              <a:rPr lang="es-ES_tradnl" sz="1600" dirty="0" smtClean="0">
                <a:latin typeface="+mj-lt"/>
              </a:rPr>
              <a:t>de 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dimensiones según el factor indicado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32 Forma"/>
          <p:cNvCxnSpPr>
            <a:cxnSpLocks noChangeShapeType="1"/>
            <a:stCxn id="18" idx="3"/>
            <a:endCxn id="43" idx="1"/>
          </p:cNvCxnSpPr>
          <p:nvPr/>
        </p:nvCxnSpPr>
        <p:spPr bwMode="auto">
          <a:xfrm flipV="1">
            <a:off x="6585749" y="2950109"/>
            <a:ext cx="308490" cy="119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11 CuadroTexto"/>
          <p:cNvSpPr txBox="1">
            <a:spLocks noChangeArrowheads="1"/>
          </p:cNvSpPr>
          <p:nvPr/>
        </p:nvSpPr>
        <p:spPr bwMode="auto">
          <a:xfrm>
            <a:off x="6893391" y="3293910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Combinación de todas las transformaciones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32 Forma"/>
          <p:cNvCxnSpPr>
            <a:cxnSpLocks noChangeShapeType="1"/>
            <a:stCxn id="26" idx="3"/>
            <a:endCxn id="51" idx="1"/>
          </p:cNvCxnSpPr>
          <p:nvPr/>
        </p:nvCxnSpPr>
        <p:spPr bwMode="auto">
          <a:xfrm>
            <a:off x="6584901" y="3506117"/>
            <a:ext cx="308490" cy="127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11 CuadroTexto"/>
          <p:cNvSpPr txBox="1">
            <a:spLocks noChangeArrowheads="1"/>
          </p:cNvSpPr>
          <p:nvPr/>
        </p:nvSpPr>
        <p:spPr bwMode="auto">
          <a:xfrm>
            <a:off x="8871713" y="3921138"/>
            <a:ext cx="279320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  <a:hlinkClick r:id="rId4"/>
              </a:rPr>
              <a:t>Generador de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  <a:hlinkClick r:id="rId4"/>
              </a:rPr>
              <a:t>matrix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  <a:hlinkClick r:id="rId4"/>
              </a:rPr>
              <a:t>()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13 CuadroTexto"/>
          <p:cNvSpPr>
            <a:spLocks noChangeArrowheads="1"/>
          </p:cNvSpPr>
          <p:nvPr/>
        </p:nvSpPr>
        <p:spPr bwMode="auto">
          <a:xfrm>
            <a:off x="3032115" y="4730782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perspective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11 CuadroTexto"/>
          <p:cNvSpPr txBox="1">
            <a:spLocks noChangeArrowheads="1"/>
          </p:cNvSpPr>
          <p:nvPr/>
        </p:nvSpPr>
        <p:spPr bwMode="auto">
          <a:xfrm>
            <a:off x="5410618" y="4717320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Indica el punto de vista para las transformaciones 3D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32 Forma"/>
          <p:cNvCxnSpPr>
            <a:cxnSpLocks noChangeShapeType="1"/>
            <a:stCxn id="42" idx="3"/>
            <a:endCxn id="46" idx="1"/>
          </p:cNvCxnSpPr>
          <p:nvPr/>
        </p:nvCxnSpPr>
        <p:spPr bwMode="auto">
          <a:xfrm>
            <a:off x="5102128" y="4929527"/>
            <a:ext cx="308490" cy="127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13 CuadroTexto"/>
          <p:cNvSpPr>
            <a:spLocks noChangeArrowheads="1"/>
          </p:cNvSpPr>
          <p:nvPr/>
        </p:nvSpPr>
        <p:spPr bwMode="auto">
          <a:xfrm>
            <a:off x="3032115" y="5318898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transform-style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11 CuadroTexto"/>
          <p:cNvSpPr txBox="1">
            <a:spLocks noChangeArrowheads="1"/>
          </p:cNvSpPr>
          <p:nvPr/>
        </p:nvSpPr>
        <p:spPr bwMode="auto">
          <a:xfrm>
            <a:off x="5410618" y="5305436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flat | preserve-3d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4" name="32 Forma"/>
          <p:cNvCxnSpPr>
            <a:cxnSpLocks noChangeShapeType="1"/>
            <a:stCxn id="50" idx="3"/>
            <a:endCxn id="53" idx="1"/>
          </p:cNvCxnSpPr>
          <p:nvPr/>
        </p:nvCxnSpPr>
        <p:spPr bwMode="auto">
          <a:xfrm>
            <a:off x="5102128" y="5517643"/>
            <a:ext cx="308490" cy="127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13 CuadroTexto"/>
          <p:cNvSpPr>
            <a:spLocks noChangeArrowheads="1"/>
          </p:cNvSpPr>
          <p:nvPr/>
        </p:nvSpPr>
        <p:spPr bwMode="auto">
          <a:xfrm>
            <a:off x="3032115" y="5891008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backface-visibility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11 CuadroTexto"/>
          <p:cNvSpPr txBox="1">
            <a:spLocks noChangeArrowheads="1"/>
          </p:cNvSpPr>
          <p:nvPr/>
        </p:nvSpPr>
        <p:spPr bwMode="auto">
          <a:xfrm>
            <a:off x="5410618" y="5877546"/>
            <a:ext cx="477153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visibility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|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hidden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1600" dirty="0" smtClean="0">
                <a:latin typeface="+mj-lt"/>
              </a:rPr>
              <a:t>Para ver la cara trasera de un bloque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7" name="32 Forma"/>
          <p:cNvCxnSpPr>
            <a:cxnSpLocks noChangeShapeType="1"/>
            <a:stCxn id="55" idx="3"/>
            <a:endCxn id="56" idx="1"/>
          </p:cNvCxnSpPr>
          <p:nvPr/>
        </p:nvCxnSpPr>
        <p:spPr bwMode="auto">
          <a:xfrm>
            <a:off x="5102128" y="6089753"/>
            <a:ext cx="308490" cy="127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770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8 Animaciones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Animaciones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Conceptos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Keyframe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Propiedades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310423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Conceptos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13 CuadroTexto"/>
          <p:cNvSpPr>
            <a:spLocks noChangeArrowheads="1"/>
          </p:cNvSpPr>
          <p:nvPr/>
        </p:nvSpPr>
        <p:spPr bwMode="auto">
          <a:xfrm>
            <a:off x="5175719" y="4771494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@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keyframes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11 CuadroTexto"/>
          <p:cNvSpPr txBox="1">
            <a:spLocks noChangeArrowheads="1"/>
          </p:cNvSpPr>
          <p:nvPr/>
        </p:nvSpPr>
        <p:spPr bwMode="auto">
          <a:xfrm>
            <a:off x="7554222" y="4757301"/>
            <a:ext cx="399007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Define la animación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32 Forma"/>
          <p:cNvCxnSpPr>
            <a:cxnSpLocks noChangeShapeType="1"/>
            <a:stCxn id="42" idx="3"/>
            <a:endCxn id="46" idx="1"/>
          </p:cNvCxnSpPr>
          <p:nvPr/>
        </p:nvCxnSpPr>
        <p:spPr bwMode="auto">
          <a:xfrm>
            <a:off x="7245732" y="4970239"/>
            <a:ext cx="308490" cy="54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13 CuadroTexto"/>
          <p:cNvSpPr>
            <a:spLocks noChangeArrowheads="1"/>
          </p:cNvSpPr>
          <p:nvPr/>
        </p:nvSpPr>
        <p:spPr bwMode="auto">
          <a:xfrm>
            <a:off x="5175719" y="5431231"/>
            <a:ext cx="2070013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animation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11 CuadroTexto"/>
          <p:cNvSpPr txBox="1">
            <a:spLocks noChangeArrowheads="1"/>
          </p:cNvSpPr>
          <p:nvPr/>
        </p:nvSpPr>
        <p:spPr bwMode="auto">
          <a:xfrm>
            <a:off x="7554222" y="5417769"/>
            <a:ext cx="399007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Aplica la animación al elemento seleccionado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4" name="32 Forma"/>
          <p:cNvCxnSpPr>
            <a:cxnSpLocks noChangeShapeType="1"/>
            <a:stCxn id="50" idx="3"/>
            <a:endCxn id="53" idx="1"/>
          </p:cNvCxnSpPr>
          <p:nvPr/>
        </p:nvCxnSpPr>
        <p:spPr bwMode="auto">
          <a:xfrm>
            <a:off x="7245732" y="5629976"/>
            <a:ext cx="308490" cy="127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13 CuadroTexto"/>
          <p:cNvSpPr>
            <a:spLocks noChangeArrowheads="1"/>
          </p:cNvSpPr>
          <p:nvPr/>
        </p:nvSpPr>
        <p:spPr bwMode="auto">
          <a:xfrm>
            <a:off x="2872854" y="1876065"/>
            <a:ext cx="8951411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Una animación es el cambio de algunas propiedades CSS de un elemento de manera automática</a:t>
            </a:r>
            <a:endParaRPr lang="es-ES" altLang="es-E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11 CuadroTexto"/>
          <p:cNvSpPr txBox="1">
            <a:spLocks noChangeArrowheads="1"/>
          </p:cNvSpPr>
          <p:nvPr/>
        </p:nvSpPr>
        <p:spPr bwMode="auto">
          <a:xfrm>
            <a:off x="2872853" y="2932134"/>
            <a:ext cx="895141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No confundir con las transiciones. Una transición anima el cambio de una propiedad producido por otro efecto. Una animación produce el cambio de la propiedad, y lo hace de forma animada.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11 CuadroTexto"/>
          <p:cNvSpPr txBox="1">
            <a:spLocks noChangeArrowheads="1"/>
          </p:cNvSpPr>
          <p:nvPr/>
        </p:nvSpPr>
        <p:spPr bwMode="auto">
          <a:xfrm>
            <a:off x="2872853" y="3839998"/>
            <a:ext cx="8951411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Para definir una animación se necesitan dos pasos: definir la </a:t>
            </a:r>
            <a:r>
              <a:rPr lang="es-ES_tradnl" sz="1600" dirty="0" smtClean="0">
                <a:latin typeface="+mj-lt"/>
              </a:rPr>
              <a:t>animación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y aplicarla sobre un elemento.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13 CuadroTexto"/>
          <p:cNvSpPr>
            <a:spLocks noChangeArrowheads="1"/>
          </p:cNvSpPr>
          <p:nvPr/>
        </p:nvSpPr>
        <p:spPr bwMode="auto">
          <a:xfrm>
            <a:off x="3140971" y="5067974"/>
            <a:ext cx="119426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transform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9" name="32 Forma"/>
          <p:cNvCxnSpPr>
            <a:cxnSpLocks noChangeShapeType="1"/>
            <a:stCxn id="58" idx="3"/>
            <a:endCxn id="42" idx="1"/>
          </p:cNvCxnSpPr>
          <p:nvPr/>
        </p:nvCxnSpPr>
        <p:spPr bwMode="auto">
          <a:xfrm flipV="1">
            <a:off x="4335239" y="4970239"/>
            <a:ext cx="840480" cy="29811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32 Forma"/>
          <p:cNvCxnSpPr>
            <a:cxnSpLocks noChangeShapeType="1"/>
            <a:stCxn id="58" idx="3"/>
            <a:endCxn id="50" idx="1"/>
          </p:cNvCxnSpPr>
          <p:nvPr/>
        </p:nvCxnSpPr>
        <p:spPr bwMode="auto">
          <a:xfrm>
            <a:off x="4335239" y="5268356"/>
            <a:ext cx="840480" cy="36162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10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8 Animaciones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Animaciones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Conceptos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err="1" smtClean="0">
                <a:latin typeface="Decima Nova Pro" panose="02000506000000020004" pitchFamily="50" charset="0"/>
              </a:rPr>
              <a:t>Keyframes</a:t>
            </a:r>
            <a:endParaRPr lang="es-ES_tradnl" altLang="es-ES" sz="1600" b="1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Propiedades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310423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La regla @</a:t>
            </a:r>
            <a:r>
              <a:rPr lang="es-ES_tradnl" altLang="es-ES" sz="2400" b="0" dirty="0" err="1" smtClean="0">
                <a:solidFill>
                  <a:schemeClr val="tx1"/>
                </a:solidFill>
                <a:latin typeface="+mj-lt"/>
              </a:rPr>
              <a:t>keyframes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11 CuadroTexto"/>
          <p:cNvSpPr txBox="1">
            <a:spLocks noChangeArrowheads="1"/>
          </p:cNvSpPr>
          <p:nvPr/>
        </p:nvSpPr>
        <p:spPr bwMode="auto">
          <a:xfrm>
            <a:off x="2921155" y="2904653"/>
            <a:ext cx="397951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Un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keyframe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se compone de varios estados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13 CuadroTexto"/>
          <p:cNvSpPr>
            <a:spLocks noChangeArrowheads="1"/>
          </p:cNvSpPr>
          <p:nvPr/>
        </p:nvSpPr>
        <p:spPr bwMode="auto">
          <a:xfrm>
            <a:off x="2872854" y="1876065"/>
            <a:ext cx="8951411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La regla @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keyframes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indica los diferentes cambios de propiedades CSS que deben aplicarse al elemento.</a:t>
            </a:r>
            <a:endParaRPr lang="es-ES" altLang="es-E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11 CuadroTexto"/>
          <p:cNvSpPr txBox="1">
            <a:spLocks noChangeArrowheads="1"/>
          </p:cNvSpPr>
          <p:nvPr/>
        </p:nvSpPr>
        <p:spPr bwMode="auto">
          <a:xfrm>
            <a:off x="7640589" y="1245651"/>
            <a:ext cx="413754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4"/>
              </a:rPr>
              <a:t>Listado de propiedades </a:t>
            </a:r>
            <a:r>
              <a:rPr lang="es-ES_tradnl" sz="1600" i="1" dirty="0" err="1" smtClean="0">
                <a:latin typeface="+mj-lt"/>
                <a:hlinkClick r:id="rId4"/>
              </a:rPr>
              <a:t>animatables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11 CuadroTexto"/>
          <p:cNvSpPr txBox="1">
            <a:spLocks noChangeArrowheads="1"/>
          </p:cNvSpPr>
          <p:nvPr/>
        </p:nvSpPr>
        <p:spPr bwMode="auto">
          <a:xfrm>
            <a:off x="7046977" y="2900428"/>
            <a:ext cx="473331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No todas las propiedades CSS pueden ser animadas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155" y="3646477"/>
            <a:ext cx="4125822" cy="2098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8" name="11 CuadroTexto"/>
          <p:cNvSpPr txBox="1">
            <a:spLocks noChangeArrowheads="1"/>
          </p:cNvSpPr>
          <p:nvPr/>
        </p:nvSpPr>
        <p:spPr bwMode="auto">
          <a:xfrm>
            <a:off x="8093598" y="4246242"/>
            <a:ext cx="3660817" cy="1280874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dirty="0" smtClean="0">
                <a:latin typeface="+mj-lt"/>
              </a:rPr>
              <a:t>OJOCUIDAO: NO CAER EN EL SÍNDROME DE LA PÁGINA INQUIETA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58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8 Animaciones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Animaciones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Conceptos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err="1" smtClean="0">
                <a:latin typeface="Decima Nova Pro" panose="02000506000000020004" pitchFamily="50" charset="0"/>
              </a:rPr>
              <a:t>Keyframes</a:t>
            </a:r>
            <a:endParaRPr lang="es-ES_tradnl" altLang="es-ES" sz="1600" b="1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Propiedades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310423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La regla @</a:t>
            </a:r>
            <a:r>
              <a:rPr lang="es-ES_tradnl" altLang="es-ES" sz="2400" b="0" dirty="0" err="1" smtClean="0">
                <a:solidFill>
                  <a:schemeClr val="tx1"/>
                </a:solidFill>
                <a:latin typeface="+mj-lt"/>
              </a:rPr>
              <a:t>keyframes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962" y="576135"/>
            <a:ext cx="3124636" cy="60587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11 CuadroTexto"/>
          <p:cNvSpPr txBox="1">
            <a:spLocks noChangeArrowheads="1"/>
          </p:cNvSpPr>
          <p:nvPr/>
        </p:nvSpPr>
        <p:spPr bwMode="auto">
          <a:xfrm>
            <a:off x="2921155" y="2904653"/>
            <a:ext cx="281824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Se pueden indicar diferentes pasos para la animación.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2921155" y="3834748"/>
            <a:ext cx="2818241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El % hace referencia al tiempo transcurrido de la animación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9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8 Animaciones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Animaciones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Conceptos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Keyframe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Propiedades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69436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Propiedades de la animación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5998616" y="2846039"/>
            <a:ext cx="455965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Retraso en el inicio de la animación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8" name="32 Forma"/>
          <p:cNvCxnSpPr>
            <a:cxnSpLocks noChangeShapeType="1"/>
            <a:stCxn id="59" idx="3"/>
            <a:endCxn id="48" idx="1"/>
          </p:cNvCxnSpPr>
          <p:nvPr/>
        </p:nvCxnSpPr>
        <p:spPr bwMode="auto">
          <a:xfrm flipV="1">
            <a:off x="5434993" y="3046421"/>
            <a:ext cx="563623" cy="41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13 CuadroTexto"/>
          <p:cNvSpPr>
            <a:spLocks noChangeArrowheads="1"/>
          </p:cNvSpPr>
          <p:nvPr/>
        </p:nvSpPr>
        <p:spPr bwMode="auto">
          <a:xfrm>
            <a:off x="2918983" y="2850175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animation-delay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13 CuadroTexto"/>
          <p:cNvSpPr>
            <a:spLocks noChangeArrowheads="1"/>
          </p:cNvSpPr>
          <p:nvPr/>
        </p:nvSpPr>
        <p:spPr bwMode="auto">
          <a:xfrm>
            <a:off x="6013438" y="2306757"/>
            <a:ext cx="4544834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Duración de la animación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" name="32 Forma"/>
          <p:cNvCxnSpPr>
            <a:cxnSpLocks noChangeShapeType="1"/>
            <a:stCxn id="62" idx="3"/>
            <a:endCxn id="60" idx="1"/>
          </p:cNvCxnSpPr>
          <p:nvPr/>
        </p:nvCxnSpPr>
        <p:spPr bwMode="auto">
          <a:xfrm flipV="1">
            <a:off x="5449815" y="2507139"/>
            <a:ext cx="563623" cy="41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13 CuadroTexto"/>
          <p:cNvSpPr>
            <a:spLocks noChangeArrowheads="1"/>
          </p:cNvSpPr>
          <p:nvPr/>
        </p:nvSpPr>
        <p:spPr bwMode="auto">
          <a:xfrm>
            <a:off x="2933805" y="2310893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animation-duration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13 CuadroTexto"/>
          <p:cNvSpPr>
            <a:spLocks noChangeArrowheads="1"/>
          </p:cNvSpPr>
          <p:nvPr/>
        </p:nvSpPr>
        <p:spPr bwMode="auto">
          <a:xfrm>
            <a:off x="6013437" y="1760777"/>
            <a:ext cx="4544834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Nombre del </a:t>
            </a: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keyframes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 a aplicar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4" name="32 Forma"/>
          <p:cNvCxnSpPr>
            <a:cxnSpLocks noChangeShapeType="1"/>
            <a:stCxn id="65" idx="3"/>
            <a:endCxn id="63" idx="1"/>
          </p:cNvCxnSpPr>
          <p:nvPr/>
        </p:nvCxnSpPr>
        <p:spPr bwMode="auto">
          <a:xfrm flipV="1">
            <a:off x="5449814" y="1961159"/>
            <a:ext cx="563623" cy="41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13 CuadroTexto"/>
          <p:cNvSpPr>
            <a:spLocks noChangeArrowheads="1"/>
          </p:cNvSpPr>
          <p:nvPr/>
        </p:nvSpPr>
        <p:spPr bwMode="auto">
          <a:xfrm>
            <a:off x="2933804" y="1764913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animation-name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13 CuadroTexto"/>
          <p:cNvSpPr>
            <a:spLocks noChangeArrowheads="1"/>
          </p:cNvSpPr>
          <p:nvPr/>
        </p:nvSpPr>
        <p:spPr bwMode="auto">
          <a:xfrm>
            <a:off x="6013437" y="5400796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>
                <a:solidFill>
                  <a:schemeClr val="bg1"/>
                </a:solidFill>
                <a:latin typeface="+mj-lt"/>
              </a:rPr>
              <a:t>C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urva de tiempo para la animación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" name="32 Forma"/>
          <p:cNvCxnSpPr>
            <a:cxnSpLocks noChangeShapeType="1"/>
            <a:stCxn id="68" idx="3"/>
            <a:endCxn id="66" idx="1"/>
          </p:cNvCxnSpPr>
          <p:nvPr/>
        </p:nvCxnSpPr>
        <p:spPr bwMode="auto">
          <a:xfrm flipV="1">
            <a:off x="5449815" y="5601178"/>
            <a:ext cx="563622" cy="986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13 CuadroTexto"/>
          <p:cNvSpPr>
            <a:spLocks noChangeArrowheads="1"/>
          </p:cNvSpPr>
          <p:nvPr/>
        </p:nvSpPr>
        <p:spPr bwMode="auto">
          <a:xfrm>
            <a:off x="2933805" y="5410657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animation-timing-function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11 CuadroTexto"/>
          <p:cNvSpPr txBox="1">
            <a:spLocks noChangeArrowheads="1"/>
          </p:cNvSpPr>
          <p:nvPr/>
        </p:nvSpPr>
        <p:spPr bwMode="auto">
          <a:xfrm>
            <a:off x="2918983" y="6191791"/>
            <a:ext cx="628177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Siempre es más cómodo utilizar la forma abreviada </a:t>
            </a:r>
            <a:r>
              <a:rPr lang="es-ES_tradnl" sz="1600" b="0" i="1" dirty="0" err="1" smtClean="0">
                <a:solidFill>
                  <a:schemeClr val="tx1"/>
                </a:solidFill>
                <a:latin typeface="+mj-lt"/>
              </a:rPr>
              <a:t>animation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11 CuadroTexto"/>
          <p:cNvSpPr txBox="1">
            <a:spLocks noChangeArrowheads="1"/>
          </p:cNvSpPr>
          <p:nvPr/>
        </p:nvSpPr>
        <p:spPr bwMode="auto">
          <a:xfrm>
            <a:off x="9884523" y="4384609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linear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3" name="38 Conector recto"/>
          <p:cNvCxnSpPr>
            <a:cxnSpLocks noChangeShapeType="1"/>
            <a:stCxn id="66" idx="3"/>
            <a:endCxn id="72" idx="1"/>
          </p:cNvCxnSpPr>
          <p:nvPr/>
        </p:nvCxnSpPr>
        <p:spPr bwMode="auto">
          <a:xfrm flipV="1">
            <a:off x="9230403" y="4575169"/>
            <a:ext cx="654120" cy="102600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11 CuadroTexto"/>
          <p:cNvSpPr txBox="1">
            <a:spLocks noChangeArrowheads="1"/>
          </p:cNvSpPr>
          <p:nvPr/>
        </p:nvSpPr>
        <p:spPr bwMode="auto">
          <a:xfrm>
            <a:off x="9884523" y="4909859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ease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38 Conector recto"/>
          <p:cNvCxnSpPr>
            <a:cxnSpLocks noChangeShapeType="1"/>
            <a:stCxn id="66" idx="3"/>
            <a:endCxn id="74" idx="1"/>
          </p:cNvCxnSpPr>
          <p:nvPr/>
        </p:nvCxnSpPr>
        <p:spPr bwMode="auto">
          <a:xfrm flipV="1">
            <a:off x="9230403" y="5100419"/>
            <a:ext cx="654120" cy="50075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11 CuadroTexto"/>
          <p:cNvSpPr txBox="1">
            <a:spLocks noChangeArrowheads="1"/>
          </p:cNvSpPr>
          <p:nvPr/>
        </p:nvSpPr>
        <p:spPr bwMode="auto">
          <a:xfrm>
            <a:off x="9884523" y="5400796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ease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-in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38 Conector recto"/>
          <p:cNvCxnSpPr>
            <a:cxnSpLocks noChangeShapeType="1"/>
            <a:stCxn id="66" idx="3"/>
            <a:endCxn id="76" idx="1"/>
          </p:cNvCxnSpPr>
          <p:nvPr/>
        </p:nvCxnSpPr>
        <p:spPr bwMode="auto">
          <a:xfrm flipV="1">
            <a:off x="9230403" y="5591356"/>
            <a:ext cx="654120" cy="982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11 CuadroTexto"/>
          <p:cNvSpPr txBox="1">
            <a:spLocks noChangeArrowheads="1"/>
          </p:cNvSpPr>
          <p:nvPr/>
        </p:nvSpPr>
        <p:spPr bwMode="auto">
          <a:xfrm>
            <a:off x="9884523" y="5912945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ease-out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9" name="38 Conector recto"/>
          <p:cNvCxnSpPr>
            <a:cxnSpLocks noChangeShapeType="1"/>
            <a:stCxn id="66" idx="3"/>
            <a:endCxn id="78" idx="1"/>
          </p:cNvCxnSpPr>
          <p:nvPr/>
        </p:nvCxnSpPr>
        <p:spPr bwMode="auto">
          <a:xfrm>
            <a:off x="9230403" y="5601178"/>
            <a:ext cx="654120" cy="50232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11 CuadroTexto"/>
          <p:cNvSpPr txBox="1">
            <a:spLocks noChangeArrowheads="1"/>
          </p:cNvSpPr>
          <p:nvPr/>
        </p:nvSpPr>
        <p:spPr bwMode="auto">
          <a:xfrm>
            <a:off x="9884523" y="6405270"/>
            <a:ext cx="1295959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ease</a:t>
            </a:r>
            <a:r>
              <a:rPr lang="es-ES_tradnl" sz="1600" dirty="0" smtClean="0">
                <a:latin typeface="+mj-lt"/>
              </a:rPr>
              <a:t>-in-</a:t>
            </a:r>
            <a:r>
              <a:rPr lang="es-ES_tradnl" sz="1600" dirty="0" err="1" smtClean="0">
                <a:latin typeface="+mj-lt"/>
              </a:rPr>
              <a:t>out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1" name="38 Conector recto"/>
          <p:cNvCxnSpPr>
            <a:cxnSpLocks noChangeShapeType="1"/>
            <a:stCxn id="66" idx="3"/>
            <a:endCxn id="80" idx="1"/>
          </p:cNvCxnSpPr>
          <p:nvPr/>
        </p:nvCxnSpPr>
        <p:spPr bwMode="auto">
          <a:xfrm>
            <a:off x="9230403" y="5601178"/>
            <a:ext cx="654120" cy="99465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13 CuadroTexto"/>
          <p:cNvSpPr>
            <a:spLocks noChangeArrowheads="1"/>
          </p:cNvSpPr>
          <p:nvPr/>
        </p:nvSpPr>
        <p:spPr bwMode="auto">
          <a:xfrm>
            <a:off x="5998616" y="3376479"/>
            <a:ext cx="455965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Número de veces que se repite | </a:t>
            </a: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infinite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3" name="32 Forma"/>
          <p:cNvCxnSpPr>
            <a:cxnSpLocks noChangeShapeType="1"/>
            <a:stCxn id="84" idx="3"/>
            <a:endCxn id="82" idx="1"/>
          </p:cNvCxnSpPr>
          <p:nvPr/>
        </p:nvCxnSpPr>
        <p:spPr bwMode="auto">
          <a:xfrm flipV="1">
            <a:off x="5434993" y="3576861"/>
            <a:ext cx="563623" cy="41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13 CuadroTexto"/>
          <p:cNvSpPr>
            <a:spLocks noChangeArrowheads="1"/>
          </p:cNvSpPr>
          <p:nvPr/>
        </p:nvSpPr>
        <p:spPr bwMode="auto">
          <a:xfrm>
            <a:off x="2918983" y="3380615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animation-iteration-count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13 CuadroTexto"/>
          <p:cNvSpPr>
            <a:spLocks noChangeArrowheads="1"/>
          </p:cNvSpPr>
          <p:nvPr/>
        </p:nvSpPr>
        <p:spPr bwMode="auto">
          <a:xfrm>
            <a:off x="5998616" y="3911552"/>
            <a:ext cx="455965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normal | reverse | </a:t>
            </a: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alternate</a:t>
            </a: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alternate</a:t>
            </a: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-reverse</a:t>
            </a:r>
            <a:endParaRPr lang="es-ES_tradnl" altLang="es-ES" sz="1600" b="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6" name="32 Forma"/>
          <p:cNvCxnSpPr>
            <a:cxnSpLocks noChangeShapeType="1"/>
            <a:stCxn id="87" idx="3"/>
            <a:endCxn id="85" idx="1"/>
          </p:cNvCxnSpPr>
          <p:nvPr/>
        </p:nvCxnSpPr>
        <p:spPr bwMode="auto">
          <a:xfrm flipV="1">
            <a:off x="5434993" y="4111934"/>
            <a:ext cx="563623" cy="41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13 CuadroTexto"/>
          <p:cNvSpPr>
            <a:spLocks noChangeArrowheads="1"/>
          </p:cNvSpPr>
          <p:nvPr/>
        </p:nvSpPr>
        <p:spPr bwMode="auto">
          <a:xfrm>
            <a:off x="2918983" y="3915688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animation-direction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06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9" grpId="0" animBg="1"/>
      <p:bldP spid="60" grpId="0" animBg="1"/>
      <p:bldP spid="62" grpId="0" animBg="1"/>
      <p:bldP spid="63" grpId="0" animBg="1"/>
      <p:bldP spid="65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78" grpId="0" animBg="1"/>
      <p:bldP spid="80" grpId="0" animBg="1"/>
      <p:bldP spid="82" grpId="0" animBg="1"/>
      <p:bldP spid="84" grpId="0" animBg="1"/>
      <p:bldP spid="85" grpId="0" animBg="1"/>
      <p:bldP spid="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8 Animaciones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Animaciones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Conceptos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Keyframe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Propiedades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9400696" y="601491"/>
            <a:ext cx="237743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69436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Propiedades de la animación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13 CuadroTexto"/>
          <p:cNvSpPr>
            <a:spLocks noChangeArrowheads="1"/>
          </p:cNvSpPr>
          <p:nvPr/>
        </p:nvSpPr>
        <p:spPr bwMode="auto">
          <a:xfrm>
            <a:off x="5833930" y="4281164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running | </a:t>
            </a: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paused</a:t>
            </a:r>
            <a:endParaRPr lang="es-ES_tradnl" altLang="es-ES" sz="1600" b="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4" name="32 Forma"/>
          <p:cNvCxnSpPr>
            <a:cxnSpLocks noChangeShapeType="1"/>
            <a:stCxn id="65" idx="3"/>
            <a:endCxn id="63" idx="1"/>
          </p:cNvCxnSpPr>
          <p:nvPr/>
        </p:nvCxnSpPr>
        <p:spPr bwMode="auto">
          <a:xfrm flipV="1">
            <a:off x="5449815" y="4481546"/>
            <a:ext cx="384115" cy="41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13 CuadroTexto"/>
          <p:cNvSpPr>
            <a:spLocks noChangeArrowheads="1"/>
          </p:cNvSpPr>
          <p:nvPr/>
        </p:nvSpPr>
        <p:spPr bwMode="auto">
          <a:xfrm>
            <a:off x="2933805" y="4285300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animation-play-state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13 CuadroTexto"/>
          <p:cNvSpPr>
            <a:spLocks noChangeArrowheads="1"/>
          </p:cNvSpPr>
          <p:nvPr/>
        </p:nvSpPr>
        <p:spPr bwMode="auto">
          <a:xfrm>
            <a:off x="5833929" y="1818407"/>
            <a:ext cx="3216966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Apariencia de la caja antes/después de la animación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" name="32 Forma"/>
          <p:cNvCxnSpPr>
            <a:cxnSpLocks noChangeShapeType="1"/>
            <a:stCxn id="68" idx="3"/>
            <a:endCxn id="66" idx="1"/>
          </p:cNvCxnSpPr>
          <p:nvPr/>
        </p:nvCxnSpPr>
        <p:spPr bwMode="auto">
          <a:xfrm>
            <a:off x="5449815" y="2164521"/>
            <a:ext cx="384114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13 CuadroTexto"/>
          <p:cNvSpPr>
            <a:spLocks noChangeArrowheads="1"/>
          </p:cNvSpPr>
          <p:nvPr/>
        </p:nvSpPr>
        <p:spPr bwMode="auto">
          <a:xfrm>
            <a:off x="2933805" y="1964139"/>
            <a:ext cx="251601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animation-fill-mode</a:t>
            </a:r>
            <a:endParaRPr lang="es-ES_tradnl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11 CuadroTexto"/>
          <p:cNvSpPr txBox="1">
            <a:spLocks noChangeArrowheads="1"/>
          </p:cNvSpPr>
          <p:nvPr/>
        </p:nvSpPr>
        <p:spPr bwMode="auto">
          <a:xfrm>
            <a:off x="9884522" y="1213987"/>
            <a:ext cx="1134629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none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3" name="38 Conector recto"/>
          <p:cNvCxnSpPr>
            <a:cxnSpLocks noChangeShapeType="1"/>
            <a:stCxn id="66" idx="3"/>
            <a:endCxn id="72" idx="1"/>
          </p:cNvCxnSpPr>
          <p:nvPr/>
        </p:nvCxnSpPr>
        <p:spPr bwMode="auto">
          <a:xfrm flipV="1">
            <a:off x="9050895" y="1404547"/>
            <a:ext cx="833627" cy="75997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11 CuadroTexto"/>
          <p:cNvSpPr txBox="1">
            <a:spLocks noChangeArrowheads="1"/>
          </p:cNvSpPr>
          <p:nvPr/>
        </p:nvSpPr>
        <p:spPr bwMode="auto">
          <a:xfrm>
            <a:off x="9884523" y="1739237"/>
            <a:ext cx="1137045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forwards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38 Conector recto"/>
          <p:cNvCxnSpPr>
            <a:cxnSpLocks noChangeShapeType="1"/>
            <a:stCxn id="66" idx="3"/>
            <a:endCxn id="74" idx="1"/>
          </p:cNvCxnSpPr>
          <p:nvPr/>
        </p:nvCxnSpPr>
        <p:spPr bwMode="auto">
          <a:xfrm flipV="1">
            <a:off x="9050895" y="1929797"/>
            <a:ext cx="833628" cy="23472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11 CuadroTexto"/>
          <p:cNvSpPr txBox="1">
            <a:spLocks noChangeArrowheads="1"/>
          </p:cNvSpPr>
          <p:nvPr/>
        </p:nvSpPr>
        <p:spPr bwMode="auto">
          <a:xfrm>
            <a:off x="9884523" y="2230174"/>
            <a:ext cx="1137045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backwards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38 Conector recto"/>
          <p:cNvCxnSpPr>
            <a:cxnSpLocks noChangeShapeType="1"/>
            <a:stCxn id="66" idx="3"/>
            <a:endCxn id="76" idx="1"/>
          </p:cNvCxnSpPr>
          <p:nvPr/>
        </p:nvCxnSpPr>
        <p:spPr bwMode="auto">
          <a:xfrm>
            <a:off x="9050895" y="2164522"/>
            <a:ext cx="833628" cy="25621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11 CuadroTexto"/>
          <p:cNvSpPr txBox="1">
            <a:spLocks noChangeArrowheads="1"/>
          </p:cNvSpPr>
          <p:nvPr/>
        </p:nvSpPr>
        <p:spPr bwMode="auto">
          <a:xfrm>
            <a:off x="9884523" y="2742323"/>
            <a:ext cx="1137045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both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9" name="38 Conector recto"/>
          <p:cNvCxnSpPr>
            <a:cxnSpLocks noChangeShapeType="1"/>
            <a:stCxn id="66" idx="3"/>
            <a:endCxn id="78" idx="1"/>
          </p:cNvCxnSpPr>
          <p:nvPr/>
        </p:nvCxnSpPr>
        <p:spPr bwMode="auto">
          <a:xfrm>
            <a:off x="9050895" y="2164522"/>
            <a:ext cx="833628" cy="76836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08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6" grpId="0" animBg="1"/>
      <p:bldP spid="68" grpId="0" animBg="1"/>
      <p:bldP spid="72" grpId="0" animBg="1"/>
      <p:bldP spid="74" grpId="0" animBg="1"/>
      <p:bldP spid="76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En este tema evaluamos: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7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7"/>
          <p:cNvSpPr/>
          <p:nvPr/>
        </p:nvSpPr>
        <p:spPr>
          <a:xfrm>
            <a:off x="3048000" y="1159135"/>
            <a:ext cx="8266176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C.E.9.1 </a:t>
            </a:r>
            <a:r>
              <a:rPr lang="es-E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han creado menús dinámicos y efectistas en sitios webs, utilizando listas personalizadas, transformaciones, transiciones y animaciones</a:t>
            </a:r>
            <a:r>
              <a:rPr lang="es-E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C.E.2.6 Se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utilizado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</a:t>
            </a:r>
            <a:endParaRPr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C.E.2.8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hojas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7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99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Introducción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UL / OL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/>
              <a:t>Pseudoclases</a:t>
            </a:r>
            <a:r>
              <a:rPr lang="es-ES_tradnl" altLang="es-ES" sz="1600" dirty="0"/>
              <a:t> 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A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Listas ordenadas y sin ordenar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5010239" y="1645775"/>
            <a:ext cx="266382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No Ordenadas 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" name="32 Forma"/>
          <p:cNvCxnSpPr>
            <a:cxnSpLocks noChangeShapeType="1"/>
            <a:stCxn id="35" idx="3"/>
            <a:endCxn id="23" idx="1"/>
          </p:cNvCxnSpPr>
          <p:nvPr/>
        </p:nvCxnSpPr>
        <p:spPr bwMode="auto">
          <a:xfrm flipV="1">
            <a:off x="4603959" y="1882591"/>
            <a:ext cx="406280" cy="43678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3116471" y="2118989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Listas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3 CuadroTexto"/>
          <p:cNvSpPr>
            <a:spLocks noChangeArrowheads="1"/>
          </p:cNvSpPr>
          <p:nvPr/>
        </p:nvSpPr>
        <p:spPr bwMode="auto">
          <a:xfrm>
            <a:off x="5010239" y="2512342"/>
            <a:ext cx="2663825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Ordenadas 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7" name="32 Forma"/>
          <p:cNvCxnSpPr>
            <a:cxnSpLocks noChangeShapeType="1"/>
            <a:stCxn id="35" idx="3"/>
            <a:endCxn id="36" idx="1"/>
          </p:cNvCxnSpPr>
          <p:nvPr/>
        </p:nvCxnSpPr>
        <p:spPr bwMode="auto">
          <a:xfrm>
            <a:off x="4603959" y="2319371"/>
            <a:ext cx="406280" cy="42785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8310097" y="2245517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start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=“5”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38 Conector recto"/>
          <p:cNvCxnSpPr>
            <a:cxnSpLocks noChangeShapeType="1"/>
            <a:stCxn id="36" idx="3"/>
            <a:endCxn id="43" idx="1"/>
          </p:cNvCxnSpPr>
          <p:nvPr/>
        </p:nvCxnSpPr>
        <p:spPr bwMode="auto">
          <a:xfrm flipV="1">
            <a:off x="7674064" y="2436077"/>
            <a:ext cx="636033" cy="3111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8310098" y="2916969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reversed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38 Conector recto"/>
          <p:cNvCxnSpPr>
            <a:cxnSpLocks noChangeShapeType="1"/>
            <a:stCxn id="36" idx="3"/>
            <a:endCxn id="45" idx="1"/>
          </p:cNvCxnSpPr>
          <p:nvPr/>
        </p:nvCxnSpPr>
        <p:spPr bwMode="auto">
          <a:xfrm>
            <a:off x="7674064" y="2747223"/>
            <a:ext cx="636034" cy="36030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13 CuadroTexto"/>
          <p:cNvSpPr>
            <a:spLocks noChangeArrowheads="1"/>
          </p:cNvSpPr>
          <p:nvPr/>
        </p:nvSpPr>
        <p:spPr bwMode="auto">
          <a:xfrm>
            <a:off x="4397966" y="4158811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397966" y="4807599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13 CuadroTexto"/>
          <p:cNvSpPr>
            <a:spLocks noChangeArrowheads="1"/>
          </p:cNvSpPr>
          <p:nvPr/>
        </p:nvSpPr>
        <p:spPr bwMode="auto">
          <a:xfrm>
            <a:off x="4397966" y="5456387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13 CuadroTexto"/>
          <p:cNvSpPr>
            <a:spLocks noChangeArrowheads="1"/>
          </p:cNvSpPr>
          <p:nvPr/>
        </p:nvSpPr>
        <p:spPr bwMode="auto">
          <a:xfrm>
            <a:off x="3116471" y="3587306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 || 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" name="32 Forma"/>
          <p:cNvCxnSpPr>
            <a:cxnSpLocks noChangeShapeType="1"/>
            <a:stCxn id="47" idx="1"/>
            <a:endCxn id="50" idx="2"/>
          </p:cNvCxnSpPr>
          <p:nvPr/>
        </p:nvCxnSpPr>
        <p:spPr bwMode="auto">
          <a:xfrm rot="10800000">
            <a:off x="3860216" y="3988070"/>
            <a:ext cx="537751" cy="405622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32 Forma"/>
          <p:cNvCxnSpPr>
            <a:cxnSpLocks noChangeShapeType="1"/>
            <a:stCxn id="48" idx="1"/>
            <a:endCxn id="50" idx="2"/>
          </p:cNvCxnSpPr>
          <p:nvPr/>
        </p:nvCxnSpPr>
        <p:spPr bwMode="auto">
          <a:xfrm rot="10800000">
            <a:off x="3860216" y="3988070"/>
            <a:ext cx="537751" cy="1054410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32 Forma"/>
          <p:cNvCxnSpPr>
            <a:cxnSpLocks noChangeShapeType="1"/>
            <a:stCxn id="49" idx="1"/>
            <a:endCxn id="50" idx="2"/>
          </p:cNvCxnSpPr>
          <p:nvPr/>
        </p:nvCxnSpPr>
        <p:spPr bwMode="auto">
          <a:xfrm rot="10800000">
            <a:off x="3860216" y="3988070"/>
            <a:ext cx="537751" cy="1703198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13 CuadroTexto"/>
          <p:cNvSpPr>
            <a:spLocks noChangeArrowheads="1"/>
          </p:cNvSpPr>
          <p:nvPr/>
        </p:nvSpPr>
        <p:spPr bwMode="auto">
          <a:xfrm>
            <a:off x="3129534" y="6118248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 || 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5" name="32 Forma"/>
          <p:cNvCxnSpPr>
            <a:cxnSpLocks noChangeShapeType="1"/>
            <a:stCxn id="54" idx="0"/>
            <a:endCxn id="50" idx="2"/>
          </p:cNvCxnSpPr>
          <p:nvPr/>
        </p:nvCxnSpPr>
        <p:spPr bwMode="auto">
          <a:xfrm rot="16200000" flipV="1">
            <a:off x="2801658" y="5046627"/>
            <a:ext cx="2130178" cy="130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11 CuadroTexto"/>
          <p:cNvSpPr txBox="1">
            <a:spLocks noChangeArrowheads="1"/>
          </p:cNvSpPr>
          <p:nvPr/>
        </p:nvSpPr>
        <p:spPr bwMode="auto">
          <a:xfrm>
            <a:off x="8010368" y="4468915"/>
            <a:ext cx="394526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Una lista se compone de la etiqueta de lista (ordenada o no ordenada) y una serie de elementos de lista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5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Listas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Marcadores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Marcador gráfico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Posición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Abreviada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/>
              <a:t>Pseudoclases</a:t>
            </a:r>
            <a:r>
              <a:rPr lang="es-ES_tradnl" altLang="es-ES" sz="1600" dirty="0"/>
              <a:t> 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72777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A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Tipos de marcadores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5010239" y="1645775"/>
            <a:ext cx="2663825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disc | </a:t>
            </a: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circle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square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" name="32 Forma"/>
          <p:cNvCxnSpPr>
            <a:cxnSpLocks noChangeShapeType="1"/>
            <a:stCxn id="35" idx="3"/>
            <a:endCxn id="23" idx="1"/>
          </p:cNvCxnSpPr>
          <p:nvPr/>
        </p:nvCxnSpPr>
        <p:spPr bwMode="auto">
          <a:xfrm flipV="1">
            <a:off x="4586101" y="1846157"/>
            <a:ext cx="424138" cy="95886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2949879" y="2604644"/>
            <a:ext cx="1636222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list-style-type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3 CuadroTexto"/>
          <p:cNvSpPr>
            <a:spLocks noChangeArrowheads="1"/>
          </p:cNvSpPr>
          <p:nvPr/>
        </p:nvSpPr>
        <p:spPr bwMode="auto">
          <a:xfrm>
            <a:off x="5028031" y="2271024"/>
            <a:ext cx="2663825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decimal 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7" name="32 Forma"/>
          <p:cNvCxnSpPr>
            <a:cxnSpLocks noChangeShapeType="1"/>
            <a:stCxn id="35" idx="3"/>
            <a:endCxn id="36" idx="1"/>
          </p:cNvCxnSpPr>
          <p:nvPr/>
        </p:nvCxnSpPr>
        <p:spPr bwMode="auto">
          <a:xfrm flipV="1">
            <a:off x="4586101" y="2469769"/>
            <a:ext cx="441930" cy="33525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13 CuadroTexto"/>
          <p:cNvSpPr>
            <a:spLocks noChangeArrowheads="1"/>
          </p:cNvSpPr>
          <p:nvPr/>
        </p:nvSpPr>
        <p:spPr bwMode="auto">
          <a:xfrm>
            <a:off x="5010240" y="2892403"/>
            <a:ext cx="2662734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upper-roman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upper-alpha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…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11 CuadroTexto"/>
          <p:cNvSpPr txBox="1">
            <a:spLocks noChangeArrowheads="1"/>
          </p:cNvSpPr>
          <p:nvPr/>
        </p:nvSpPr>
        <p:spPr bwMode="auto">
          <a:xfrm>
            <a:off x="7903928" y="1682209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apariencia de cada tipo depende del navegador.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32 Forma"/>
          <p:cNvCxnSpPr>
            <a:cxnSpLocks noChangeShapeType="1"/>
            <a:stCxn id="35" idx="3"/>
            <a:endCxn id="47" idx="1"/>
          </p:cNvCxnSpPr>
          <p:nvPr/>
        </p:nvCxnSpPr>
        <p:spPr bwMode="auto">
          <a:xfrm>
            <a:off x="4586101" y="2805026"/>
            <a:ext cx="424139" cy="28612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11 CuadroTexto"/>
          <p:cNvSpPr txBox="1">
            <a:spLocks noChangeArrowheads="1"/>
          </p:cNvSpPr>
          <p:nvPr/>
        </p:nvSpPr>
        <p:spPr bwMode="auto">
          <a:xfrm>
            <a:off x="8678120" y="2661495"/>
            <a:ext cx="3171072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Lista completa de tipos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788" y="4459419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M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arcadores Gráficos Personalizados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13 CuadroTexto"/>
          <p:cNvSpPr>
            <a:spLocks noChangeArrowheads="1"/>
          </p:cNvSpPr>
          <p:nvPr/>
        </p:nvSpPr>
        <p:spPr bwMode="auto">
          <a:xfrm>
            <a:off x="5010239" y="5247017"/>
            <a:ext cx="2663825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url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(‘ruta imagen’);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1" name="32 Forma"/>
          <p:cNvCxnSpPr>
            <a:cxnSpLocks noChangeShapeType="1"/>
            <a:stCxn id="42" idx="3"/>
            <a:endCxn id="40" idx="1"/>
          </p:cNvCxnSpPr>
          <p:nvPr/>
        </p:nvCxnSpPr>
        <p:spPr bwMode="auto">
          <a:xfrm flipV="1">
            <a:off x="4586101" y="5447399"/>
            <a:ext cx="424138" cy="32166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13 CuadroTexto"/>
          <p:cNvSpPr>
            <a:spLocks noChangeArrowheads="1"/>
          </p:cNvSpPr>
          <p:nvPr/>
        </p:nvSpPr>
        <p:spPr bwMode="auto">
          <a:xfrm>
            <a:off x="2949879" y="5568685"/>
            <a:ext cx="1636222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list-style-image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13 CuadroTexto"/>
          <p:cNvSpPr>
            <a:spLocks noChangeArrowheads="1"/>
          </p:cNvSpPr>
          <p:nvPr/>
        </p:nvSpPr>
        <p:spPr bwMode="auto">
          <a:xfrm>
            <a:off x="5028031" y="5872266"/>
            <a:ext cx="2663825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gif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png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jpeg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 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8" name="32 Forma"/>
          <p:cNvCxnSpPr>
            <a:cxnSpLocks noChangeShapeType="1"/>
            <a:stCxn id="42" idx="3"/>
            <a:endCxn id="57" idx="1"/>
          </p:cNvCxnSpPr>
          <p:nvPr/>
        </p:nvCxnSpPr>
        <p:spPr bwMode="auto">
          <a:xfrm>
            <a:off x="4586101" y="5769067"/>
            <a:ext cx="441930" cy="30194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5010240" y="3438294"/>
            <a:ext cx="2662734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none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32 Forma"/>
          <p:cNvCxnSpPr>
            <a:cxnSpLocks noChangeShapeType="1"/>
            <a:stCxn id="35" idx="3"/>
            <a:endCxn id="26" idx="1"/>
          </p:cNvCxnSpPr>
          <p:nvPr/>
        </p:nvCxnSpPr>
        <p:spPr bwMode="auto">
          <a:xfrm>
            <a:off x="4586101" y="2805026"/>
            <a:ext cx="424139" cy="83201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125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Listas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Marcadores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Marcador gráfico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Posición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Abreviada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/>
              <a:t>Pseudoclases</a:t>
            </a:r>
            <a:r>
              <a:rPr lang="es-ES_tradnl" altLang="es-ES" sz="1600" dirty="0"/>
              <a:t> 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72777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C.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Posición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5010239" y="1645775"/>
            <a:ext cx="2663825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outsid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e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inside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" name="32 Forma"/>
          <p:cNvCxnSpPr>
            <a:cxnSpLocks noChangeShapeType="1"/>
            <a:stCxn id="35" idx="3"/>
            <a:endCxn id="23" idx="1"/>
          </p:cNvCxnSpPr>
          <p:nvPr/>
        </p:nvCxnSpPr>
        <p:spPr bwMode="auto">
          <a:xfrm>
            <a:off x="4666119" y="1844440"/>
            <a:ext cx="344120" cy="171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2867679" y="1644058"/>
            <a:ext cx="179844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list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style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-position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971" y="2366327"/>
            <a:ext cx="2162477" cy="139084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292" y="2342049"/>
            <a:ext cx="2057687" cy="1409897"/>
          </a:xfrm>
          <a:prstGeom prst="rect">
            <a:avLst/>
          </a:prstGeom>
        </p:spPr>
      </p:pic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8018184" y="1501377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Determina si el marcador está dentro o fuera del &lt;li&gt;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4640983" y="3751946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outside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7812909" y="3756410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inside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127" y="4356090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Declaración abreviada de listas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13 CuadroTexto"/>
          <p:cNvSpPr>
            <a:spLocks noChangeArrowheads="1"/>
          </p:cNvSpPr>
          <p:nvPr/>
        </p:nvSpPr>
        <p:spPr bwMode="auto">
          <a:xfrm>
            <a:off x="5103388" y="4837651"/>
            <a:ext cx="2663825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url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(‘marcador.gif’) disc </a:t>
            </a: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inside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32 Forma"/>
          <p:cNvCxnSpPr>
            <a:cxnSpLocks noChangeShapeType="1"/>
            <a:stCxn id="43" idx="3"/>
            <a:endCxn id="33" idx="1"/>
          </p:cNvCxnSpPr>
          <p:nvPr/>
        </p:nvCxnSpPr>
        <p:spPr bwMode="auto">
          <a:xfrm>
            <a:off x="4759268" y="5036316"/>
            <a:ext cx="344120" cy="171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3 CuadroTexto"/>
          <p:cNvSpPr>
            <a:spLocks noChangeArrowheads="1"/>
          </p:cNvSpPr>
          <p:nvPr/>
        </p:nvSpPr>
        <p:spPr bwMode="auto">
          <a:xfrm>
            <a:off x="2960828" y="4835934"/>
            <a:ext cx="1798440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list-style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11 CuadroTexto"/>
          <p:cNvSpPr txBox="1">
            <a:spLocks noChangeArrowheads="1"/>
          </p:cNvSpPr>
          <p:nvPr/>
        </p:nvSpPr>
        <p:spPr bwMode="auto">
          <a:xfrm>
            <a:off x="2958696" y="5627297"/>
            <a:ext cx="3945264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No es obligatorio decir las 3 propiedades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7217730" y="5627297"/>
            <a:ext cx="394526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se dice al mismo tiempo una imagen y un tipo, el tipo se utiliza si no se puede mostrar la imagen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23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3 </a:t>
            </a:r>
            <a:r>
              <a:rPr lang="es-ES" i="1" dirty="0" err="1" smtClean="0">
                <a:latin typeface="Decima Nova Pro" panose="02000506000000020004" pitchFamily="50" charset="0"/>
              </a:rPr>
              <a:t>Pseudoclases</a:t>
            </a:r>
            <a:r>
              <a:rPr lang="es-ES" i="1" dirty="0" smtClean="0">
                <a:latin typeface="Decima Nova Pro" panose="02000506000000020004" pitchFamily="50" charset="0"/>
              </a:rPr>
              <a:t> CSS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dirty="0" err="1" smtClean="0"/>
              <a:t>Pseudoclases</a:t>
            </a:r>
            <a:r>
              <a:rPr lang="es-ES_tradnl" altLang="es-ES" sz="1600" b="1" dirty="0" smtClean="0"/>
              <a:t> </a:t>
            </a:r>
            <a:r>
              <a:rPr lang="es-ES_tradnl" altLang="es-ES" sz="1600" b="1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Menús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6403591" y="2779443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Ratón sobre el elemento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" name="32 Forma"/>
          <p:cNvCxnSpPr>
            <a:cxnSpLocks noChangeShapeType="1"/>
            <a:stCxn id="35" idx="3"/>
            <a:endCxn id="23" idx="1"/>
          </p:cNvCxnSpPr>
          <p:nvPr/>
        </p:nvCxnSpPr>
        <p:spPr bwMode="auto">
          <a:xfrm>
            <a:off x="5852160" y="2974780"/>
            <a:ext cx="551431" cy="50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2872854" y="2774398"/>
            <a:ext cx="2979306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hover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13 CuadroTexto"/>
          <p:cNvSpPr>
            <a:spLocks noChangeArrowheads="1"/>
          </p:cNvSpPr>
          <p:nvPr/>
        </p:nvSpPr>
        <p:spPr bwMode="auto">
          <a:xfrm>
            <a:off x="6403591" y="3361089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Link visitado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32 Forma"/>
          <p:cNvCxnSpPr>
            <a:cxnSpLocks noChangeShapeType="1"/>
            <a:stCxn id="43" idx="3"/>
            <a:endCxn id="33" idx="1"/>
          </p:cNvCxnSpPr>
          <p:nvPr/>
        </p:nvCxnSpPr>
        <p:spPr bwMode="auto">
          <a:xfrm>
            <a:off x="5852160" y="3556426"/>
            <a:ext cx="551431" cy="50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3 CuadroTexto"/>
          <p:cNvSpPr>
            <a:spLocks noChangeArrowheads="1"/>
          </p:cNvSpPr>
          <p:nvPr/>
        </p:nvSpPr>
        <p:spPr bwMode="auto">
          <a:xfrm>
            <a:off x="2872854" y="3356044"/>
            <a:ext cx="2979306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visited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11 CuadroTexto"/>
          <p:cNvSpPr txBox="1">
            <a:spLocks noChangeArrowheads="1"/>
          </p:cNvSpPr>
          <p:nvPr/>
        </p:nvSpPr>
        <p:spPr bwMode="auto">
          <a:xfrm>
            <a:off x="2872854" y="2144836"/>
            <a:ext cx="3945264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Lista completa de </a:t>
            </a:r>
            <a:r>
              <a:rPr lang="es-ES_tradnl" sz="1600" dirty="0" err="1" smtClean="0">
                <a:latin typeface="+mj-lt"/>
                <a:hlinkClick r:id="rId3"/>
              </a:rPr>
              <a:t>pseudoclases</a:t>
            </a:r>
            <a:r>
              <a:rPr lang="es-ES_tradnl" sz="1600" dirty="0" smtClean="0">
                <a:latin typeface="+mj-lt"/>
                <a:hlinkClick r:id="rId3"/>
              </a:rPr>
              <a:t> CSS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2872854" y="5579507"/>
            <a:ext cx="674770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Algunas de ellas las usaremos para diseñar menús dinámicos. Otras las usaremos más adelante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2872854" y="1153903"/>
            <a:ext cx="8532173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>
                <a:solidFill>
                  <a:schemeClr val="bg1"/>
                </a:solidFill>
                <a:latin typeface="+mj-lt"/>
              </a:rPr>
              <a:t>Una </a:t>
            </a:r>
            <a:r>
              <a:rPr lang="es-ES" altLang="es-ES" sz="2000" dirty="0" err="1">
                <a:solidFill>
                  <a:schemeClr val="bg1"/>
                </a:solidFill>
                <a:latin typeface="+mj-lt"/>
              </a:rPr>
              <a:t>pseudoclase</a:t>
            </a:r>
            <a:r>
              <a:rPr lang="es-ES" altLang="es-ES" sz="2000" dirty="0">
                <a:solidFill>
                  <a:schemeClr val="bg1"/>
                </a:solidFill>
                <a:latin typeface="+mj-lt"/>
              </a:rPr>
              <a:t> CSS es una palabra clave que se añade a los selectores y que especifica un estado especial del elemento seleccionado</a:t>
            </a:r>
          </a:p>
        </p:txBody>
      </p:sp>
      <p:sp>
        <p:nvSpPr>
          <p:cNvPr id="27" name="13 CuadroTexto"/>
          <p:cNvSpPr>
            <a:spLocks noChangeArrowheads="1"/>
          </p:cNvSpPr>
          <p:nvPr/>
        </p:nvSpPr>
        <p:spPr bwMode="auto">
          <a:xfrm>
            <a:off x="6403591" y="3913352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Elemento con el id del enlace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32 Forma"/>
          <p:cNvCxnSpPr>
            <a:cxnSpLocks noChangeShapeType="1"/>
            <a:stCxn id="36" idx="3"/>
            <a:endCxn id="27" idx="1"/>
          </p:cNvCxnSpPr>
          <p:nvPr/>
        </p:nvCxnSpPr>
        <p:spPr bwMode="auto">
          <a:xfrm>
            <a:off x="5852160" y="4108689"/>
            <a:ext cx="551431" cy="50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13 CuadroTexto"/>
          <p:cNvSpPr>
            <a:spLocks noChangeArrowheads="1"/>
          </p:cNvSpPr>
          <p:nvPr/>
        </p:nvSpPr>
        <p:spPr bwMode="auto">
          <a:xfrm>
            <a:off x="2872854" y="3908307"/>
            <a:ext cx="2979306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:target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13 CuadroTexto"/>
          <p:cNvSpPr>
            <a:spLocks noChangeArrowheads="1"/>
          </p:cNvSpPr>
          <p:nvPr/>
        </p:nvSpPr>
        <p:spPr bwMode="auto">
          <a:xfrm>
            <a:off x="6403590" y="4443825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Primer | último hijo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8" name="32 Forma"/>
          <p:cNvCxnSpPr>
            <a:cxnSpLocks noChangeShapeType="1"/>
            <a:stCxn id="39" idx="3"/>
            <a:endCxn id="37" idx="1"/>
          </p:cNvCxnSpPr>
          <p:nvPr/>
        </p:nvCxnSpPr>
        <p:spPr bwMode="auto">
          <a:xfrm flipV="1">
            <a:off x="5852160" y="4644207"/>
            <a:ext cx="551430" cy="68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13 CuadroTexto"/>
          <p:cNvSpPr>
            <a:spLocks noChangeArrowheads="1"/>
          </p:cNvSpPr>
          <p:nvPr/>
        </p:nvSpPr>
        <p:spPr bwMode="auto">
          <a:xfrm>
            <a:off x="2872854" y="4444505"/>
            <a:ext cx="2979306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first-child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last-child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13 CuadroTexto"/>
          <p:cNvSpPr>
            <a:spLocks noChangeArrowheads="1"/>
          </p:cNvSpPr>
          <p:nvPr/>
        </p:nvSpPr>
        <p:spPr bwMode="auto">
          <a:xfrm>
            <a:off x="6403590" y="4980703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Primer | último elemento de un tipo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1" name="32 Forma"/>
          <p:cNvCxnSpPr>
            <a:cxnSpLocks noChangeShapeType="1"/>
            <a:stCxn id="42" idx="3"/>
            <a:endCxn id="40" idx="1"/>
          </p:cNvCxnSpPr>
          <p:nvPr/>
        </p:nvCxnSpPr>
        <p:spPr bwMode="auto">
          <a:xfrm>
            <a:off x="5852160" y="5179914"/>
            <a:ext cx="551430" cy="117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13 CuadroTexto"/>
          <p:cNvSpPr>
            <a:spLocks noChangeArrowheads="1"/>
          </p:cNvSpPr>
          <p:nvPr/>
        </p:nvSpPr>
        <p:spPr bwMode="auto">
          <a:xfrm>
            <a:off x="2872854" y="4979532"/>
            <a:ext cx="2979306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first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-of-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type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last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-of-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type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94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Menús dinámicos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Menús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Uso de 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Diseño de cajas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 dobles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Pestañas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2910158" y="1543413"/>
            <a:ext cx="4819570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menú es una lista de enlaces, por lo que debemos utilizar listas para definir los menús.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03649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Uso de listas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8609918" y="1548832"/>
            <a:ext cx="2423842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2910158" y="2488293"/>
            <a:ext cx="481957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Lo habitual será indicar </a:t>
            </a:r>
            <a:r>
              <a:rPr lang="es-ES_tradnl" sz="1600" i="1" dirty="0" err="1" smtClean="0">
                <a:latin typeface="+mj-lt"/>
              </a:rPr>
              <a:t>list-style-type</a:t>
            </a:r>
            <a:r>
              <a:rPr lang="es-ES_tradnl" sz="1600" i="1" dirty="0" smtClean="0">
                <a:latin typeface="+mj-lt"/>
              </a:rPr>
              <a:t>: </a:t>
            </a:r>
            <a:r>
              <a:rPr lang="es-ES_tradnl" sz="1600" i="1" dirty="0" err="1" smtClean="0">
                <a:latin typeface="+mj-lt"/>
              </a:rPr>
              <a:t>none</a:t>
            </a:r>
            <a:r>
              <a:rPr lang="es-ES_tradnl" sz="1600" i="1" dirty="0" smtClean="0">
                <a:latin typeface="+mj-lt"/>
              </a:rPr>
              <a:t>;</a:t>
            </a:r>
            <a:endParaRPr lang="es-ES_tradnl" sz="1600" b="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13 CuadroTexto"/>
          <p:cNvSpPr>
            <a:spLocks noChangeArrowheads="1"/>
          </p:cNvSpPr>
          <p:nvPr/>
        </p:nvSpPr>
        <p:spPr bwMode="auto">
          <a:xfrm>
            <a:off x="6336917" y="3208226"/>
            <a:ext cx="3169297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i="1" dirty="0" err="1" smtClean="0">
                <a:solidFill>
                  <a:schemeClr val="bg1"/>
                </a:solidFill>
                <a:latin typeface="+mj-lt"/>
              </a:rPr>
              <a:t>display</a:t>
            </a:r>
            <a:r>
              <a:rPr lang="es-ES_tradnl" altLang="es-ES" sz="1600" b="0" i="1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s-ES_tradnl" altLang="es-ES" sz="1600" b="0" i="1" dirty="0" err="1" smtClean="0">
                <a:solidFill>
                  <a:schemeClr val="bg1"/>
                </a:solidFill>
                <a:latin typeface="+mj-lt"/>
              </a:rPr>
              <a:t>flex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 sobre el </a:t>
            </a: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nav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6" name="32 Forma"/>
          <p:cNvCxnSpPr>
            <a:cxnSpLocks noChangeShapeType="1"/>
            <a:stCxn id="47" idx="3"/>
            <a:endCxn id="32" idx="1"/>
          </p:cNvCxnSpPr>
          <p:nvPr/>
        </p:nvCxnSpPr>
        <p:spPr bwMode="auto">
          <a:xfrm flipV="1">
            <a:off x="5888735" y="3408608"/>
            <a:ext cx="448182" cy="32166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13 CuadroTexto"/>
          <p:cNvSpPr>
            <a:spLocks noChangeArrowheads="1"/>
          </p:cNvSpPr>
          <p:nvPr/>
        </p:nvSpPr>
        <p:spPr bwMode="auto">
          <a:xfrm>
            <a:off x="2987750" y="3529894"/>
            <a:ext cx="2900985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Menú horizontal 2 opciones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6354709" y="3833475"/>
            <a:ext cx="3169297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display</a:t>
            </a: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s-ES_tradnl" altLang="es-ES" sz="1600" i="1" dirty="0" err="1" smtClean="0">
                <a:solidFill>
                  <a:schemeClr val="bg1"/>
                </a:solidFill>
                <a:latin typeface="+mj-lt"/>
              </a:rPr>
              <a:t>inline</a:t>
            </a: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-block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sobre los </a:t>
            </a:r>
            <a:r>
              <a:rPr lang="es-ES_tradnl" altLang="es-ES" sz="1600" i="1" dirty="0" smtClean="0">
                <a:solidFill>
                  <a:schemeClr val="bg1"/>
                </a:solidFill>
                <a:latin typeface="+mj-lt"/>
              </a:rPr>
              <a:t>li</a:t>
            </a:r>
            <a:endParaRPr lang="es-ES_tradnl" altLang="es-ES" sz="1600" b="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" name="32 Forma"/>
          <p:cNvCxnSpPr>
            <a:cxnSpLocks noChangeShapeType="1"/>
            <a:stCxn id="47" idx="3"/>
            <a:endCxn id="48" idx="1"/>
          </p:cNvCxnSpPr>
          <p:nvPr/>
        </p:nvCxnSpPr>
        <p:spPr bwMode="auto">
          <a:xfrm>
            <a:off x="5888735" y="3730276"/>
            <a:ext cx="465974" cy="30194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750" y="4577810"/>
            <a:ext cx="3677163" cy="168616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005" y="4577810"/>
            <a:ext cx="3667637" cy="1171739"/>
          </a:xfrm>
          <a:prstGeom prst="rect">
            <a:avLst/>
          </a:prstGeom>
        </p:spPr>
      </p:pic>
      <p:sp>
        <p:nvSpPr>
          <p:cNvPr id="51" name="11 CuadroTexto"/>
          <p:cNvSpPr txBox="1">
            <a:spLocks noChangeArrowheads="1"/>
          </p:cNvSpPr>
          <p:nvPr/>
        </p:nvSpPr>
        <p:spPr bwMode="auto">
          <a:xfrm>
            <a:off x="8009228" y="2200275"/>
            <a:ext cx="369709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OJOCUIDAO: colocar el &lt;a&gt; rodeando al &lt;li&gt; para que toda la caja sea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4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Menús dinámicos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5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LISTAS Y MENÚS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Listas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dirty="0" err="1" smtClean="0"/>
              <a:t>Pseudoclases</a:t>
            </a:r>
            <a:r>
              <a:rPr lang="es-ES_tradnl" altLang="es-ES" sz="1600" dirty="0" smtClean="0"/>
              <a:t> </a:t>
            </a:r>
            <a:r>
              <a:rPr lang="es-ES_tradnl" altLang="es-ES" sz="1600" dirty="0"/>
              <a:t>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Menús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Uso de 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Diseño de cajas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Fondos dobles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Pestañas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Degradados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Transiciones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Transformaciones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Animaciones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2910158" y="1534214"/>
            <a:ext cx="4819570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Usamos todo nuestro conocimiento y creatividad para diseñar las cajas de menús (</a:t>
            </a:r>
            <a:r>
              <a:rPr lang="es-ES_tradnl" sz="1600" b="0" i="1" dirty="0" smtClean="0">
                <a:solidFill>
                  <a:schemeClr val="tx1"/>
                </a:solidFill>
                <a:latin typeface="+mj-lt"/>
              </a:rPr>
              <a:t>li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103649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Diseño de cajas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8609918" y="1548832"/>
            <a:ext cx="2423842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3"/>
              </a:rPr>
              <a:t>Artículo de referencia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158" y="2434374"/>
            <a:ext cx="3814572" cy="26578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105" y="5461229"/>
            <a:ext cx="6782747" cy="466790"/>
          </a:xfrm>
          <a:prstGeom prst="rect">
            <a:avLst/>
          </a:prstGeom>
        </p:spPr>
      </p:pic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7729727" y="3107436"/>
            <a:ext cx="3734321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Con :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hover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cambio alguna apariencia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728" y="3716793"/>
            <a:ext cx="3734321" cy="11050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05" y="5983133"/>
            <a:ext cx="674464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Personalizado 2">
      <a:majorFont>
        <a:latin typeface="Decima Nova Pro"/>
        <a:ea typeface=""/>
        <a:cs typeface=""/>
      </a:majorFont>
      <a:minorFont>
        <a:latin typeface="Decima Nov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1835</Words>
  <Application>Microsoft Office PowerPoint</Application>
  <PresentationFormat>Panorámica</PresentationFormat>
  <Paragraphs>639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Decima Nova Pro</vt:lpstr>
      <vt:lpstr>Calibri</vt:lpstr>
      <vt:lpstr>Tema de Office</vt:lpstr>
      <vt:lpstr>Presentación de PowerPoint</vt:lpstr>
      <vt:lpstr>ÍNDICE</vt:lpstr>
      <vt:lpstr>En este tema evaluamos:</vt:lpstr>
      <vt:lpstr>1 Introducción</vt:lpstr>
      <vt:lpstr>2 Listas</vt:lpstr>
      <vt:lpstr>2 Listas</vt:lpstr>
      <vt:lpstr>3 Pseudoclases CSS</vt:lpstr>
      <vt:lpstr>4 Menús dinámicos</vt:lpstr>
      <vt:lpstr>4 Menús dinámicos</vt:lpstr>
      <vt:lpstr>4 Menús dinámicos</vt:lpstr>
      <vt:lpstr>4 Menús dinámicos</vt:lpstr>
      <vt:lpstr>5 Fondos degradados</vt:lpstr>
      <vt:lpstr>5 Fondos degradados</vt:lpstr>
      <vt:lpstr>5 Fondos degradados</vt:lpstr>
      <vt:lpstr>5 Fondos degradados</vt:lpstr>
      <vt:lpstr>6 Transiciones CSS</vt:lpstr>
      <vt:lpstr>6 Transiciones CSS</vt:lpstr>
      <vt:lpstr>7 Transformaciones CSS</vt:lpstr>
      <vt:lpstr>7 Transformaciones CSS</vt:lpstr>
      <vt:lpstr>7 Transformaciones CSS</vt:lpstr>
      <vt:lpstr>7 Transformaciones CSS</vt:lpstr>
      <vt:lpstr>8 Animaciones CSS</vt:lpstr>
      <vt:lpstr>8 Animaciones CSS</vt:lpstr>
      <vt:lpstr>8 Animaciones CSS</vt:lpstr>
      <vt:lpstr>8 Animaciones CSS</vt:lpstr>
      <vt:lpstr>8 Animaciones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Vocalia Información Regional. Salesianos Cooperadores</cp:lastModifiedBy>
  <cp:revision>259</cp:revision>
  <dcterms:created xsi:type="dcterms:W3CDTF">2017-11-15T16:19:40Z</dcterms:created>
  <dcterms:modified xsi:type="dcterms:W3CDTF">2022-01-10T17:10:53Z</dcterms:modified>
</cp:coreProperties>
</file>