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/>
    <p:restoredTop sz="94659"/>
  </p:normalViewPr>
  <p:slideViewPr>
    <p:cSldViewPr snapToGrid="0">
      <p:cViewPr varScale="1">
        <p:scale>
          <a:sx n="85" d="100"/>
          <a:sy n="85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244A3-6662-42D3-8EFB-781FD9A0604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159549-AB26-415D-B6D9-FD700CF6DCEF}">
      <dgm:prSet/>
      <dgm:spPr/>
      <dgm:t>
        <a:bodyPr/>
        <a:lstStyle/>
        <a:p>
          <a:r>
            <a:rPr lang="en-US" dirty="0"/>
            <a:t> Logistic Regression, Decision Trees, KNN, Random Forest, MLP</a:t>
          </a:r>
        </a:p>
      </dgm:t>
    </dgm:pt>
    <dgm:pt modelId="{C73C039C-7AD6-4BA4-A073-B50A135B74B7}" type="parTrans" cxnId="{E1623477-2D8A-45DF-B594-599F90473FC0}">
      <dgm:prSet/>
      <dgm:spPr/>
      <dgm:t>
        <a:bodyPr/>
        <a:lstStyle/>
        <a:p>
          <a:endParaRPr lang="en-US"/>
        </a:p>
      </dgm:t>
    </dgm:pt>
    <dgm:pt modelId="{A06A1941-84A5-4609-9D29-53BD34B5FE80}" type="sibTrans" cxnId="{E1623477-2D8A-45DF-B594-599F90473FC0}">
      <dgm:prSet/>
      <dgm:spPr/>
      <dgm:t>
        <a:bodyPr/>
        <a:lstStyle/>
        <a:p>
          <a:endParaRPr lang="en-US"/>
        </a:p>
      </dgm:t>
    </dgm:pt>
    <dgm:pt modelId="{1595CFDC-43FD-44F3-80F9-35F76DCF4799}">
      <dgm:prSet/>
      <dgm:spPr/>
      <dgm:t>
        <a:bodyPr/>
        <a:lstStyle/>
        <a:p>
          <a:r>
            <a:rPr lang="en-US"/>
            <a:t>Validation Method: Leave-One-Out Cross-Validation </a:t>
          </a:r>
        </a:p>
      </dgm:t>
    </dgm:pt>
    <dgm:pt modelId="{12C6EF81-9EE6-47A3-BEE4-60F6E47266BE}" type="parTrans" cxnId="{75928A84-3C77-4EE1-8E0C-9B1316ED887E}">
      <dgm:prSet/>
      <dgm:spPr/>
      <dgm:t>
        <a:bodyPr/>
        <a:lstStyle/>
        <a:p>
          <a:endParaRPr lang="en-US"/>
        </a:p>
      </dgm:t>
    </dgm:pt>
    <dgm:pt modelId="{AA7F7B0E-56A6-46A1-BCF4-1C7C66E3C192}" type="sibTrans" cxnId="{75928A84-3C77-4EE1-8E0C-9B1316ED887E}">
      <dgm:prSet/>
      <dgm:spPr/>
      <dgm:t>
        <a:bodyPr/>
        <a:lstStyle/>
        <a:p>
          <a:endParaRPr lang="en-US"/>
        </a:p>
      </dgm:t>
    </dgm:pt>
    <dgm:pt modelId="{104065AA-BA22-4BD7-BADA-F2DA31C3F747}">
      <dgm:prSet/>
      <dgm:spPr/>
      <dgm:t>
        <a:bodyPr/>
        <a:lstStyle/>
        <a:p>
          <a:r>
            <a:rPr lang="en-US" dirty="0"/>
            <a:t>Best Parameters obtained via </a:t>
          </a:r>
          <a:r>
            <a:rPr lang="en-US" dirty="0" err="1"/>
            <a:t>GridSearchCV</a:t>
          </a:r>
          <a:endParaRPr lang="en-US" dirty="0"/>
        </a:p>
      </dgm:t>
    </dgm:pt>
    <dgm:pt modelId="{248529C0-BB23-4929-B3BA-9D3B6D5CB477}" type="parTrans" cxnId="{023AEFBC-C748-4FD8-9B81-3B684ABCA668}">
      <dgm:prSet/>
      <dgm:spPr/>
      <dgm:t>
        <a:bodyPr/>
        <a:lstStyle/>
        <a:p>
          <a:endParaRPr lang="en-US"/>
        </a:p>
      </dgm:t>
    </dgm:pt>
    <dgm:pt modelId="{1B164809-1569-49FA-BE26-5C2B8EF7524D}" type="sibTrans" cxnId="{023AEFBC-C748-4FD8-9B81-3B684ABCA668}">
      <dgm:prSet/>
      <dgm:spPr/>
      <dgm:t>
        <a:bodyPr/>
        <a:lstStyle/>
        <a:p>
          <a:endParaRPr lang="en-US"/>
        </a:p>
      </dgm:t>
    </dgm:pt>
    <dgm:pt modelId="{8F065C13-FF00-4D49-B3D2-4B9AD63E57AC}" type="pres">
      <dgm:prSet presAssocID="{9A2244A3-6662-42D3-8EFB-781FD9A06049}" presName="diagram" presStyleCnt="0">
        <dgm:presLayoutVars>
          <dgm:dir/>
          <dgm:resizeHandles val="exact"/>
        </dgm:presLayoutVars>
      </dgm:prSet>
      <dgm:spPr/>
    </dgm:pt>
    <dgm:pt modelId="{0FF542D4-844D-2240-9C13-AB15985DBD06}" type="pres">
      <dgm:prSet presAssocID="{6B159549-AB26-415D-B6D9-FD700CF6DCEF}" presName="node" presStyleLbl="node1" presStyleIdx="0" presStyleCnt="3">
        <dgm:presLayoutVars>
          <dgm:bulletEnabled val="1"/>
        </dgm:presLayoutVars>
      </dgm:prSet>
      <dgm:spPr/>
    </dgm:pt>
    <dgm:pt modelId="{84953637-430E-8F44-B748-9AF8DCAA99EB}" type="pres">
      <dgm:prSet presAssocID="{A06A1941-84A5-4609-9D29-53BD34B5FE80}" presName="sibTrans" presStyleCnt="0"/>
      <dgm:spPr/>
    </dgm:pt>
    <dgm:pt modelId="{BF49C1E8-E584-A749-A4F3-C298215C8925}" type="pres">
      <dgm:prSet presAssocID="{1595CFDC-43FD-44F3-80F9-35F76DCF4799}" presName="node" presStyleLbl="node1" presStyleIdx="1" presStyleCnt="3">
        <dgm:presLayoutVars>
          <dgm:bulletEnabled val="1"/>
        </dgm:presLayoutVars>
      </dgm:prSet>
      <dgm:spPr/>
    </dgm:pt>
    <dgm:pt modelId="{22F0752F-5555-D345-88FC-3647BCB92C9C}" type="pres">
      <dgm:prSet presAssocID="{AA7F7B0E-56A6-46A1-BCF4-1C7C66E3C192}" presName="sibTrans" presStyleCnt="0"/>
      <dgm:spPr/>
    </dgm:pt>
    <dgm:pt modelId="{B41AD13B-CE57-4845-B9E7-6147725B024E}" type="pres">
      <dgm:prSet presAssocID="{104065AA-BA22-4BD7-BADA-F2DA31C3F747}" presName="node" presStyleLbl="node1" presStyleIdx="2" presStyleCnt="3">
        <dgm:presLayoutVars>
          <dgm:bulletEnabled val="1"/>
        </dgm:presLayoutVars>
      </dgm:prSet>
      <dgm:spPr/>
    </dgm:pt>
  </dgm:ptLst>
  <dgm:cxnLst>
    <dgm:cxn modelId="{ED34333E-C6ED-D74E-8AC6-9314BD0090C8}" type="presOf" srcId="{1595CFDC-43FD-44F3-80F9-35F76DCF4799}" destId="{BF49C1E8-E584-A749-A4F3-C298215C8925}" srcOrd="0" destOrd="0" presId="urn:microsoft.com/office/officeart/2005/8/layout/default"/>
    <dgm:cxn modelId="{60064F4B-11DE-8246-91B6-A3F6F40B2CFD}" type="presOf" srcId="{9A2244A3-6662-42D3-8EFB-781FD9A06049}" destId="{8F065C13-FF00-4D49-B3D2-4B9AD63E57AC}" srcOrd="0" destOrd="0" presId="urn:microsoft.com/office/officeart/2005/8/layout/default"/>
    <dgm:cxn modelId="{E1623477-2D8A-45DF-B594-599F90473FC0}" srcId="{9A2244A3-6662-42D3-8EFB-781FD9A06049}" destId="{6B159549-AB26-415D-B6D9-FD700CF6DCEF}" srcOrd="0" destOrd="0" parTransId="{C73C039C-7AD6-4BA4-A073-B50A135B74B7}" sibTransId="{A06A1941-84A5-4609-9D29-53BD34B5FE80}"/>
    <dgm:cxn modelId="{75928A84-3C77-4EE1-8E0C-9B1316ED887E}" srcId="{9A2244A3-6662-42D3-8EFB-781FD9A06049}" destId="{1595CFDC-43FD-44F3-80F9-35F76DCF4799}" srcOrd="1" destOrd="0" parTransId="{12C6EF81-9EE6-47A3-BEE4-60F6E47266BE}" sibTransId="{AA7F7B0E-56A6-46A1-BCF4-1C7C66E3C192}"/>
    <dgm:cxn modelId="{CAB43896-BF08-8149-AE39-58043097290C}" type="presOf" srcId="{6B159549-AB26-415D-B6D9-FD700CF6DCEF}" destId="{0FF542D4-844D-2240-9C13-AB15985DBD06}" srcOrd="0" destOrd="0" presId="urn:microsoft.com/office/officeart/2005/8/layout/default"/>
    <dgm:cxn modelId="{023AEFBC-C748-4FD8-9B81-3B684ABCA668}" srcId="{9A2244A3-6662-42D3-8EFB-781FD9A06049}" destId="{104065AA-BA22-4BD7-BADA-F2DA31C3F747}" srcOrd="2" destOrd="0" parTransId="{248529C0-BB23-4929-B3BA-9D3B6D5CB477}" sibTransId="{1B164809-1569-49FA-BE26-5C2B8EF7524D}"/>
    <dgm:cxn modelId="{FF5D51D7-8A28-0941-BD87-3C42FB9732D7}" type="presOf" srcId="{104065AA-BA22-4BD7-BADA-F2DA31C3F747}" destId="{B41AD13B-CE57-4845-B9E7-6147725B024E}" srcOrd="0" destOrd="0" presId="urn:microsoft.com/office/officeart/2005/8/layout/default"/>
    <dgm:cxn modelId="{6E11661E-4BF8-E34B-A304-ED7FBC1FFE50}" type="presParOf" srcId="{8F065C13-FF00-4D49-B3D2-4B9AD63E57AC}" destId="{0FF542D4-844D-2240-9C13-AB15985DBD06}" srcOrd="0" destOrd="0" presId="urn:microsoft.com/office/officeart/2005/8/layout/default"/>
    <dgm:cxn modelId="{AACB4BD5-8BBD-FB4F-ADD8-42A2C4A81C2C}" type="presParOf" srcId="{8F065C13-FF00-4D49-B3D2-4B9AD63E57AC}" destId="{84953637-430E-8F44-B748-9AF8DCAA99EB}" srcOrd="1" destOrd="0" presId="urn:microsoft.com/office/officeart/2005/8/layout/default"/>
    <dgm:cxn modelId="{D703E2A1-31D5-6647-89DA-353D345E38ED}" type="presParOf" srcId="{8F065C13-FF00-4D49-B3D2-4B9AD63E57AC}" destId="{BF49C1E8-E584-A749-A4F3-C298215C8925}" srcOrd="2" destOrd="0" presId="urn:microsoft.com/office/officeart/2005/8/layout/default"/>
    <dgm:cxn modelId="{5D85D9E0-80CA-ED41-87CC-F1609201DE6B}" type="presParOf" srcId="{8F065C13-FF00-4D49-B3D2-4B9AD63E57AC}" destId="{22F0752F-5555-D345-88FC-3647BCB92C9C}" srcOrd="3" destOrd="0" presId="urn:microsoft.com/office/officeart/2005/8/layout/default"/>
    <dgm:cxn modelId="{679DC716-C9F4-844B-B7A3-7328B7EE2648}" type="presParOf" srcId="{8F065C13-FF00-4D49-B3D2-4B9AD63E57AC}" destId="{B41AD13B-CE57-4845-B9E7-6147725B024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352326-1998-455E-815B-F49BDB0721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63C607-5177-441B-B22B-71E302DA6E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Logistic Regression has the highest accuracy (95%)</a:t>
          </a:r>
          <a:br>
            <a:rPr lang="es-ES"/>
          </a:br>
          <a:endParaRPr lang="en-US"/>
        </a:p>
      </dgm:t>
    </dgm:pt>
    <dgm:pt modelId="{23AF6D78-7183-4A50-847A-D6A0C1947D30}" type="parTrans" cxnId="{138054DE-E4D1-48BF-ABC9-FC5FE059183F}">
      <dgm:prSet/>
      <dgm:spPr/>
      <dgm:t>
        <a:bodyPr/>
        <a:lstStyle/>
        <a:p>
          <a:endParaRPr lang="en-US"/>
        </a:p>
      </dgm:t>
    </dgm:pt>
    <dgm:pt modelId="{A0F1CCD3-E13B-4A3D-B0E2-172BDE43060A}" type="sibTrans" cxnId="{138054DE-E4D1-48BF-ABC9-FC5FE059183F}">
      <dgm:prSet/>
      <dgm:spPr/>
      <dgm:t>
        <a:bodyPr/>
        <a:lstStyle/>
        <a:p>
          <a:endParaRPr lang="en-US"/>
        </a:p>
      </dgm:t>
    </dgm:pt>
    <dgm:pt modelId="{75EDD030-25D2-4018-BA6E-0F04B50BF19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Strong generalization and simplicity make it ideal.</a:t>
          </a:r>
          <a:br>
            <a:rPr lang="es-ES"/>
          </a:br>
          <a:endParaRPr lang="en-US"/>
        </a:p>
      </dgm:t>
    </dgm:pt>
    <dgm:pt modelId="{7F70048B-3673-4C72-861E-63A3AF88752D}" type="parTrans" cxnId="{7FF1C017-00BB-4716-B7FA-74484F1C1220}">
      <dgm:prSet/>
      <dgm:spPr/>
      <dgm:t>
        <a:bodyPr/>
        <a:lstStyle/>
        <a:p>
          <a:endParaRPr lang="en-US"/>
        </a:p>
      </dgm:t>
    </dgm:pt>
    <dgm:pt modelId="{46A5405C-ACD0-4F51-8B04-7AC80222B13A}" type="sibTrans" cxnId="{7FF1C017-00BB-4716-B7FA-74484F1C1220}">
      <dgm:prSet/>
      <dgm:spPr/>
      <dgm:t>
        <a:bodyPr/>
        <a:lstStyle/>
        <a:p>
          <a:endParaRPr lang="en-US"/>
        </a:p>
      </dgm:t>
    </dgm:pt>
    <dgm:pt modelId="{1219F6E2-FCC1-44BC-A40D-A8162E731273}" type="pres">
      <dgm:prSet presAssocID="{F7352326-1998-455E-815B-F49BDB072168}" presName="root" presStyleCnt="0">
        <dgm:presLayoutVars>
          <dgm:dir/>
          <dgm:resizeHandles val="exact"/>
        </dgm:presLayoutVars>
      </dgm:prSet>
      <dgm:spPr/>
    </dgm:pt>
    <dgm:pt modelId="{EFF4AE78-34C9-4603-BE6D-3BDD64F656CB}" type="pres">
      <dgm:prSet presAssocID="{FD63C607-5177-441B-B22B-71E302DA6EDD}" presName="compNode" presStyleCnt="0"/>
      <dgm:spPr/>
    </dgm:pt>
    <dgm:pt modelId="{F4230CC3-61FC-4986-9F7C-474590478F4A}" type="pres">
      <dgm:prSet presAssocID="{FD63C607-5177-441B-B22B-71E302DA6E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C100E3F9-271A-4935-9537-6B5A49DDCC25}" type="pres">
      <dgm:prSet presAssocID="{FD63C607-5177-441B-B22B-71E302DA6EDD}" presName="spaceRect" presStyleCnt="0"/>
      <dgm:spPr/>
    </dgm:pt>
    <dgm:pt modelId="{247CBD21-78A0-4D07-9025-D1CF362BE97B}" type="pres">
      <dgm:prSet presAssocID="{FD63C607-5177-441B-B22B-71E302DA6EDD}" presName="textRect" presStyleLbl="revTx" presStyleIdx="0" presStyleCnt="2">
        <dgm:presLayoutVars>
          <dgm:chMax val="1"/>
          <dgm:chPref val="1"/>
        </dgm:presLayoutVars>
      </dgm:prSet>
      <dgm:spPr/>
    </dgm:pt>
    <dgm:pt modelId="{D51B5DF3-97A5-48E5-80E4-7A4E50C589B3}" type="pres">
      <dgm:prSet presAssocID="{A0F1CCD3-E13B-4A3D-B0E2-172BDE43060A}" presName="sibTrans" presStyleCnt="0"/>
      <dgm:spPr/>
    </dgm:pt>
    <dgm:pt modelId="{46E9FEEA-16CC-493C-BE98-8A2F97918838}" type="pres">
      <dgm:prSet presAssocID="{75EDD030-25D2-4018-BA6E-0F04B50BF195}" presName="compNode" presStyleCnt="0"/>
      <dgm:spPr/>
    </dgm:pt>
    <dgm:pt modelId="{C519F77E-D327-4065-A68E-633D40B386D5}" type="pres">
      <dgm:prSet presAssocID="{75EDD030-25D2-4018-BA6E-0F04B50BF1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4FE4684-FB4B-4419-88C9-F8753A55B6E7}" type="pres">
      <dgm:prSet presAssocID="{75EDD030-25D2-4018-BA6E-0F04B50BF195}" presName="spaceRect" presStyleCnt="0"/>
      <dgm:spPr/>
    </dgm:pt>
    <dgm:pt modelId="{386163C9-AABC-483B-82C3-9D5E69FE561C}" type="pres">
      <dgm:prSet presAssocID="{75EDD030-25D2-4018-BA6E-0F04B50BF19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7F9A0E-061D-422D-B05A-629A7DA8A59F}" type="presOf" srcId="{F7352326-1998-455E-815B-F49BDB072168}" destId="{1219F6E2-FCC1-44BC-A40D-A8162E731273}" srcOrd="0" destOrd="0" presId="urn:microsoft.com/office/officeart/2018/2/layout/IconLabelList"/>
    <dgm:cxn modelId="{7FF1C017-00BB-4716-B7FA-74484F1C1220}" srcId="{F7352326-1998-455E-815B-F49BDB072168}" destId="{75EDD030-25D2-4018-BA6E-0F04B50BF195}" srcOrd="1" destOrd="0" parTransId="{7F70048B-3673-4C72-861E-63A3AF88752D}" sibTransId="{46A5405C-ACD0-4F51-8B04-7AC80222B13A}"/>
    <dgm:cxn modelId="{2FFDEC85-B91E-4E29-A4B1-D4F9D0BB4E27}" type="presOf" srcId="{75EDD030-25D2-4018-BA6E-0F04B50BF195}" destId="{386163C9-AABC-483B-82C3-9D5E69FE561C}" srcOrd="0" destOrd="0" presId="urn:microsoft.com/office/officeart/2018/2/layout/IconLabelList"/>
    <dgm:cxn modelId="{AA13D3A1-990E-4F12-A15D-8BD8795C5A2C}" type="presOf" srcId="{FD63C607-5177-441B-B22B-71E302DA6EDD}" destId="{247CBD21-78A0-4D07-9025-D1CF362BE97B}" srcOrd="0" destOrd="0" presId="urn:microsoft.com/office/officeart/2018/2/layout/IconLabelList"/>
    <dgm:cxn modelId="{138054DE-E4D1-48BF-ABC9-FC5FE059183F}" srcId="{F7352326-1998-455E-815B-F49BDB072168}" destId="{FD63C607-5177-441B-B22B-71E302DA6EDD}" srcOrd="0" destOrd="0" parTransId="{23AF6D78-7183-4A50-847A-D6A0C1947D30}" sibTransId="{A0F1CCD3-E13B-4A3D-B0E2-172BDE43060A}"/>
    <dgm:cxn modelId="{8972A66E-0BD1-422C-BBD3-441295FAF3B9}" type="presParOf" srcId="{1219F6E2-FCC1-44BC-A40D-A8162E731273}" destId="{EFF4AE78-34C9-4603-BE6D-3BDD64F656CB}" srcOrd="0" destOrd="0" presId="urn:microsoft.com/office/officeart/2018/2/layout/IconLabelList"/>
    <dgm:cxn modelId="{0877BD91-2E99-491A-B139-09F41063EDF5}" type="presParOf" srcId="{EFF4AE78-34C9-4603-BE6D-3BDD64F656CB}" destId="{F4230CC3-61FC-4986-9F7C-474590478F4A}" srcOrd="0" destOrd="0" presId="urn:microsoft.com/office/officeart/2018/2/layout/IconLabelList"/>
    <dgm:cxn modelId="{BF949C8F-7617-4949-A283-FA9EF104A900}" type="presParOf" srcId="{EFF4AE78-34C9-4603-BE6D-3BDD64F656CB}" destId="{C100E3F9-271A-4935-9537-6B5A49DDCC25}" srcOrd="1" destOrd="0" presId="urn:microsoft.com/office/officeart/2018/2/layout/IconLabelList"/>
    <dgm:cxn modelId="{F72B04C8-63C5-4562-A232-911D43CFA3BE}" type="presParOf" srcId="{EFF4AE78-34C9-4603-BE6D-3BDD64F656CB}" destId="{247CBD21-78A0-4D07-9025-D1CF362BE97B}" srcOrd="2" destOrd="0" presId="urn:microsoft.com/office/officeart/2018/2/layout/IconLabelList"/>
    <dgm:cxn modelId="{77BF379F-EF04-4118-8DB0-DC4F13C7BE7F}" type="presParOf" srcId="{1219F6E2-FCC1-44BC-A40D-A8162E731273}" destId="{D51B5DF3-97A5-48E5-80E4-7A4E50C589B3}" srcOrd="1" destOrd="0" presId="urn:microsoft.com/office/officeart/2018/2/layout/IconLabelList"/>
    <dgm:cxn modelId="{BD3ED83F-C664-4AFF-81BD-6B5580647660}" type="presParOf" srcId="{1219F6E2-FCC1-44BC-A40D-A8162E731273}" destId="{46E9FEEA-16CC-493C-BE98-8A2F97918838}" srcOrd="2" destOrd="0" presId="urn:microsoft.com/office/officeart/2018/2/layout/IconLabelList"/>
    <dgm:cxn modelId="{DEE5EE95-7C7D-462C-914E-8E346D06333E}" type="presParOf" srcId="{46E9FEEA-16CC-493C-BE98-8A2F97918838}" destId="{C519F77E-D327-4065-A68E-633D40B386D5}" srcOrd="0" destOrd="0" presId="urn:microsoft.com/office/officeart/2018/2/layout/IconLabelList"/>
    <dgm:cxn modelId="{FC955F89-CDE4-42BB-BEEC-12D53CD5CF4E}" type="presParOf" srcId="{46E9FEEA-16CC-493C-BE98-8A2F97918838}" destId="{B4FE4684-FB4B-4419-88C9-F8753A55B6E7}" srcOrd="1" destOrd="0" presId="urn:microsoft.com/office/officeart/2018/2/layout/IconLabelList"/>
    <dgm:cxn modelId="{D75DB9C0-7762-46A4-ABC0-27AA812477A1}" type="presParOf" srcId="{46E9FEEA-16CC-493C-BE98-8A2F97918838}" destId="{386163C9-AABC-483B-82C3-9D5E69FE5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542D4-844D-2240-9C13-AB15985DBD06}">
      <dsp:nvSpPr>
        <dsp:cNvPr id="0" name=""/>
        <dsp:cNvSpPr/>
      </dsp:nvSpPr>
      <dsp:spPr>
        <a:xfrm>
          <a:off x="0" y="8202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Logistic Regression, Decision Trees, KNN, Random Forest, MLP</a:t>
          </a:r>
        </a:p>
      </dsp:txBody>
      <dsp:txXfrm>
        <a:off x="0" y="820218"/>
        <a:ext cx="3414946" cy="2048967"/>
      </dsp:txXfrm>
    </dsp:sp>
    <dsp:sp modelId="{BF49C1E8-E584-A749-A4F3-C298215C8925}">
      <dsp:nvSpPr>
        <dsp:cNvPr id="0" name=""/>
        <dsp:cNvSpPr/>
      </dsp:nvSpPr>
      <dsp:spPr>
        <a:xfrm>
          <a:off x="3756441" y="820218"/>
          <a:ext cx="3414946" cy="204896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Validation Method: Leave-One-Out Cross-Validation </a:t>
          </a:r>
        </a:p>
      </dsp:txBody>
      <dsp:txXfrm>
        <a:off x="3756441" y="820218"/>
        <a:ext cx="3414946" cy="2048967"/>
      </dsp:txXfrm>
    </dsp:sp>
    <dsp:sp modelId="{B41AD13B-CE57-4845-B9E7-6147725B024E}">
      <dsp:nvSpPr>
        <dsp:cNvPr id="0" name=""/>
        <dsp:cNvSpPr/>
      </dsp:nvSpPr>
      <dsp:spPr>
        <a:xfrm>
          <a:off x="7512882" y="820218"/>
          <a:ext cx="3414946" cy="204896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Best Parameters obtained via </a:t>
          </a:r>
          <a:r>
            <a:rPr lang="en-US" sz="2800" kern="1200" dirty="0" err="1"/>
            <a:t>GridSearchCV</a:t>
          </a:r>
          <a:endParaRPr lang="en-US" sz="2800" kern="1200" dirty="0"/>
        </a:p>
      </dsp:txBody>
      <dsp:txXfrm>
        <a:off x="7512882" y="820218"/>
        <a:ext cx="3414946" cy="2048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30CC3-61FC-4986-9F7C-474590478F4A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CBD21-78A0-4D07-9025-D1CF362BE97B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Logistic Regression has the highest accuracy (95%)</a:t>
          </a:r>
          <a:br>
            <a:rPr lang="es-ES" sz="1500" kern="1200"/>
          </a:br>
          <a:endParaRPr lang="en-US" sz="1500" kern="1200"/>
        </a:p>
      </dsp:txBody>
      <dsp:txXfrm>
        <a:off x="765914" y="2691902"/>
        <a:ext cx="4320000" cy="720000"/>
      </dsp:txXfrm>
    </dsp:sp>
    <dsp:sp modelId="{C519F77E-D327-4065-A68E-633D40B386D5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163C9-AABC-483B-82C3-9D5E69FE561C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Strong generalization and simplicity make it ideal.</a:t>
          </a:r>
          <a:br>
            <a:rPr lang="es-ES" sz="1500" kern="1200"/>
          </a:br>
          <a:endParaRPr lang="en-US" sz="1500" kern="1200"/>
        </a:p>
      </dsp:txBody>
      <dsp:txXfrm>
        <a:off x="5841914" y="269190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BF79A-8687-784B-A362-E5EE70E703AE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F38C2-C4F2-0D4B-A784-A7025D9D69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6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 [morning/afternoon/evening], everyone. My name is Jaime Castro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Cernadas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today I will be presenting my comparative study of machine learning models. This study explores how different algorithms perform on a dataset, the importance of hyperparameter tuning, and which model ultimately stands out as the best choice. 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F38C2-C4F2-0D4B-A784-A7025D9D69E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7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learning, hyperparameter tuning is a crucial step to optimize model performance. For this study, I used 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combined with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Leave-One-Out Cross-Validation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or LOOCV.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systematically evaluates all possible combinations of hyperparameters to identify the best configuration for each model.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LOOCV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particularly effective for small datasets. It validates the model by training on all but one data point and testing on the remaining point, ensuring robust evaluation while avoiding overfitting.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tuning process was applied to five models: Logistic Regression, Decision Tree, Random Forest, K-Nearest Neighbor, and Multilayer Perceptron. After tuning, the best parameters for each model were selected to maximize performance and generalization to unseen data.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F38C2-C4F2-0D4B-A784-A7025D9D69E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98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Now, let’s discuss the results of the tuned models. The performance of each model was evaluated using test accuracy, precision, recall, and F1-score.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emerged as the best model with a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test accuracy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demonstrated</a:t>
            </a:r>
            <a:r>
              <a:rPr lang="es-E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s-E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s-E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es-E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s-E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was a close second with a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91% test accuracy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performing reliably but slightly less interpretable and more complex.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Multilayer Perceptron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achieved moderate accuracies of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86%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82%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respectively.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however, underperformed with a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64% test accuracy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struggling to generalize and showing signs of overfitting.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confusion matrices, Logistic Regression consistently demonstrated balanced performance with minimal misclassifications, while the Decision Tree had significant errors in classifying both positive and negative instances.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F38C2-C4F2-0D4B-A784-A7025D9D69E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52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now look at the feature importance in Logistic Regression.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model, feature importance is derived from the coefficients. Features with higher absolute values of coefficients have a greater influence on predictions.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influential features with negative impact: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n_rs3188513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n_rs5274755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n_rs344903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significantly reduce the odds of the positive class.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with positive coefficients, such as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n_rs933069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slightly increase the likelihood of the positive class.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features, like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n_rs3015353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have negligible impact and could potentially be removed to streamline the model without sacrificing accuracy.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insights gained from this analysis not only help in improving the current model but also guide future feature engineering efforts.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F38C2-C4F2-0D4B-A784-A7025D9D69E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6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5: Interpreting Models: Decision Tree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Now, let’s examine the Decision Tree.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 Structure: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root split occurs at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n_rs344903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is the most influential feature. Subsequent splits use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n_rs133061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n_rs9072249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to refine the classification. Most leaf nodes achieve high purity, separating the classes effectively.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Importance: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key features driving the tree are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n_rs344903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n_rs3229523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n_rs9072249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However, many features contribute minimally, suggesting the model might rely too heavily on a few dominant features.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F38C2-C4F2-0D4B-A784-A7025D9D69E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86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6: Best Model: Logistic Regression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evaluating all models,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stands out as the best choice.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achieved the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 test accuracy of 95%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demonstrating excellent generalization to unseen data.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simplicity and interpretability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make it ideal for practical deployment and easy to explain to stakeholders.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 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was a strong contender with 91% accuracy, it is more complex and computationally intensive, making Logistic Regression the more efficient and favorable option.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models, such as Decision Tree, KNN, and MLP, were less reliable due to either overfitting or lower accuracy.</a:t>
            </a:r>
            <a:endParaRPr lang="es-E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this dataset, Logistic Regression provides the best balance of accuracy, robustness, and operational efficiency.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F38C2-C4F2-0D4B-A784-A7025D9D69E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7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conclusion, this study highlights the importance of hyperparameter tuning and model evaluation. Logistic Regression emerged as the optimal model due to its simplicity, reliability, and strong performance.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F38C2-C4F2-0D4B-A784-A7025D9D69E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7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64B61-F0F6-1C93-2265-EA2B62ED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33F0D-16A5-411C-5CAC-CC593316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82A07-8294-1546-B40B-CC3CDB03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8E9E8-E0A5-FB29-95F8-42F1A3A2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DF807-A662-3232-C877-D5372C7D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64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65D74-C5E1-9D4A-1FC6-B0A26098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52DCBF-3C83-D843-7C6D-6BA726FA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C491E-AF65-B1CA-6DFF-2469E8AE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38871-61BA-0390-30ED-39E5048B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A20F1B-414E-5851-98F4-6271DD87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6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E52323-26F8-F410-F459-84BA7F0ED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A024FD-E9D4-176F-40B9-F1BB7E0E2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8A22F-DC0B-B917-E68B-A3045A52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F4084-F402-A49C-E6A6-0A245CEC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CBDFE-7351-BA12-F65D-BF12FA9F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65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3E73-20AF-0D8D-BCCE-E0E8D638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A31E2-18F6-0640-D369-A3694D58E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54521-CE84-8B02-7E05-64368598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68877-418F-BF25-C487-F089243C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C227E-DFDE-EBFB-447D-949C2C65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48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D687-7230-6981-0702-54CFD79D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DAAEA-11A3-7F65-82F7-A6801F6B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8A81B-6BE7-D5BC-0FDF-15A2B01F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23F28-0F01-6DC8-9F26-2571F8DF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37511-6911-B2D4-C2EE-5B86A9D8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5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34704-91C6-69DB-C6E3-4E6A9DB4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BA0609-0633-99C1-9B4D-CF2D59CE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8E94B-E395-C105-0C51-E8A71A18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3491A-E6CD-64BD-4E00-4AED95DC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839291-74E6-488F-4B13-9B008AAA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32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1E6E1-6F68-8D81-E612-C946B78F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52CFA-B705-707A-6B52-CA02ACE57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D2D55A-4252-26EE-D752-DD2A4740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EF94F-773E-BD9E-FC41-67299FF1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5482C9-1BF5-58C6-325C-1853B632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1B88E-589E-4E0D-E39D-E82A0FA9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28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9A149-15FD-C30D-DAF8-C0C2E008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E3E210-262E-2415-41F7-C6F25FAB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03531C-7C45-FD6C-D857-EA397F7C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1B6CB9-EB0D-CAED-8280-B440A6DB0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642F8-C976-8EE7-23D4-7820BFAEB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F20585-10F8-6850-F3AA-D6F005FE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244D0A-5B84-17A3-D678-C6CE074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AF6AB6-9EF0-9336-4E17-851DA73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5C576-4C69-1B4D-67E9-9D240BB7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2559C8-83DB-6444-AFDB-2937CC4E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46D347-92C6-514A-7488-8328E902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606D84-8F3C-3365-7CB4-709FDA96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25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2693C-5206-20CA-76C0-6A87D5C3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27C5C0-E284-1003-5D65-16AB3BBC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0A985F-9C8F-C171-860F-1102BC90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0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3128-AFF5-5417-3600-D3CCFB6F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ECDD9-4250-86DF-C659-CEE5F726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3DBA88-9421-30CC-3580-BEFA8897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472E46-B878-2A37-74CE-09DB87A0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8369A-8324-6C53-D268-4D3E202B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29C472-4522-DE91-BAAA-4E11FD16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5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4906A-AE07-6BFF-0640-11B75B1E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CFD459-80CE-4525-A790-2ECF6A1AA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5A244-7ED1-4A72-0A1F-4DB838A9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3BEDE-23B3-E457-93A9-1D7D51DC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3ACBC4-7535-99DC-F8B7-69E9E26F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0F0BFF-1AD0-DCA1-41A2-9400CBC9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1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9F1EC2-B1DC-3E7F-4B58-293049DC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E02961-EAF4-8894-47EE-E3B726E5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C99A5-59D9-80AA-8011-8405C498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63A91-2219-604E-AE16-3C7782DDCC05}" type="datetimeFigureOut">
              <a:rPr lang="es-ES" smtClean="0"/>
              <a:t>23/12/24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998A3-BBF7-5118-4FDB-384A65651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87CF6-A40E-F807-F3AF-E6CCB7746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09AA85-B2A3-2443-925E-A991BA13A4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99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1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12.xml"/><Relationship Id="rId7" Type="http://schemas.openxmlformats.org/officeDocument/2006/relationships/diagramQuickStyle" Target="../diagrams/quickStyle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13F58-2FB9-1160-166C-363C425CA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7920" y="1214438"/>
            <a:ext cx="702056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Comparative Study 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Machine Learning Models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80AF14-0367-95D4-AC4C-E21933517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200" y="3987800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Jaime Castro </a:t>
            </a:r>
            <a:r>
              <a:rPr lang="en-US" sz="3600" dirty="0" err="1">
                <a:solidFill>
                  <a:srgbClr val="FFFFFF"/>
                </a:solidFill>
              </a:rPr>
              <a:t>Cernadas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E5471815-5EB4-0856-832B-4A98618578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8766"/>
    </mc:Choice>
    <mc:Fallback>
      <p:transition spd="slow" advTm="18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3670F9-F39D-2BA3-FFEE-907E471E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Hyperparameter tuning</a:t>
            </a:r>
          </a:p>
        </p:txBody>
      </p:sp>
      <p:graphicFrame>
        <p:nvGraphicFramePr>
          <p:cNvPr id="22" name="Marcador de texto 2">
            <a:extLst>
              <a:ext uri="{FF2B5EF4-FFF2-40B4-BE49-F238E27FC236}">
                <a16:creationId xmlns:a16="http://schemas.microsoft.com/office/drawing/2014/main" id="{75C23D24-E163-0E4A-4D07-CB70EFD84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1483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Audio 4">
            <a:extLst>
              <a:ext uri="{FF2B5EF4-FFF2-40B4-BE49-F238E27FC236}">
                <a16:creationId xmlns:a16="http://schemas.microsoft.com/office/drawing/2014/main" id="{0EF55940-3AFF-1E0F-D8F0-481FB8D0F3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865"/>
    </mc:Choice>
    <mc:Fallback>
      <p:transition spd="slow" advTm="53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CE3D99-1A76-24A5-BFF7-BBEA9BDD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DE0E6A-96AB-2035-3950-144527F63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43668"/>
              </p:ext>
            </p:extLst>
          </p:nvPr>
        </p:nvGraphicFramePr>
        <p:xfrm>
          <a:off x="432225" y="2375741"/>
          <a:ext cx="11327550" cy="3633268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3775850">
                  <a:extLst>
                    <a:ext uri="{9D8B030D-6E8A-4147-A177-3AD203B41FA5}">
                      <a16:colId xmlns:a16="http://schemas.microsoft.com/office/drawing/2014/main" val="656962933"/>
                    </a:ext>
                  </a:extLst>
                </a:gridCol>
                <a:gridCol w="3775850">
                  <a:extLst>
                    <a:ext uri="{9D8B030D-6E8A-4147-A177-3AD203B41FA5}">
                      <a16:colId xmlns:a16="http://schemas.microsoft.com/office/drawing/2014/main" val="1315242202"/>
                    </a:ext>
                  </a:extLst>
                </a:gridCol>
                <a:gridCol w="3775850">
                  <a:extLst>
                    <a:ext uri="{9D8B030D-6E8A-4147-A177-3AD203B41FA5}">
                      <a16:colId xmlns:a16="http://schemas.microsoft.com/office/drawing/2014/main" val="3281135244"/>
                    </a:ext>
                  </a:extLst>
                </a:gridCol>
              </a:tblGrid>
              <a:tr h="701358">
                <a:tc>
                  <a:txBody>
                    <a:bodyPr/>
                    <a:lstStyle/>
                    <a:p>
                      <a:pPr algn="just"/>
                      <a:r>
                        <a:rPr lang="en-US" sz="3000" b="0" kern="1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30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b="0" kern="100" cap="none" spc="0">
                          <a:solidFill>
                            <a:schemeClr val="bg1"/>
                          </a:solidFill>
                          <a:effectLst/>
                        </a:rPr>
                        <a:t>Training accuracy</a:t>
                      </a:r>
                      <a:endParaRPr lang="es-ES" sz="30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000" b="0" kern="100" cap="none" spc="0">
                          <a:solidFill>
                            <a:schemeClr val="bg1"/>
                          </a:solidFill>
                          <a:effectLst/>
                        </a:rPr>
                        <a:t>Test Accuracy</a:t>
                      </a:r>
                      <a:endParaRPr lang="es-ES" sz="30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686166"/>
                  </a:ext>
                </a:extLst>
              </a:tr>
              <a:tr h="586382">
                <a:tc>
                  <a:txBody>
                    <a:bodyPr/>
                    <a:lstStyle/>
                    <a:p>
                      <a:pPr algn="just"/>
                      <a:r>
                        <a:rPr lang="en-US" sz="2300" b="1" kern="100" cap="none" spc="0">
                          <a:solidFill>
                            <a:schemeClr val="bg1"/>
                          </a:solidFill>
                          <a:effectLst/>
                        </a:rPr>
                        <a:t>Logistic Regression</a:t>
                      </a:r>
                      <a:endParaRPr lang="es-ES" sz="23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0.94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0.95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50090"/>
                  </a:ext>
                </a:extLst>
              </a:tr>
              <a:tr h="586382">
                <a:tc>
                  <a:txBody>
                    <a:bodyPr/>
                    <a:lstStyle/>
                    <a:p>
                      <a:pPr algn="just"/>
                      <a:r>
                        <a:rPr lang="en-US" sz="2300" b="1" kern="100" cap="none" spc="0">
                          <a:solidFill>
                            <a:schemeClr val="bg1"/>
                          </a:solidFill>
                          <a:effectLst/>
                        </a:rPr>
                        <a:t>Decision Tree</a:t>
                      </a:r>
                      <a:endParaRPr lang="es-ES" sz="23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0.84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0.64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58861"/>
                  </a:ext>
                </a:extLst>
              </a:tr>
              <a:tr h="586382">
                <a:tc>
                  <a:txBody>
                    <a:bodyPr/>
                    <a:lstStyle/>
                    <a:p>
                      <a:pPr algn="just"/>
                      <a:r>
                        <a:rPr lang="en-US" sz="2300" b="1" kern="100" cap="none" spc="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  <a:endParaRPr lang="es-ES" sz="23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0.94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75950"/>
                  </a:ext>
                </a:extLst>
              </a:tr>
              <a:tr h="586382">
                <a:tc>
                  <a:txBody>
                    <a:bodyPr/>
                    <a:lstStyle/>
                    <a:p>
                      <a:pPr algn="just"/>
                      <a:r>
                        <a:rPr lang="en-US" sz="2300" b="1" kern="100" cap="none" spc="0">
                          <a:solidFill>
                            <a:schemeClr val="bg1"/>
                          </a:solidFill>
                          <a:effectLst/>
                        </a:rPr>
                        <a:t>KNN</a:t>
                      </a:r>
                      <a:endParaRPr lang="es-ES" sz="23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0.90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0.86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69681"/>
                  </a:ext>
                </a:extLst>
              </a:tr>
              <a:tr h="586382">
                <a:tc>
                  <a:txBody>
                    <a:bodyPr/>
                    <a:lstStyle/>
                    <a:p>
                      <a:pPr algn="just"/>
                      <a:r>
                        <a:rPr lang="en-US" sz="2300" b="1" kern="100" cap="none" spc="0">
                          <a:solidFill>
                            <a:schemeClr val="bg1"/>
                          </a:solidFill>
                          <a:effectLst/>
                        </a:rPr>
                        <a:t>MLP</a:t>
                      </a:r>
                      <a:endParaRPr lang="es-ES" sz="23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0.77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kern="100" cap="none" spc="0">
                          <a:solidFill>
                            <a:schemeClr val="bg1"/>
                          </a:solidFill>
                          <a:effectLst/>
                        </a:rPr>
                        <a:t>0.82</a:t>
                      </a:r>
                      <a:endParaRPr lang="es-ES" sz="230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349" marR="129349" marT="17246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62595"/>
                  </a:ext>
                </a:extLst>
              </a:tr>
            </a:tbl>
          </a:graphicData>
        </a:graphic>
      </p:graphicFrame>
      <p:pic>
        <p:nvPicPr>
          <p:cNvPr id="18" name="Audio 17">
            <a:extLst>
              <a:ext uri="{FF2B5EF4-FFF2-40B4-BE49-F238E27FC236}">
                <a16:creationId xmlns:a16="http://schemas.microsoft.com/office/drawing/2014/main" id="{1EB91BC9-D3B3-BAB4-206B-FEF2076C4F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9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673"/>
    </mc:Choice>
    <mc:Fallback>
      <p:transition spd="slow" advTm="71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3E50FF-0737-517D-6494-C78899F7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Interpreting Models: Linear Regression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FF907B7-A0B3-563A-A19E-8C079C7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83346"/>
            <a:ext cx="7347537" cy="5492284"/>
          </a:xfrm>
          <a:prstGeom prst="rect">
            <a:avLst/>
          </a:prstGeom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76815C98-9483-120A-5C24-8F90F86628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45"/>
    </mc:Choice>
    <mc:Fallback>
      <p:transition spd="slow" advTm="659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D2CAF-E592-DDC8-5D63-DF0B38A4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Interpreting Models: Decision Tree</a:t>
            </a:r>
          </a:p>
        </p:txBody>
      </p:sp>
      <p:pic>
        <p:nvPicPr>
          <p:cNvPr id="5" name="Imagen 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80564D03-987C-FEB5-0F7E-5D2FCC0BB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45" y="2365285"/>
            <a:ext cx="5269238" cy="3938756"/>
          </a:xfrm>
          <a:prstGeom prst="rect">
            <a:avLst/>
          </a:prstGeom>
        </p:spPr>
      </p:pic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F434B92C-4B17-B3ED-665A-67296E9C0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67" y="2365285"/>
            <a:ext cx="5687736" cy="3938756"/>
          </a:xfrm>
          <a:prstGeom prst="rect">
            <a:avLst/>
          </a:prstGeom>
        </p:spPr>
      </p:pic>
      <p:pic>
        <p:nvPicPr>
          <p:cNvPr id="7" name="Audio 6">
            <a:extLst>
              <a:ext uri="{FF2B5EF4-FFF2-40B4-BE49-F238E27FC236}">
                <a16:creationId xmlns:a16="http://schemas.microsoft.com/office/drawing/2014/main" id="{88EF1E2B-AEC5-2621-D13B-E53E5651D8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865"/>
    </mc:Choice>
    <mc:Fallback>
      <p:transition spd="slow" advTm="47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FBF03-31F0-A441-94D4-60A855C2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Model: Logistic Regression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41C285BA-C1E5-7444-E09F-F8643B03C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0200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7" name="Audio 16">
            <a:extLst>
              <a:ext uri="{FF2B5EF4-FFF2-40B4-BE49-F238E27FC236}">
                <a16:creationId xmlns:a16="http://schemas.microsoft.com/office/drawing/2014/main" id="{FB08CBB2-46A3-DFDB-2A63-8451032F86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8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30"/>
    </mc:Choice>
    <mc:Fallback>
      <p:transition spd="slow" advTm="39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1D5F6-2214-633B-68D6-82E2E866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9B7845DA-F462-6564-A7DE-0186FD244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9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44"/>
    </mc:Choice>
    <mc:Fallback>
      <p:transition spd="slow" advTm="13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830</Words>
  <Application>Microsoft Macintosh PowerPoint</Application>
  <PresentationFormat>Panorámica</PresentationFormat>
  <Paragraphs>67</Paragraphs>
  <Slides>7</Slides>
  <Notes>7</Notes>
  <HiddenSlides>0</HiddenSlides>
  <MMClips>7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Tema de Office</vt:lpstr>
      <vt:lpstr>Comparative Study  of Machine Learning Models</vt:lpstr>
      <vt:lpstr>Hyperparameter tuning</vt:lpstr>
      <vt:lpstr>Results </vt:lpstr>
      <vt:lpstr>Interpreting Models: Linear Regression</vt:lpstr>
      <vt:lpstr>Interpreting Models: Decision Tree</vt:lpstr>
      <vt:lpstr>Best Model: Logistic Regression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CASTRO CERNADAS</dc:creator>
  <cp:lastModifiedBy>JAIME CASTRO CERNADAS</cp:lastModifiedBy>
  <cp:revision>3</cp:revision>
  <dcterms:created xsi:type="dcterms:W3CDTF">2024-12-23T15:02:30Z</dcterms:created>
  <dcterms:modified xsi:type="dcterms:W3CDTF">2024-12-23T18:05:05Z</dcterms:modified>
</cp:coreProperties>
</file>