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0.jpeg" ContentType="image/jpeg"/>
  <Override PartName="/ppt/media/image4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7.png" ContentType="image/png"/>
  <Override PartName="/ppt/media/image21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6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1356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09880" y="882360"/>
            <a:ext cx="9966600" cy="1356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7200" spc="-1" strike="noStrike" cap="all">
                <a:solidFill>
                  <a:srgbClr val="ffffff"/>
                </a:solidFill>
                <a:latin typeface="Corbel"/>
              </a:rPr>
              <a:t>Haga clic para modificar el estilo de título del patrón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40A07B-9868-4CBC-8175-494350D90884}" type="datetime">
              <a:rPr b="0" lang="es-ES" sz="1200" spc="-1" strike="noStrike">
                <a:solidFill>
                  <a:srgbClr val="ffffff"/>
                </a:solidFill>
                <a:latin typeface="Corbel"/>
              </a:rPr>
              <a:t>8/07/18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CAE14B-4B8C-41DB-8EBC-270D93C8979B}" type="slidenum">
              <a:rPr b="0" lang="es-ES" sz="1200" spc="-1" strike="noStrike">
                <a:solidFill>
                  <a:srgbClr val="ffffff"/>
                </a:solidFill>
                <a:latin typeface="Corbel"/>
              </a:rPr>
              <a:t>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Pulse para editar el formato de esquema del </a:t>
            </a: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texto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a6b727"/>
                </a:solidFill>
                <a:latin typeface="Corbel"/>
              </a:rPr>
              <a:t>Segundo nivel del esquema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Tercer nivel del esquema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Cuarto nivel del esquema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Quinto nivel del esquema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Sexto nivel del esquema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Séptimo nivel del esquema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/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Haga clic para modificar el estilo de texto del patrón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Segundo nivel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2" marL="7315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a6b727"/>
                </a:solidFill>
                <a:latin typeface="Corbel"/>
              </a:rPr>
              <a:t>Tercer nivel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3" marL="100584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Cuarto nivel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4" marL="12801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Quinto nivel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99DFD3-4BDC-4732-9A3D-2E15DEC52D75}" type="datetime">
              <a:rPr b="0" lang="es-ES" sz="1200" spc="-1" strike="noStrike">
                <a:solidFill>
                  <a:srgbClr val="a6b727"/>
                </a:solidFill>
                <a:latin typeface="Corbel"/>
              </a:rPr>
              <a:t>8/07/18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42BE2E-8F6B-4B6B-A879-E4B62C8FA0AF}" type="slidenum">
              <a:rPr b="0" lang="es-ES" sz="1200" spc="-1" strike="noStrike">
                <a:solidFill>
                  <a:srgbClr val="a6b727"/>
                </a:solidFill>
                <a:latin typeface="Corbe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59480" y="992520"/>
            <a:ext cx="10087200" cy="2679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6600" spc="-1" strike="noStrike" cap="all">
                <a:solidFill>
                  <a:srgbClr val="ffffff"/>
                </a:solidFill>
                <a:latin typeface="Corbel"/>
              </a:rPr>
              <a:t>Representación de la orientación de un sistema articulado</a:t>
            </a:r>
            <a:endParaRPr b="0" lang="en-US" sz="6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59480" y="3834720"/>
            <a:ext cx="10087200" cy="90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b="1" lang="es-ES" sz="2400" spc="-1" strike="noStrike">
                <a:solidFill>
                  <a:srgbClr val="535b13"/>
                </a:solidFill>
                <a:latin typeface="Corbel"/>
              </a:rPr>
              <a:t>Jaime de Arcos Sánchez. (2015-2016)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b="1" lang="es-ES" sz="1800" spc="-1" strike="noStrike">
                <a:solidFill>
                  <a:srgbClr val="535c13"/>
                </a:solidFill>
                <a:latin typeface="Corbel"/>
              </a:rPr>
              <a:t>Grado en Ingeniería Informática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88" name="Imagen 5" descr=""/>
          <p:cNvPicPr/>
          <p:nvPr/>
        </p:nvPicPr>
        <p:blipFill>
          <a:blip r:embed="rId1"/>
          <a:stretch/>
        </p:blipFill>
        <p:spPr>
          <a:xfrm>
            <a:off x="10322640" y="5139000"/>
            <a:ext cx="1226880" cy="1226880"/>
          </a:xfrm>
          <a:prstGeom prst="rect">
            <a:avLst/>
          </a:prstGeom>
          <a:ln>
            <a:noFill/>
          </a:ln>
        </p:spPr>
      </p:pic>
      <p:pic>
        <p:nvPicPr>
          <p:cNvPr id="89" name="Imagen 6" descr=""/>
          <p:cNvPicPr/>
          <p:nvPr/>
        </p:nvPicPr>
        <p:blipFill>
          <a:blip r:embed="rId2"/>
          <a:stretch/>
        </p:blipFill>
        <p:spPr>
          <a:xfrm>
            <a:off x="514080" y="5139000"/>
            <a:ext cx="1226880" cy="122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99520" y="351720"/>
            <a:ext cx="1053864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6. ELEMENTOS ADICIONALES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8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514440" y="1263960"/>
            <a:ext cx="6141240" cy="500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b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Hardware:</a:t>
            </a:r>
            <a:br/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b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Circuito Impreso (PCB).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b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Cableado.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b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Fijaciones.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b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Software:</a:t>
            </a:r>
            <a:br/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b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Entorno de desarrollo. (pyDev , vPython. Arduino,…)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b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Sistema de control de versiones SubVersion (SVN)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30" name="Imagen 5" descr=""/>
          <p:cNvPicPr/>
          <p:nvPr/>
        </p:nvPicPr>
        <p:blipFill>
          <a:blip r:embed="rId2"/>
          <a:stretch/>
        </p:blipFill>
        <p:spPr>
          <a:xfrm>
            <a:off x="4331880" y="1263960"/>
            <a:ext cx="2473920" cy="1775520"/>
          </a:xfrm>
          <a:prstGeom prst="rect">
            <a:avLst/>
          </a:prstGeom>
          <a:ln>
            <a:noFill/>
          </a:ln>
        </p:spPr>
      </p:pic>
      <p:pic>
        <p:nvPicPr>
          <p:cNvPr id="131" name="Imagen 10" descr=""/>
          <p:cNvPicPr/>
          <p:nvPr/>
        </p:nvPicPr>
        <p:blipFill>
          <a:blip r:embed="rId3"/>
          <a:stretch/>
        </p:blipFill>
        <p:spPr>
          <a:xfrm>
            <a:off x="4331880" y="3287880"/>
            <a:ext cx="2473920" cy="1855440"/>
          </a:xfrm>
          <a:prstGeom prst="rect">
            <a:avLst/>
          </a:prstGeom>
          <a:ln>
            <a:noFill/>
          </a:ln>
        </p:spPr>
      </p:pic>
      <p:pic>
        <p:nvPicPr>
          <p:cNvPr id="132" name="Imagen 11" descr=""/>
          <p:cNvPicPr/>
          <p:nvPr/>
        </p:nvPicPr>
        <p:blipFill>
          <a:blip r:embed="rId4"/>
          <a:stretch/>
        </p:blipFill>
        <p:spPr>
          <a:xfrm rot="5400000">
            <a:off x="6339960" y="1870920"/>
            <a:ext cx="4857120" cy="36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99520" y="351720"/>
            <a:ext cx="1053864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6. DEMO: Full Body Motion tracking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34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59480" y="1288440"/>
            <a:ext cx="10087200" cy="2679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16600" spc="-1" strike="noStrike" cap="all">
                <a:solidFill>
                  <a:srgbClr val="ffffff"/>
                </a:solidFill>
                <a:latin typeface="Corbel"/>
              </a:rPr>
              <a:t>FIN</a:t>
            </a:r>
            <a:endParaRPr b="0" lang="en-US" sz="16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59480" y="3861360"/>
            <a:ext cx="10087200" cy="53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b="1" lang="es-ES" sz="2400" spc="-1" strike="noStrike">
                <a:solidFill>
                  <a:srgbClr val="535b13"/>
                </a:solidFill>
                <a:latin typeface="Corbel"/>
              </a:rPr>
              <a:t>Jaime de Arcos Sánchez. (2015-2016)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37" name="Imagen 5" descr=""/>
          <p:cNvPicPr/>
          <p:nvPr/>
        </p:nvPicPr>
        <p:blipFill>
          <a:blip r:embed="rId1"/>
          <a:stretch/>
        </p:blipFill>
        <p:spPr>
          <a:xfrm>
            <a:off x="10322640" y="5139000"/>
            <a:ext cx="1226880" cy="1226880"/>
          </a:xfrm>
          <a:prstGeom prst="rect">
            <a:avLst/>
          </a:prstGeom>
          <a:ln>
            <a:noFill/>
          </a:ln>
        </p:spPr>
      </p:pic>
      <p:pic>
        <p:nvPicPr>
          <p:cNvPr id="138" name="Imagen 6" descr=""/>
          <p:cNvPicPr/>
          <p:nvPr/>
        </p:nvPicPr>
        <p:blipFill>
          <a:blip r:embed="rId2"/>
          <a:stretch/>
        </p:blipFill>
        <p:spPr>
          <a:xfrm>
            <a:off x="514080" y="5139000"/>
            <a:ext cx="1226880" cy="122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320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Objetivo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1" name="Marcador de contenido 4" descr=""/>
          <p:cNvPicPr/>
          <p:nvPr/>
        </p:nvPicPr>
        <p:blipFill>
          <a:blip r:embed="rId1"/>
          <a:stretch/>
        </p:blipFill>
        <p:spPr>
          <a:xfrm>
            <a:off x="465480" y="1927440"/>
            <a:ext cx="11006280" cy="4585680"/>
          </a:xfrm>
          <a:prstGeom prst="rect">
            <a:avLst/>
          </a:prstGeom>
          <a:ln>
            <a:noFill/>
          </a:ln>
        </p:spPr>
      </p:pic>
      <p:pic>
        <p:nvPicPr>
          <p:cNvPr id="92" name="Imagen 3" descr=""/>
          <p:cNvPicPr/>
          <p:nvPr/>
        </p:nvPicPr>
        <p:blipFill>
          <a:blip r:embed="rId2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13200" y="1367640"/>
            <a:ext cx="11527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75741a"/>
                </a:solidFill>
                <a:latin typeface="Corbel"/>
              </a:rPr>
              <a:t>Motion tracking de un cuerpo en tiempo real sin necesidad de cámaras o equipamiento externo.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n 4" descr=""/>
          <p:cNvPicPr/>
          <p:nvPr/>
        </p:nvPicPr>
        <p:blipFill>
          <a:blip r:embed="rId1"/>
          <a:stretch/>
        </p:blipFill>
        <p:spPr>
          <a:xfrm>
            <a:off x="5492880" y="2232360"/>
            <a:ext cx="4593240" cy="341424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31428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Estado del Arte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6" name="Imagen 3" descr=""/>
          <p:cNvPicPr/>
          <p:nvPr/>
        </p:nvPicPr>
        <p:blipFill>
          <a:blip r:embed="rId2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pic>
        <p:nvPicPr>
          <p:cNvPr id="97" name="Marcador de contenido 6" descr=""/>
          <p:cNvPicPr/>
          <p:nvPr/>
        </p:nvPicPr>
        <p:blipFill>
          <a:blip r:embed="rId3"/>
          <a:stretch/>
        </p:blipFill>
        <p:spPr>
          <a:xfrm>
            <a:off x="529560" y="1905120"/>
            <a:ext cx="3598200" cy="2383920"/>
          </a:xfrm>
          <a:prstGeom prst="rect">
            <a:avLst/>
          </a:prstGeom>
          <a:ln>
            <a:noFill/>
          </a:ln>
        </p:spPr>
      </p:pic>
      <p:pic>
        <p:nvPicPr>
          <p:cNvPr id="98" name="Imagen 7" descr=""/>
          <p:cNvPicPr/>
          <p:nvPr/>
        </p:nvPicPr>
        <p:blipFill>
          <a:blip r:embed="rId4"/>
          <a:stretch/>
        </p:blipFill>
        <p:spPr>
          <a:xfrm>
            <a:off x="314280" y="4456440"/>
            <a:ext cx="4136400" cy="20700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314280" y="1320480"/>
            <a:ext cx="4553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75741a"/>
                </a:solidFill>
                <a:latin typeface="Corbel"/>
              </a:rPr>
              <a:t>PrioVR 2014 (125K€) 6 desarrolladores.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25000" y="1320480"/>
            <a:ext cx="53762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535c13"/>
                </a:solidFill>
                <a:latin typeface="Corbel"/>
              </a:rPr>
              <a:t>Xsens 2000</a:t>
            </a:r>
            <a:r>
              <a:rPr b="1" lang="es-ES" sz="2000" spc="-1" strike="noStrike">
                <a:solidFill>
                  <a:srgbClr val="75741a"/>
                </a:solidFill>
                <a:latin typeface="Corbel"/>
              </a:rPr>
              <a:t>, fue una de las pioneras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75741a"/>
                </a:solidFill>
                <a:latin typeface="Corbel"/>
              </a:rPr>
              <a:t>Motion analisis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5"/>
          <a:stretch/>
        </p:blipFill>
        <p:spPr>
          <a:xfrm>
            <a:off x="10240560" y="2450160"/>
            <a:ext cx="1548360" cy="29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0716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Motivación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3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13200" y="1584720"/>
            <a:ext cx="968148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75741a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Interés en el mundo de los Drones.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5741a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Adquisición de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      </a:t>
            </a:r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conocimiento.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5741a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Puesta en práctica.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105" name="Marcador de contenido 9" descr=""/>
          <p:cNvPicPr/>
          <p:nvPr/>
        </p:nvPicPr>
        <p:blipFill>
          <a:blip r:embed="rId2"/>
          <a:stretch/>
        </p:blipFill>
        <p:spPr>
          <a:xfrm>
            <a:off x="4006080" y="2312640"/>
            <a:ext cx="7719120" cy="41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320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Metodología.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7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443880" y="1541160"/>
            <a:ext cx="96814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535c13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535c13"/>
                </a:solidFill>
                <a:latin typeface="Corbel"/>
              </a:rPr>
              <a:t>Desarrollo en etapas:</a:t>
            </a:r>
            <a:br/>
            <a:r>
              <a:rPr b="1" lang="es-ES" sz="24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Herramientas matemáticas y teoría.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Prototipo de Nodo.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Técnica de filtrado y fusión.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Redes de comunicación.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Elementos adicionales.</a:t>
            </a:r>
            <a:endParaRPr b="0" lang="es-ES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5c13"/>
              </a:buClr>
              <a:buFont typeface="Corbel"/>
              <a:buAutoNum type="arabicPeriod"/>
            </a:pPr>
            <a:r>
              <a:rPr b="0" lang="es-ES" sz="2400" spc="-1" strike="noStrike">
                <a:solidFill>
                  <a:srgbClr val="75741a"/>
                </a:solidFill>
                <a:latin typeface="Corbel"/>
              </a:rPr>
              <a:t>DEMO: Full body motion tracking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35c13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535c13"/>
                </a:solidFill>
                <a:latin typeface="Corbel"/>
              </a:rPr>
              <a:t>Desarrollo guiado por pruebas (TDD)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35c13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535c13"/>
                </a:solidFill>
                <a:latin typeface="Corbel"/>
              </a:rPr>
              <a:t>Modular y desacoplado.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3560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1. Herramientas matemáticas y teoría.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0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435600" y="1625760"/>
            <a:ext cx="11390760" cy="4542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Sistemas de representación matemática de las rotaciones.</a:t>
            </a:r>
            <a:br/>
            <a:r>
              <a:rPr b="1" lang="en-US" sz="22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Ángulos Euler.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Matriz de Rotación.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Cuaterniones.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Teoría de Sensores Inerciales.</a:t>
            </a:r>
            <a:br/>
            <a:r>
              <a:rPr b="1" i="1" lang="en-US" sz="22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Acelerómetro.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Giróscopo.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Magnetómetro.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711360" indent="-18216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Microcontroladores.</a:t>
            </a:r>
            <a:br/>
            <a:r>
              <a:rPr b="1" lang="en-US" sz="22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93996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Arduino Pro mini.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93996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ESP8266.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93996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75741a"/>
                </a:solidFill>
                <a:latin typeface="Corbel"/>
              </a:rPr>
              <a:t>Teensy 3.1.</a:t>
            </a:r>
            <a:br/>
            <a:r>
              <a:rPr b="1" lang="en-US" sz="20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711360" indent="-18216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Protocolos de comunicación.</a:t>
            </a:r>
            <a:br/>
            <a:r>
              <a:rPr b="1" i="1" lang="en-US" sz="2200" spc="-1" strike="noStrike">
                <a:solidFill>
                  <a:srgbClr val="75741a"/>
                </a:solidFill>
                <a:latin typeface="Corbel"/>
              </a:rPr>
              <a:t>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2" marL="985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75741a"/>
                </a:solidFill>
                <a:latin typeface="Corbel"/>
              </a:rPr>
              <a:t>Puerto Serie.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2" marL="985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75741a"/>
                </a:solidFill>
                <a:latin typeface="Corbel"/>
              </a:rPr>
              <a:t>I2C.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2" marL="985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75741a"/>
                </a:solidFill>
                <a:latin typeface="Corbel"/>
              </a:rPr>
              <a:t>Bluetooth.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3560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2. Montaje del prototipo y adquisición de datos.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3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435600" y="1331280"/>
            <a:ext cx="4055400" cy="4836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535c13"/>
                </a:solidFill>
                <a:latin typeface="Corbel"/>
              </a:rPr>
              <a:t>Hardware.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Arduino PRO MINI.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MPU6050.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HMC5883L.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2743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535c13"/>
                </a:solidFill>
                <a:latin typeface="Corbel"/>
              </a:rPr>
              <a:t>Módulos Software.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Adquisición de valores ADC.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Procesado a magnitud física.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535c13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Calibración.</a:t>
            </a:r>
            <a:br/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Aplicación de pruebas: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743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b0f0"/>
                </a:solidFill>
                <a:latin typeface="Corbel"/>
              </a:rPr>
              <a:t>  </a:t>
            </a:r>
            <a:r>
              <a:rPr b="0" lang="en-US" sz="2000" spc="-1" strike="noStrike">
                <a:solidFill>
                  <a:srgbClr val="00b0f0"/>
                </a:solidFill>
                <a:latin typeface="Corbel"/>
              </a:rPr>
              <a:t>sensoresEnBruto.py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15" name="Imagen 4" descr=""/>
          <p:cNvPicPr/>
          <p:nvPr/>
        </p:nvPicPr>
        <p:blipFill>
          <a:blip r:embed="rId2"/>
          <a:stretch/>
        </p:blipFill>
        <p:spPr>
          <a:xfrm rot="10800000">
            <a:off x="5150880" y="1481400"/>
            <a:ext cx="4530240" cy="2184480"/>
          </a:xfrm>
          <a:prstGeom prst="rect">
            <a:avLst/>
          </a:prstGeom>
          <a:ln>
            <a:noFill/>
          </a:ln>
        </p:spPr>
      </p:pic>
      <p:pic>
        <p:nvPicPr>
          <p:cNvPr id="116" name="Imagen 7" descr=""/>
          <p:cNvPicPr/>
          <p:nvPr/>
        </p:nvPicPr>
        <p:blipFill>
          <a:blip r:embed="rId3"/>
          <a:stretch/>
        </p:blipFill>
        <p:spPr>
          <a:xfrm>
            <a:off x="5968800" y="3989520"/>
            <a:ext cx="1818360" cy="2178720"/>
          </a:xfrm>
          <a:prstGeom prst="rect">
            <a:avLst/>
          </a:prstGeom>
          <a:ln>
            <a:noFill/>
          </a:ln>
        </p:spPr>
      </p:pic>
      <p:pic>
        <p:nvPicPr>
          <p:cNvPr id="117" name="Imagen 11" descr=""/>
          <p:cNvPicPr/>
          <p:nvPr/>
        </p:nvPicPr>
        <p:blipFill>
          <a:blip r:embed="rId4"/>
          <a:stretch/>
        </p:blipFill>
        <p:spPr>
          <a:xfrm>
            <a:off x="8859960" y="3749760"/>
            <a:ext cx="2965680" cy="2642040"/>
          </a:xfrm>
          <a:prstGeom prst="rect">
            <a:avLst/>
          </a:prstGeom>
          <a:ln>
            <a:noFill/>
          </a:ln>
        </p:spPr>
      </p:pic>
      <p:pic>
        <p:nvPicPr>
          <p:cNvPr id="118" name="Imagen 5" descr=""/>
          <p:cNvPicPr/>
          <p:nvPr/>
        </p:nvPicPr>
        <p:blipFill>
          <a:blip r:embed="rId5"/>
          <a:stretch/>
        </p:blipFill>
        <p:spPr>
          <a:xfrm>
            <a:off x="9264960" y="1648800"/>
            <a:ext cx="2155320" cy="201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n 4" descr=""/>
          <p:cNvPicPr/>
          <p:nvPr/>
        </p:nvPicPr>
        <p:blipFill>
          <a:blip r:embed="rId1"/>
          <a:stretch/>
        </p:blipFill>
        <p:spPr>
          <a:xfrm>
            <a:off x="9063720" y="4176000"/>
            <a:ext cx="2744280" cy="231264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435600" y="351720"/>
            <a:ext cx="1035648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3. TÉCNICA DE FILTRADO Y FUSIÓN.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1" name="Imagen 3" descr=""/>
          <p:cNvPicPr/>
          <p:nvPr/>
        </p:nvPicPr>
        <p:blipFill>
          <a:blip r:embed="rId2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435600" y="1163160"/>
            <a:ext cx="11390760" cy="511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Acelerómetro y magnetómetro orientación, giroscopio velocidad.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Estimamos orientación con magnetómetro y Acelerómetro DCM(t)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Estimamos orientación con magnetómetro y Acelerómetro DCM(t+1)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Estimamos velocidad angular a partir de las 2 orientaciones.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Estimamos velocidad angular del giroscopio.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Con las 3 estimaciones de velocidad angular -&gt; media?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Filtro complementario. Asignando pesos según interese.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DejaVu Sans"/>
              </a:rPr>
              <a:t>Corrección de ortogonalidad de Matriz de rotación.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75741a"/>
                </a:solidFill>
                <a:latin typeface="Corbel"/>
              </a:rPr>
              <a:t>Aplicación de prueba:</a:t>
            </a:r>
            <a:r>
              <a:rPr b="0" i="1" lang="en-US" sz="2200" spc="-1" strike="noStrike">
                <a:solidFill>
                  <a:srgbClr val="0070c0"/>
                </a:solidFill>
                <a:latin typeface="Corbel"/>
              </a:rPr>
              <a:t> Avion.py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99520" y="351720"/>
            <a:ext cx="10538640" cy="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473a"/>
                </a:solidFill>
                <a:latin typeface="Adobe Gothic Std B"/>
                <a:ea typeface="Adobe Gothic Std B"/>
              </a:rPr>
              <a:t>4. REDES DE COMUNICACIÓN.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4" name="Imagen 3" descr=""/>
          <p:cNvPicPr/>
          <p:nvPr/>
        </p:nvPicPr>
        <p:blipFill>
          <a:blip r:embed="rId1"/>
          <a:stretch/>
        </p:blipFill>
        <p:spPr>
          <a:xfrm>
            <a:off x="11014920" y="351720"/>
            <a:ext cx="811080" cy="81108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299520" y="1472400"/>
            <a:ext cx="10131120" cy="513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Sensores‐&gt;Arduino. </a:t>
            </a:r>
            <a:br/>
            <a:r>
              <a:rPr b="0" i="1" lang="en-US" sz="1400" spc="-1" strike="noStrike">
                <a:solidFill>
                  <a:srgbClr val="a6b727"/>
                </a:solidFill>
                <a:latin typeface="Corbel"/>
              </a:rPr>
              <a:t>(I2C Software) </a:t>
            </a: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Nodos‐Esclavos‐&gt;Nodo‐Maestro. </a:t>
            </a:r>
            <a:br/>
            <a:r>
              <a:rPr b="0" i="1" lang="en-US" sz="1400" spc="-1" strike="noStrike">
                <a:solidFill>
                  <a:srgbClr val="a6b727"/>
                </a:solidFill>
                <a:latin typeface="Corbel"/>
              </a:rPr>
              <a:t>(I2C HardWare)</a:t>
            </a: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Nodo-Maestro ‐&gt; PC. </a:t>
            </a:r>
            <a:br/>
            <a:r>
              <a:rPr b="0" i="1" lang="en-US" sz="1400" spc="-1" strike="noStrike">
                <a:solidFill>
                  <a:srgbClr val="a6b727"/>
                </a:solidFill>
                <a:latin typeface="Corbel"/>
              </a:rPr>
              <a:t>(Puerto Serie o Bluetooth)</a:t>
            </a: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</a:pPr>
            <a:endParaRPr b="0" lang="en-US" sz="14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535c13"/>
              </a:buClr>
              <a:buSzPct val="80000"/>
              <a:buFont typeface="Corbel"/>
              <a:buChar char="•"/>
            </a:pPr>
            <a:r>
              <a:rPr b="1" lang="en-US" sz="2200" spc="-1" strike="noStrike">
                <a:solidFill>
                  <a:srgbClr val="535c13"/>
                </a:solidFill>
                <a:latin typeface="Corbel"/>
              </a:rPr>
              <a:t>Aplicación de prueba:</a:t>
            </a:r>
            <a:br/>
            <a:r>
              <a:rPr b="1" lang="en-US" sz="2200" spc="-1" strike="noStrike">
                <a:solidFill>
                  <a:srgbClr val="00b0f0"/>
                </a:solidFill>
                <a:latin typeface="Corbel"/>
              </a:rPr>
              <a:t>Esqueleto.py.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26" name="Imagen 2" descr=""/>
          <p:cNvPicPr/>
          <p:nvPr/>
        </p:nvPicPr>
        <p:blipFill>
          <a:blip r:embed="rId2"/>
          <a:stretch/>
        </p:blipFill>
        <p:spPr>
          <a:xfrm>
            <a:off x="4908240" y="1311120"/>
            <a:ext cx="6904440" cy="50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1911</TotalTime>
  <Application>LibreOffice/6.0.3.2$Linux_X86_64 LibreOffice_project/00m0$Build-2</Application>
  <Words>245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2016-06-28T19:24:34Z</dcterms:created>
  <dc:creator>Jaime de Arcos</dc:creator>
  <dc:description/>
  <dc:language>es-ES</dc:language>
  <cp:lastModifiedBy/>
  <cp:lastPrinted>2018-07-08T19:09:42Z</cp:lastPrinted>
  <dcterms:modified xsi:type="dcterms:W3CDTF">2018-07-08T19:16:44Z</dcterms:modified>
  <cp:revision>78</cp:revision>
  <dc:subject/>
  <dc:title>Representación de la orientación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