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2"/>
  </p:sldMasterIdLst>
  <p:notesMasterIdLst>
    <p:notesMasterId r:id="rId21"/>
  </p:notesMasterIdLst>
  <p:sldIdLst>
    <p:sldId id="256" r:id="rId3"/>
    <p:sldId id="257" r:id="rId4"/>
    <p:sldId id="258" r:id="rId5"/>
    <p:sldId id="259" r:id="rId6"/>
    <p:sldId id="272" r:id="rId7"/>
    <p:sldId id="261" r:id="rId8"/>
    <p:sldId id="262" r:id="rId9"/>
    <p:sldId id="264" r:id="rId10"/>
    <p:sldId id="278" r:id="rId11"/>
    <p:sldId id="267" r:id="rId12"/>
    <p:sldId id="269" r:id="rId13"/>
    <p:sldId id="273" r:id="rId14"/>
    <p:sldId id="280" r:id="rId15"/>
    <p:sldId id="283" r:id="rId16"/>
    <p:sldId id="281" r:id="rId17"/>
    <p:sldId id="271" r:id="rId18"/>
    <p:sldId id="284" r:id="rId19"/>
    <p:sldId id="277" r:id="rId2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D44DD7-BEB0-4F7D-AD73-3D2A2278BB1A}" v="26" dt="2025-08-06T16:34:37.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26" d="100"/>
          <a:sy n="126" d="100"/>
        </p:scale>
        <p:origin x="20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6/11/relationships/changesInfo" Target="changesInfos/changesInfo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ime Sean Fan" userId="2e202d3265c790b3" providerId="LiveId" clId="{35D44DD7-BEB0-4F7D-AD73-3D2A2278BB1A}"/>
    <pc:docChg chg="undo redo custSel modSld">
      <pc:chgData name="Jaime Sean Fan" userId="2e202d3265c790b3" providerId="LiveId" clId="{35D44DD7-BEB0-4F7D-AD73-3D2A2278BB1A}" dt="2025-08-07T01:10:08.079" v="262" actId="313"/>
      <pc:docMkLst>
        <pc:docMk/>
      </pc:docMkLst>
      <pc:sldChg chg="modSp mod modTransition">
        <pc:chgData name="Jaime Sean Fan" userId="2e202d3265c790b3" providerId="LiveId" clId="{35D44DD7-BEB0-4F7D-AD73-3D2A2278BB1A}" dt="2025-08-06T16:31:58.178" v="198"/>
        <pc:sldMkLst>
          <pc:docMk/>
          <pc:sldMk cId="0" sldId="257"/>
        </pc:sldMkLst>
        <pc:spChg chg="mod">
          <ac:chgData name="Jaime Sean Fan" userId="2e202d3265c790b3" providerId="LiveId" clId="{35D44DD7-BEB0-4F7D-AD73-3D2A2278BB1A}" dt="2025-08-06T16:27:00.161" v="3" actId="1076"/>
          <ac:spMkLst>
            <pc:docMk/>
            <pc:sldMk cId="0" sldId="257"/>
            <ac:spMk id="4" creationId="{00000000-0000-0000-0000-000000000000}"/>
          </ac:spMkLst>
        </pc:spChg>
      </pc:sldChg>
      <pc:sldChg chg="modTransition">
        <pc:chgData name="Jaime Sean Fan" userId="2e202d3265c790b3" providerId="LiveId" clId="{35D44DD7-BEB0-4F7D-AD73-3D2A2278BB1A}" dt="2025-08-06T16:32:09.941" v="202"/>
        <pc:sldMkLst>
          <pc:docMk/>
          <pc:sldMk cId="0" sldId="258"/>
        </pc:sldMkLst>
      </pc:sldChg>
      <pc:sldChg chg="modSp mod modTransition">
        <pc:chgData name="Jaime Sean Fan" userId="2e202d3265c790b3" providerId="LiveId" clId="{35D44DD7-BEB0-4F7D-AD73-3D2A2278BB1A}" dt="2025-08-07T00:59:12.364" v="247" actId="20577"/>
        <pc:sldMkLst>
          <pc:docMk/>
          <pc:sldMk cId="0" sldId="259"/>
        </pc:sldMkLst>
        <pc:spChg chg="mod">
          <ac:chgData name="Jaime Sean Fan" userId="2e202d3265c790b3" providerId="LiveId" clId="{35D44DD7-BEB0-4F7D-AD73-3D2A2278BB1A}" dt="2025-08-07T00:58:49.324" v="246" actId="20577"/>
          <ac:spMkLst>
            <pc:docMk/>
            <pc:sldMk cId="0" sldId="259"/>
            <ac:spMk id="3" creationId="{00000000-0000-0000-0000-000000000000}"/>
          </ac:spMkLst>
        </pc:spChg>
        <pc:spChg chg="mod">
          <ac:chgData name="Jaime Sean Fan" userId="2e202d3265c790b3" providerId="LiveId" clId="{35D44DD7-BEB0-4F7D-AD73-3D2A2278BB1A}" dt="2025-08-07T00:59:12.364" v="247" actId="20577"/>
          <ac:spMkLst>
            <pc:docMk/>
            <pc:sldMk cId="0" sldId="259"/>
            <ac:spMk id="6" creationId="{00000000-0000-0000-0000-000000000000}"/>
          </ac:spMkLst>
        </pc:spChg>
      </pc:sldChg>
      <pc:sldChg chg="modTransition">
        <pc:chgData name="Jaime Sean Fan" userId="2e202d3265c790b3" providerId="LiveId" clId="{35D44DD7-BEB0-4F7D-AD73-3D2A2278BB1A}" dt="2025-08-06T16:32:32.037" v="206"/>
        <pc:sldMkLst>
          <pc:docMk/>
          <pc:sldMk cId="0" sldId="261"/>
        </pc:sldMkLst>
      </pc:sldChg>
      <pc:sldChg chg="modSp mod modTransition">
        <pc:chgData name="Jaime Sean Fan" userId="2e202d3265c790b3" providerId="LiveId" clId="{35D44DD7-BEB0-4F7D-AD73-3D2A2278BB1A}" dt="2025-08-06T16:32:46.827" v="218" actId="20577"/>
        <pc:sldMkLst>
          <pc:docMk/>
          <pc:sldMk cId="0" sldId="262"/>
        </pc:sldMkLst>
        <pc:spChg chg="mod">
          <ac:chgData name="Jaime Sean Fan" userId="2e202d3265c790b3" providerId="LiveId" clId="{35D44DD7-BEB0-4F7D-AD73-3D2A2278BB1A}" dt="2025-08-06T16:32:46.827" v="218" actId="20577"/>
          <ac:spMkLst>
            <pc:docMk/>
            <pc:sldMk cId="0" sldId="262"/>
            <ac:spMk id="5" creationId="{00000000-0000-0000-0000-000000000000}"/>
          </ac:spMkLst>
        </pc:spChg>
        <pc:picChg chg="mod">
          <ac:chgData name="Jaime Sean Fan" userId="2e202d3265c790b3" providerId="LiveId" clId="{35D44DD7-BEB0-4F7D-AD73-3D2A2278BB1A}" dt="2025-08-06T16:30:12.550" v="180" actId="1076"/>
          <ac:picMkLst>
            <pc:docMk/>
            <pc:sldMk cId="0" sldId="262"/>
            <ac:picMk id="25" creationId="{00000000-0000-0000-0000-000000000000}"/>
          </ac:picMkLst>
        </pc:picChg>
      </pc:sldChg>
      <pc:sldChg chg="modTransition">
        <pc:chgData name="Jaime Sean Fan" userId="2e202d3265c790b3" providerId="LiveId" clId="{35D44DD7-BEB0-4F7D-AD73-3D2A2278BB1A}" dt="2025-08-06T16:33:03.592" v="220"/>
        <pc:sldMkLst>
          <pc:docMk/>
          <pc:sldMk cId="0" sldId="264"/>
        </pc:sldMkLst>
      </pc:sldChg>
      <pc:sldChg chg="modTransition">
        <pc:chgData name="Jaime Sean Fan" userId="2e202d3265c790b3" providerId="LiveId" clId="{35D44DD7-BEB0-4F7D-AD73-3D2A2278BB1A}" dt="2025-08-06T16:33:24.983" v="224"/>
        <pc:sldMkLst>
          <pc:docMk/>
          <pc:sldMk cId="0" sldId="267"/>
        </pc:sldMkLst>
      </pc:sldChg>
      <pc:sldChg chg="modTransition">
        <pc:chgData name="Jaime Sean Fan" userId="2e202d3265c790b3" providerId="LiveId" clId="{35D44DD7-BEB0-4F7D-AD73-3D2A2278BB1A}" dt="2025-08-06T16:33:32.074" v="225"/>
        <pc:sldMkLst>
          <pc:docMk/>
          <pc:sldMk cId="0" sldId="269"/>
        </pc:sldMkLst>
      </pc:sldChg>
      <pc:sldChg chg="modTransition">
        <pc:chgData name="Jaime Sean Fan" userId="2e202d3265c790b3" providerId="LiveId" clId="{35D44DD7-BEB0-4F7D-AD73-3D2A2278BB1A}" dt="2025-08-06T16:34:15.016" v="231"/>
        <pc:sldMkLst>
          <pc:docMk/>
          <pc:sldMk cId="0" sldId="271"/>
        </pc:sldMkLst>
      </pc:sldChg>
      <pc:sldChg chg="modSp mod modTransition">
        <pc:chgData name="Jaime Sean Fan" userId="2e202d3265c790b3" providerId="LiveId" clId="{35D44DD7-BEB0-4F7D-AD73-3D2A2278BB1A}" dt="2025-08-07T00:58:31.117" v="235" actId="1362"/>
        <pc:sldMkLst>
          <pc:docMk/>
          <pc:sldMk cId="0" sldId="272"/>
        </pc:sldMkLst>
        <pc:picChg chg="mod">
          <ac:chgData name="Jaime Sean Fan" userId="2e202d3265c790b3" providerId="LiveId" clId="{35D44DD7-BEB0-4F7D-AD73-3D2A2278BB1A}" dt="2025-08-07T00:58:31.117" v="235" actId="1362"/>
          <ac:picMkLst>
            <pc:docMk/>
            <pc:sldMk cId="0" sldId="272"/>
            <ac:picMk id="13" creationId="{00000000-0000-0000-0000-000000000000}"/>
          </ac:picMkLst>
        </pc:picChg>
      </pc:sldChg>
      <pc:sldChg chg="modSp mod modTransition">
        <pc:chgData name="Jaime Sean Fan" userId="2e202d3265c790b3" providerId="LiveId" clId="{35D44DD7-BEB0-4F7D-AD73-3D2A2278BB1A}" dt="2025-08-06T16:33:40.598" v="226"/>
        <pc:sldMkLst>
          <pc:docMk/>
          <pc:sldMk cId="0" sldId="273"/>
        </pc:sldMkLst>
        <pc:picChg chg="mod">
          <ac:chgData name="Jaime Sean Fan" userId="2e202d3265c790b3" providerId="LiveId" clId="{35D44DD7-BEB0-4F7D-AD73-3D2A2278BB1A}" dt="2025-08-06T16:30:25.929" v="182" actId="1076"/>
          <ac:picMkLst>
            <pc:docMk/>
            <pc:sldMk cId="0" sldId="273"/>
            <ac:picMk id="16" creationId="{00000000-0000-0000-0000-000000000000}"/>
          </ac:picMkLst>
        </pc:picChg>
      </pc:sldChg>
      <pc:sldChg chg="delSp mod modTransition">
        <pc:chgData name="Jaime Sean Fan" userId="2e202d3265c790b3" providerId="LiveId" clId="{35D44DD7-BEB0-4F7D-AD73-3D2A2278BB1A}" dt="2025-08-06T16:34:37.353" v="234"/>
        <pc:sldMkLst>
          <pc:docMk/>
          <pc:sldMk cId="0" sldId="277"/>
        </pc:sldMkLst>
        <pc:spChg chg="del">
          <ac:chgData name="Jaime Sean Fan" userId="2e202d3265c790b3" providerId="LiveId" clId="{35D44DD7-BEB0-4F7D-AD73-3D2A2278BB1A}" dt="2025-08-06T16:31:19.423" v="197" actId="478"/>
          <ac:spMkLst>
            <pc:docMk/>
            <pc:sldMk cId="0" sldId="277"/>
            <ac:spMk id="5" creationId="{00000000-0000-0000-0000-000000000000}"/>
          </ac:spMkLst>
        </pc:spChg>
      </pc:sldChg>
      <pc:sldChg chg="modTransition">
        <pc:chgData name="Jaime Sean Fan" userId="2e202d3265c790b3" providerId="LiveId" clId="{35D44DD7-BEB0-4F7D-AD73-3D2A2278BB1A}" dt="2025-08-06T16:33:08.464" v="221"/>
        <pc:sldMkLst>
          <pc:docMk/>
          <pc:sldMk cId="0" sldId="278"/>
        </pc:sldMkLst>
      </pc:sldChg>
      <pc:sldChg chg="modSp mod modTransition">
        <pc:chgData name="Jaime Sean Fan" userId="2e202d3265c790b3" providerId="LiveId" clId="{35D44DD7-BEB0-4F7D-AD73-3D2A2278BB1A}" dt="2025-08-06T16:33:45.310" v="227"/>
        <pc:sldMkLst>
          <pc:docMk/>
          <pc:sldMk cId="0" sldId="280"/>
        </pc:sldMkLst>
        <pc:picChg chg="mod">
          <ac:chgData name="Jaime Sean Fan" userId="2e202d3265c790b3" providerId="LiveId" clId="{35D44DD7-BEB0-4F7D-AD73-3D2A2278BB1A}" dt="2025-08-06T16:30:33.936" v="183" actId="1076"/>
          <ac:picMkLst>
            <pc:docMk/>
            <pc:sldMk cId="0" sldId="280"/>
            <ac:picMk id="7" creationId="{00000000-0000-0000-0000-000000000000}"/>
          </ac:picMkLst>
        </pc:picChg>
      </pc:sldChg>
      <pc:sldChg chg="modSp mod modTransition">
        <pc:chgData name="Jaime Sean Fan" userId="2e202d3265c790b3" providerId="LiveId" clId="{35D44DD7-BEB0-4F7D-AD73-3D2A2278BB1A}" dt="2025-08-07T01:10:08.079" v="262" actId="313"/>
        <pc:sldMkLst>
          <pc:docMk/>
          <pc:sldMk cId="0" sldId="281"/>
        </pc:sldMkLst>
        <pc:spChg chg="mod">
          <ac:chgData name="Jaime Sean Fan" userId="2e202d3265c790b3" providerId="LiveId" clId="{35D44DD7-BEB0-4F7D-AD73-3D2A2278BB1A}" dt="2025-08-06T16:31:02.113" v="193" actId="1076"/>
          <ac:spMkLst>
            <pc:docMk/>
            <pc:sldMk cId="0" sldId="281"/>
            <ac:spMk id="5" creationId="{00000000-0000-0000-0000-000000000000}"/>
          </ac:spMkLst>
        </pc:spChg>
        <pc:spChg chg="mod">
          <ac:chgData name="Jaime Sean Fan" userId="2e202d3265c790b3" providerId="LiveId" clId="{35D44DD7-BEB0-4F7D-AD73-3D2A2278BB1A}" dt="2025-08-07T01:10:08.079" v="262" actId="313"/>
          <ac:spMkLst>
            <pc:docMk/>
            <pc:sldMk cId="0" sldId="281"/>
            <ac:spMk id="6" creationId="{00000000-0000-0000-0000-000000000000}"/>
          </ac:spMkLst>
        </pc:spChg>
        <pc:picChg chg="mod">
          <ac:chgData name="Jaime Sean Fan" userId="2e202d3265c790b3" providerId="LiveId" clId="{35D44DD7-BEB0-4F7D-AD73-3D2A2278BB1A}" dt="2025-08-06T16:30:59.359" v="192" actId="1076"/>
          <ac:picMkLst>
            <pc:docMk/>
            <pc:sldMk cId="0" sldId="281"/>
            <ac:picMk id="3" creationId="{00000000-0000-0000-0000-000000000000}"/>
          </ac:picMkLst>
        </pc:picChg>
        <pc:picChg chg="mod">
          <ac:chgData name="Jaime Sean Fan" userId="2e202d3265c790b3" providerId="LiveId" clId="{35D44DD7-BEB0-4F7D-AD73-3D2A2278BB1A}" dt="2025-08-06T16:31:08.080" v="195" actId="1076"/>
          <ac:picMkLst>
            <pc:docMk/>
            <pc:sldMk cId="0" sldId="281"/>
            <ac:picMk id="7" creationId="{00000000-0000-0000-0000-000000000000}"/>
          </ac:picMkLst>
        </pc:picChg>
        <pc:picChg chg="mod">
          <ac:chgData name="Jaime Sean Fan" userId="2e202d3265c790b3" providerId="LiveId" clId="{35D44DD7-BEB0-4F7D-AD73-3D2A2278BB1A}" dt="2025-08-06T16:31:10.683" v="196" actId="1076"/>
          <ac:picMkLst>
            <pc:docMk/>
            <pc:sldMk cId="0" sldId="281"/>
            <ac:picMk id="8" creationId="{00000000-0000-0000-0000-000000000000}"/>
          </ac:picMkLst>
        </pc:picChg>
      </pc:sldChg>
      <pc:sldChg chg="modTransition">
        <pc:chgData name="Jaime Sean Fan" userId="2e202d3265c790b3" providerId="LiveId" clId="{35D44DD7-BEB0-4F7D-AD73-3D2A2278BB1A}" dt="2025-08-06T16:34:00.660" v="229"/>
        <pc:sldMkLst>
          <pc:docMk/>
          <pc:sldMk cId="0" sldId="283"/>
        </pc:sldMkLst>
      </pc:sldChg>
      <pc:sldChg chg="modTransition">
        <pc:chgData name="Jaime Sean Fan" userId="2e202d3265c790b3" providerId="LiveId" clId="{35D44DD7-BEB0-4F7D-AD73-3D2A2278BB1A}" dt="2025-08-06T16:34:25.021" v="232"/>
        <pc:sldMkLst>
          <pc:docMk/>
          <pc:sldMk cId="0" sldId="2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8/6/2025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jpeg"/><Relationship Id="rId5" Type="http://schemas.openxmlformats.org/officeDocument/2006/relationships/tags" Target="../tags/tag5.xml"/><Relationship Id="rId10" Type="http://schemas.openxmlformats.org/officeDocument/2006/relationships/notesSlide" Target="../notesSlides/notesSlide2.xml"/><Relationship Id="rId4" Type="http://schemas.openxmlformats.org/officeDocument/2006/relationships/tags" Target="../tags/tag4.xml"/><Relationship Id="rId9"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3.jpeg"/><Relationship Id="rId5" Type="http://schemas.openxmlformats.org/officeDocument/2006/relationships/notesSlide" Target="../notesSlides/notesSlide4.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a:fillRect/>
          </a:stretch>
        </p:blipFill>
        <p:spPr>
          <a:xfrm>
            <a:off x="0" y="0"/>
            <a:ext cx="9144000" cy="5143500"/>
          </a:xfrm>
          <a:prstGeom prst="rect">
            <a:avLst/>
          </a:prstGeom>
        </p:spPr>
      </p:pic>
      <p:sp>
        <p:nvSpPr>
          <p:cNvPr id="3" name="Text 0"/>
          <p:cNvSpPr/>
          <p:nvPr/>
        </p:nvSpPr>
        <p:spPr>
          <a:xfrm>
            <a:off x="571500" y="1500188"/>
            <a:ext cx="8001000" cy="666750"/>
          </a:xfrm>
          <a:prstGeom prst="rect">
            <a:avLst/>
          </a:prstGeom>
          <a:noFill/>
        </p:spPr>
        <p:txBody>
          <a:bodyPr vert="horz" wrap="square" lIns="0" tIns="0" rIns="0" bIns="0" rtlCol="0" anchor="ctr"/>
          <a:lstStyle/>
          <a:p>
            <a:pPr marL="0" indent="0" algn="ctr">
              <a:lnSpc>
                <a:spcPts val="5250"/>
              </a:lnSpc>
              <a:buNone/>
            </a:pPr>
            <a:r>
              <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Spotify Listening Habits Analysis</a:t>
            </a:r>
            <a:endParaRPr lang="en-US" sz="3750" dirty="0"/>
          </a:p>
        </p:txBody>
      </p:sp>
      <p:sp>
        <p:nvSpPr>
          <p:cNvPr id="4" name="Text 1"/>
          <p:cNvSpPr/>
          <p:nvPr/>
        </p:nvSpPr>
        <p:spPr>
          <a:xfrm>
            <a:off x="571500" y="2243138"/>
            <a:ext cx="8001000" cy="400050"/>
          </a:xfrm>
          <a:prstGeom prst="rect">
            <a:avLst/>
          </a:prstGeom>
          <a:noFill/>
        </p:spPr>
        <p:txBody>
          <a:bodyPr vert="horz" wrap="square" lIns="0" tIns="0" rIns="0" bIns="0" rtlCol="0" anchor="ctr"/>
          <a:lstStyle/>
          <a:p>
            <a:pPr marL="0" indent="0" algn="ctr">
              <a:lnSpc>
                <a:spcPts val="3150"/>
              </a:lnSpc>
              <a:buNone/>
            </a:pPr>
            <a:r>
              <a:rPr lang="en-GB" altLang="en-US" sz="22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Plus</a:t>
            </a:r>
            <a:r>
              <a:rPr lang="en-US" sz="22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Exploration </a:t>
            </a:r>
            <a:r>
              <a:rPr lang="en-GB" altLang="en-US" sz="22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of</a:t>
            </a:r>
            <a:r>
              <a:rPr lang="en-US" sz="2250"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Song Popularity</a:t>
            </a:r>
            <a:endParaRPr lang="en-US" sz="2250" dirty="0"/>
          </a:p>
        </p:txBody>
      </p:sp>
      <p:sp>
        <p:nvSpPr>
          <p:cNvPr id="5" name="Shape 2"/>
          <p:cNvSpPr/>
          <p:nvPr/>
        </p:nvSpPr>
        <p:spPr>
          <a:xfrm>
            <a:off x="4269581" y="2976563"/>
            <a:ext cx="604838" cy="114300"/>
          </a:xfrm>
          <a:prstGeom prst="rect">
            <a:avLst/>
          </a:prstGeom>
          <a:solidFill>
            <a:srgbClr val="638348"/>
          </a:solidFill>
        </p:spPr>
      </p:sp>
      <p:sp>
        <p:nvSpPr>
          <p:cNvPr id="6" name="Text 3"/>
          <p:cNvSpPr/>
          <p:nvPr/>
        </p:nvSpPr>
        <p:spPr>
          <a:xfrm>
            <a:off x="571500" y="3424238"/>
            <a:ext cx="8001000" cy="219075"/>
          </a:xfrm>
          <a:prstGeom prst="rect">
            <a:avLst/>
          </a:prstGeom>
          <a:noFill/>
        </p:spPr>
        <p:txBody>
          <a:bodyPr vert="horz" wrap="square" lIns="0" tIns="0" rIns="0" bIns="0" rtlCol="0" anchor="ctr"/>
          <a:lstStyle/>
          <a:p>
            <a:pPr marL="0" indent="0" algn="ctr">
              <a:lnSpc>
                <a:spcPts val="1725"/>
              </a:lnSpc>
              <a:buNone/>
            </a:pPr>
            <a:r>
              <a:rPr lang="en-GB" altLang="en-US" sz="1200" dirty="0"/>
              <a:t>by Rafael Ignacio</a:t>
            </a:r>
            <a:r>
              <a:rPr lang="es-ES" altLang="en-GB" sz="1200" dirty="0"/>
              <a:t> González Chong </a:t>
            </a:r>
            <a:r>
              <a:rPr lang="en-GB" altLang="es-ES" sz="1200" dirty="0"/>
              <a:t>&amp;</a:t>
            </a:r>
            <a:r>
              <a:rPr lang="es-ES" altLang="en-GB" sz="1200" dirty="0"/>
              <a:t> Zhaowen Fan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altLang="zh-CN"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Finding the underlying listening habits</a:t>
            </a:r>
            <a:endParaRPr lang="en-US" sz="3750" dirty="0"/>
          </a:p>
          <a:p>
            <a:pPr marL="0" indent="0" algn="l">
              <a:lnSpc>
                <a:spcPts val="5250"/>
              </a:lnSpc>
              <a:buNone/>
            </a:pPr>
            <a:endParaRPr lang="en-US" sz="3750" dirty="0"/>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22500" dirty="0"/>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l="20339" r="20339"/>
          <a:stretch>
            <a:fillRect/>
          </a:stretch>
        </p:blipFill>
        <p:spPr>
          <a:xfrm>
            <a:off x="0" y="0"/>
            <a:ext cx="9144000" cy="2247900"/>
          </a:xfrm>
          <a:prstGeom prst="rect">
            <a:avLst/>
          </a:prstGeom>
        </p:spPr>
      </p:pic>
      <p:sp>
        <p:nvSpPr>
          <p:cNvPr id="3" name="Text 0"/>
          <p:cNvSpPr/>
          <p:nvPr/>
        </p:nvSpPr>
        <p:spPr>
          <a:xfrm>
            <a:off x="571500" y="523875"/>
            <a:ext cx="3999865" cy="1200150"/>
          </a:xfrm>
          <a:prstGeom prst="rect">
            <a:avLst/>
          </a:prstGeom>
          <a:noFill/>
        </p:spPr>
        <p:txBody>
          <a:bodyPr vert="horz" wrap="square" lIns="0" tIns="0" rIns="0" bIns="0" rtlCol="0" anchor="ctr"/>
          <a:lstStyle/>
          <a:p>
            <a:pPr marL="0" indent="0" algn="l">
              <a:lnSpc>
                <a:spcPts val="3150"/>
              </a:lnSpc>
              <a:buNone/>
            </a:pP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Finding the underlying listening habits</a:t>
            </a:r>
            <a:endParaRPr lang="en-US" sz="2250" dirty="0"/>
          </a:p>
        </p:txBody>
      </p:sp>
      <p:sp>
        <p:nvSpPr>
          <p:cNvPr id="4" name="Text 1"/>
          <p:cNvSpPr/>
          <p:nvPr/>
        </p:nvSpPr>
        <p:spPr>
          <a:xfrm>
            <a:off x="571500" y="2662555"/>
            <a:ext cx="8001000" cy="1892300"/>
          </a:xfrm>
          <a:prstGeom prst="rect">
            <a:avLst/>
          </a:prstGeom>
          <a:noFill/>
        </p:spPr>
        <p:txBody>
          <a:bodyPr vert="horz" wrap="square" lIns="0" tIns="0" rIns="0" bIns="0" rtlCol="0" anchor="ctr"/>
          <a:lstStyle/>
          <a:p>
            <a:pPr marL="0" indent="0" algn="l">
              <a:lnSpc>
                <a:spcPts val="1650"/>
              </a:lnSpc>
              <a:buNone/>
            </a:pP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We analysed the pattern based on the relationships between reason start and skipped, reason end and skipped, and shuffle and skipped. To calculate the skip rate, the dataset was grouped by the combinations of reason_start and reason_end, and the mean of the skipped variable within each group was computed to represent the proportion of skipped tracks for each reason pair.</a:t>
            </a:r>
            <a:endParaRPr lang="en-US" sz="1200"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534025"/>
          </a:xfrm>
          <a:prstGeom prst="rect">
            <a:avLst/>
          </a:prstGeom>
          <a:solidFill>
            <a:srgbClr val="FFFFFF"/>
          </a:solidFill>
        </p:spPr>
      </p:sp>
      <p:pic>
        <p:nvPicPr>
          <p:cNvPr id="3" name="Image 0" descr="preencoded.png"/>
          <p:cNvPicPr>
            <a:picLocks noChangeAspect="1"/>
          </p:cNvPicPr>
          <p:nvPr/>
        </p:nvPicPr>
        <p:blipFill>
          <a:blip r:embed="rId3"/>
          <a:srcRect l="3528" r="3528"/>
          <a:stretch>
            <a:fillRect/>
          </a:stretch>
        </p:blipFill>
        <p:spPr>
          <a:xfrm>
            <a:off x="0" y="0"/>
            <a:ext cx="9144000" cy="5534025"/>
          </a:xfrm>
          <a:prstGeom prst="rect">
            <a:avLst/>
          </a:prstGeom>
        </p:spPr>
      </p:pic>
      <p:pic>
        <p:nvPicPr>
          <p:cNvPr id="4" name="Image 1" descr="preencoded.png"/>
          <p:cNvPicPr>
            <a:picLocks noChangeAspect="1"/>
          </p:cNvPicPr>
          <p:nvPr/>
        </p:nvPicPr>
        <p:blipFill>
          <a:blip r:embed="rId4"/>
          <a:srcRect t="8823" b="8823"/>
          <a:stretch>
            <a:fillRect/>
          </a:stretch>
        </p:blipFill>
        <p:spPr>
          <a:xfrm>
            <a:off x="5286375" y="0"/>
            <a:ext cx="3857625" cy="5534025"/>
          </a:xfrm>
          <a:prstGeom prst="rect">
            <a:avLst/>
          </a:prstGeom>
        </p:spPr>
      </p:pic>
      <p:sp>
        <p:nvSpPr>
          <p:cNvPr id="5" name="Text 1"/>
          <p:cNvSpPr/>
          <p:nvPr/>
        </p:nvSpPr>
        <p:spPr>
          <a:xfrm>
            <a:off x="478790" y="138430"/>
            <a:ext cx="3785235" cy="76708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R</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eason</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S</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tart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&amp;</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S</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kipped</a:t>
            </a:r>
            <a:endParaRPr lang="en-US" sz="2250" dirty="0"/>
          </a:p>
        </p:txBody>
      </p:sp>
      <p:sp>
        <p:nvSpPr>
          <p:cNvPr id="6" name="Text 2"/>
          <p:cNvSpPr/>
          <p:nvPr/>
        </p:nvSpPr>
        <p:spPr>
          <a:xfrm>
            <a:off x="478790" y="797560"/>
            <a:ext cx="4540250" cy="1343660"/>
          </a:xfrm>
          <a:prstGeom prst="rect">
            <a:avLst/>
          </a:prstGeom>
          <a:noFill/>
        </p:spPr>
        <p:txBody>
          <a:bodyPr vert="horz" wrap="square" lIns="0" tIns="0" rIns="0" bIns="0" rtlCol="0" anchor="ctr"/>
          <a:lstStyle/>
          <a:p>
            <a:pPr marL="0" indent="0" algn="l">
              <a:lnSpc>
                <a:spcPts val="1650"/>
              </a:lnSpc>
              <a:buNone/>
            </a:pP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Certain start reasons (like "trackdone" or "forwardbtn") tend to have lower skip rates, implying intentional listening.</a:t>
            </a:r>
          </a:p>
          <a:p>
            <a:pPr marL="0" indent="0" algn="l">
              <a:lnSpc>
                <a:spcPts val="1650"/>
              </a:lnSpc>
              <a:buNone/>
            </a:pP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Others, like "appload" or "clickrow", often show higher skip rates, suggesting passive starts or exploratory clicks.</a:t>
            </a:r>
            <a:endParaRPr lang="en-US" sz="1200" dirty="0"/>
          </a:p>
        </p:txBody>
      </p:sp>
      <p:pic>
        <p:nvPicPr>
          <p:cNvPr id="16" name="图片 15" descr="Start_Skipped"/>
          <p:cNvPicPr>
            <a:picLocks noChangeAspect="1"/>
          </p:cNvPicPr>
          <p:nvPr/>
        </p:nvPicPr>
        <p:blipFill>
          <a:blip r:embed="rId5"/>
          <a:stretch>
            <a:fillRect/>
          </a:stretch>
        </p:blipFill>
        <p:spPr>
          <a:xfrm>
            <a:off x="1100123" y="2141220"/>
            <a:ext cx="3163902" cy="27718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534025"/>
          </a:xfrm>
          <a:prstGeom prst="rect">
            <a:avLst/>
          </a:prstGeom>
          <a:solidFill>
            <a:srgbClr val="FFFFFF"/>
          </a:solidFill>
        </p:spPr>
      </p:sp>
      <p:pic>
        <p:nvPicPr>
          <p:cNvPr id="3" name="Image 0" descr="preencoded.png"/>
          <p:cNvPicPr>
            <a:picLocks noChangeAspect="1"/>
          </p:cNvPicPr>
          <p:nvPr/>
        </p:nvPicPr>
        <p:blipFill>
          <a:blip r:embed="rId3"/>
          <a:srcRect l="3528" r="3528"/>
          <a:stretch>
            <a:fillRect/>
          </a:stretch>
        </p:blipFill>
        <p:spPr>
          <a:xfrm>
            <a:off x="0" y="0"/>
            <a:ext cx="9144000" cy="5534025"/>
          </a:xfrm>
          <a:prstGeom prst="rect">
            <a:avLst/>
          </a:prstGeom>
        </p:spPr>
      </p:pic>
      <p:pic>
        <p:nvPicPr>
          <p:cNvPr id="4" name="Image 1" descr="preencoded.png"/>
          <p:cNvPicPr>
            <a:picLocks noChangeAspect="1"/>
          </p:cNvPicPr>
          <p:nvPr/>
        </p:nvPicPr>
        <p:blipFill>
          <a:blip r:embed="rId4"/>
          <a:srcRect t="8823" b="8823"/>
          <a:stretch>
            <a:fillRect/>
          </a:stretch>
        </p:blipFill>
        <p:spPr>
          <a:xfrm>
            <a:off x="5286375" y="0"/>
            <a:ext cx="3857625" cy="5534025"/>
          </a:xfrm>
          <a:prstGeom prst="rect">
            <a:avLst/>
          </a:prstGeom>
        </p:spPr>
      </p:pic>
      <p:sp>
        <p:nvSpPr>
          <p:cNvPr id="5" name="Text 1"/>
          <p:cNvSpPr/>
          <p:nvPr/>
        </p:nvSpPr>
        <p:spPr>
          <a:xfrm>
            <a:off x="478790" y="138430"/>
            <a:ext cx="3785235" cy="76708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R</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eason</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End</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&amp;</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S</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kipped</a:t>
            </a:r>
            <a:endParaRPr lang="en-US" sz="2250" dirty="0"/>
          </a:p>
        </p:txBody>
      </p:sp>
      <p:sp>
        <p:nvSpPr>
          <p:cNvPr id="6" name="Text 2"/>
          <p:cNvSpPr/>
          <p:nvPr/>
        </p:nvSpPr>
        <p:spPr>
          <a:xfrm>
            <a:off x="478790" y="797560"/>
            <a:ext cx="4540250" cy="1343660"/>
          </a:xfrm>
          <a:prstGeom prst="rect">
            <a:avLst/>
          </a:prstGeom>
          <a:noFill/>
        </p:spPr>
        <p:txBody>
          <a:bodyPr vert="horz" wrap="square" lIns="0" tIns="0" rIns="0" bIns="0" rtlCol="0" anchor="ctr"/>
          <a:lstStyle/>
          <a:p>
            <a:pPr marL="0" indent="0" algn="l">
              <a:lnSpc>
                <a:spcPts val="1650"/>
              </a:lnSpc>
              <a:buNone/>
            </a:pP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Reasons like "endplay" or "trackdone" are typically not associated with skipping — they imply full consumption.</a:t>
            </a:r>
          </a:p>
          <a:p>
            <a:pPr marL="0" indent="0" algn="l">
              <a:lnSpc>
                <a:spcPts val="1650"/>
              </a:lnSpc>
              <a:buNone/>
            </a:pP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"backbtn", "logout", or "fwdbtn" often correlate with higher skip rates, especially when the track is interrupted.</a:t>
            </a:r>
            <a:endParaRPr lang="en-US" sz="1200" dirty="0"/>
          </a:p>
        </p:txBody>
      </p:sp>
      <p:pic>
        <p:nvPicPr>
          <p:cNvPr id="7" name="图片 6" descr="End_Skipped"/>
          <p:cNvPicPr>
            <a:picLocks noChangeAspect="1"/>
          </p:cNvPicPr>
          <p:nvPr/>
        </p:nvPicPr>
        <p:blipFill>
          <a:blip r:embed="rId5"/>
          <a:stretch>
            <a:fillRect/>
          </a:stretch>
        </p:blipFill>
        <p:spPr>
          <a:xfrm>
            <a:off x="912495" y="2063750"/>
            <a:ext cx="3672840" cy="2941320"/>
          </a:xfrm>
          <a:prstGeom prst="rect">
            <a:avLst/>
          </a:prstGeom>
        </p:spPr>
      </p:pic>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l="20339" r="20339"/>
          <a:stretch>
            <a:fillRect/>
          </a:stretch>
        </p:blipFill>
        <p:spPr>
          <a:xfrm>
            <a:off x="0" y="0"/>
            <a:ext cx="9144000" cy="1600835"/>
          </a:xfrm>
          <a:prstGeom prst="rect">
            <a:avLst/>
          </a:prstGeom>
        </p:spPr>
      </p:pic>
      <p:sp>
        <p:nvSpPr>
          <p:cNvPr id="3" name="Text 0"/>
          <p:cNvSpPr/>
          <p:nvPr/>
        </p:nvSpPr>
        <p:spPr>
          <a:xfrm>
            <a:off x="487680" y="200660"/>
            <a:ext cx="4789805" cy="120015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Heatmap for R</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eason</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 Start &amp; End</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&amp;</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S</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kipped</a:t>
            </a:r>
            <a:endParaRPr lang="en-US" sz="2250" dirty="0"/>
          </a:p>
        </p:txBody>
      </p:sp>
      <p:pic>
        <p:nvPicPr>
          <p:cNvPr id="5" name="图片 4" descr="SkipRatebyReasonStartandEnd"/>
          <p:cNvPicPr>
            <a:picLocks noChangeAspect="1"/>
          </p:cNvPicPr>
          <p:nvPr/>
        </p:nvPicPr>
        <p:blipFill>
          <a:blip r:embed="rId4"/>
          <a:stretch>
            <a:fillRect/>
          </a:stretch>
        </p:blipFill>
        <p:spPr>
          <a:xfrm>
            <a:off x="1291590" y="1861820"/>
            <a:ext cx="6560820" cy="30556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534025"/>
          </a:xfrm>
          <a:prstGeom prst="rect">
            <a:avLst/>
          </a:prstGeom>
          <a:solidFill>
            <a:srgbClr val="FFFFFF"/>
          </a:solidFill>
        </p:spPr>
      </p:sp>
      <p:pic>
        <p:nvPicPr>
          <p:cNvPr id="3" name="Image 0" descr="preencoded.png"/>
          <p:cNvPicPr>
            <a:picLocks noChangeAspect="1"/>
          </p:cNvPicPr>
          <p:nvPr/>
        </p:nvPicPr>
        <p:blipFill>
          <a:blip r:embed="rId3"/>
          <a:srcRect l="3528" r="3528"/>
          <a:stretch>
            <a:fillRect/>
          </a:stretch>
        </p:blipFill>
        <p:spPr>
          <a:xfrm>
            <a:off x="0" y="0"/>
            <a:ext cx="9144000" cy="5534025"/>
          </a:xfrm>
          <a:prstGeom prst="rect">
            <a:avLst/>
          </a:prstGeom>
        </p:spPr>
      </p:pic>
      <p:pic>
        <p:nvPicPr>
          <p:cNvPr id="4" name="Image 1" descr="preencoded.png"/>
          <p:cNvPicPr>
            <a:picLocks noChangeAspect="1"/>
          </p:cNvPicPr>
          <p:nvPr/>
        </p:nvPicPr>
        <p:blipFill>
          <a:blip r:embed="rId4"/>
          <a:srcRect t="8823" b="8823"/>
          <a:stretch>
            <a:fillRect/>
          </a:stretch>
        </p:blipFill>
        <p:spPr>
          <a:xfrm>
            <a:off x="5286375" y="0"/>
            <a:ext cx="3857625" cy="5534025"/>
          </a:xfrm>
          <a:prstGeom prst="rect">
            <a:avLst/>
          </a:prstGeom>
        </p:spPr>
      </p:pic>
      <p:sp>
        <p:nvSpPr>
          <p:cNvPr id="5" name="Text 1"/>
          <p:cNvSpPr/>
          <p:nvPr/>
        </p:nvSpPr>
        <p:spPr>
          <a:xfrm>
            <a:off x="478790" y="100857"/>
            <a:ext cx="3785235" cy="76708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Shuffle</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&amp;</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S</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kipped</a:t>
            </a:r>
            <a:endParaRPr lang="en-US" sz="2250" dirty="0"/>
          </a:p>
        </p:txBody>
      </p:sp>
      <p:sp>
        <p:nvSpPr>
          <p:cNvPr id="6" name="Text 2"/>
          <p:cNvSpPr/>
          <p:nvPr/>
        </p:nvSpPr>
        <p:spPr>
          <a:xfrm>
            <a:off x="478790" y="731729"/>
            <a:ext cx="4540250" cy="1343660"/>
          </a:xfrm>
          <a:prstGeom prst="rect">
            <a:avLst/>
          </a:prstGeom>
          <a:noFill/>
        </p:spPr>
        <p:txBody>
          <a:bodyPr vert="horz" wrap="square" lIns="0" tIns="0" rIns="0" bIns="0" rtlCol="0" anchor="ctr"/>
          <a:lstStyle/>
          <a:p>
            <a:pPr marL="0" indent="0" algn="l">
              <a:lnSpc>
                <a:spcPts val="1650"/>
              </a:lnSpc>
              <a:buNone/>
            </a:pP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On average, users tend to skip more often when shuffle is enabled.</a:t>
            </a:r>
          </a:p>
          <a:p>
            <a:pPr marL="0" indent="0" algn="l">
              <a:lnSpc>
                <a:spcPts val="1650"/>
              </a:lnSpc>
              <a:buNone/>
            </a:pP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This could reflect that shuffled tracks don</a:t>
            </a:r>
            <a:r>
              <a:rPr lang="en-GB"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a:t>
            </a:r>
            <a:r>
              <a:rPr lang="en-US" altLang="zh-CN" sz="120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t </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always match </a:t>
            </a:r>
            <a:r>
              <a:rPr lang="en-US" altLang="zh-CN" sz="120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the listener’s </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momentary preference.</a:t>
            </a:r>
          </a:p>
        </p:txBody>
      </p:sp>
      <p:pic>
        <p:nvPicPr>
          <p:cNvPr id="7" name="图片 6" descr="Shuffle_Skipped"/>
          <p:cNvPicPr>
            <a:picLocks noChangeAspect="1"/>
          </p:cNvPicPr>
          <p:nvPr/>
        </p:nvPicPr>
        <p:blipFill>
          <a:blip r:embed="rId5"/>
          <a:stretch>
            <a:fillRect/>
          </a:stretch>
        </p:blipFill>
        <p:spPr>
          <a:xfrm>
            <a:off x="1148716" y="2075389"/>
            <a:ext cx="2854056" cy="1141622"/>
          </a:xfrm>
          <a:prstGeom prst="rect">
            <a:avLst/>
          </a:prstGeom>
        </p:spPr>
      </p:pic>
      <p:pic>
        <p:nvPicPr>
          <p:cNvPr id="8" name="图片 7" descr="SkipRatebyShuffle"/>
          <p:cNvPicPr>
            <a:picLocks noChangeAspect="1"/>
          </p:cNvPicPr>
          <p:nvPr/>
        </p:nvPicPr>
        <p:blipFill>
          <a:blip r:embed="rId6"/>
          <a:stretch>
            <a:fillRect/>
          </a:stretch>
        </p:blipFill>
        <p:spPr>
          <a:xfrm>
            <a:off x="668020" y="3205480"/>
            <a:ext cx="4161155" cy="193802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a:fillRect/>
          </a:stretch>
        </p:blipFill>
        <p:spPr>
          <a:xfrm>
            <a:off x="0" y="0"/>
            <a:ext cx="9144000" cy="5143500"/>
          </a:xfrm>
          <a:prstGeom prst="rect">
            <a:avLst/>
          </a:prstGeom>
        </p:spPr>
      </p:pic>
      <p:sp>
        <p:nvSpPr>
          <p:cNvPr id="3" name="Text 0"/>
          <p:cNvSpPr/>
          <p:nvPr/>
        </p:nvSpPr>
        <p:spPr>
          <a:xfrm>
            <a:off x="571500" y="2647950"/>
            <a:ext cx="4762500" cy="1333500"/>
          </a:xfrm>
          <a:prstGeom prst="rect">
            <a:avLst/>
          </a:prstGeom>
          <a:noFill/>
        </p:spPr>
        <p:txBody>
          <a:bodyPr vert="horz" wrap="square" lIns="0" tIns="0" rIns="0" bIns="0" rtlCol="0" anchor="ctr"/>
          <a:lstStyle/>
          <a:p>
            <a:pPr marL="0" indent="0" algn="l">
              <a:lnSpc>
                <a:spcPts val="5250"/>
              </a:lnSpc>
              <a:buNone/>
            </a:pPr>
            <a:r>
              <a:rPr lang="en-GB" alt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Conclusion</a:t>
            </a:r>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22500" dirty="0"/>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l="20339" r="20339"/>
          <a:stretch>
            <a:fillRect/>
          </a:stretch>
        </p:blipFill>
        <p:spPr>
          <a:xfrm>
            <a:off x="0" y="0"/>
            <a:ext cx="9144000" cy="2247900"/>
          </a:xfrm>
          <a:prstGeom prst="rect">
            <a:avLst/>
          </a:prstGeom>
        </p:spPr>
      </p:pic>
      <p:sp>
        <p:nvSpPr>
          <p:cNvPr id="3" name="Text 0"/>
          <p:cNvSpPr/>
          <p:nvPr/>
        </p:nvSpPr>
        <p:spPr>
          <a:xfrm>
            <a:off x="571500" y="523875"/>
            <a:ext cx="3999865" cy="120015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Conclusion &amp; Summary</a:t>
            </a:r>
          </a:p>
        </p:txBody>
      </p:sp>
      <p:sp>
        <p:nvSpPr>
          <p:cNvPr id="4" name="Text 1"/>
          <p:cNvSpPr/>
          <p:nvPr/>
        </p:nvSpPr>
        <p:spPr>
          <a:xfrm>
            <a:off x="571500" y="2662555"/>
            <a:ext cx="8001000" cy="1892300"/>
          </a:xfrm>
          <a:prstGeom prst="rect">
            <a:avLst/>
          </a:prstGeom>
          <a:noFill/>
        </p:spPr>
        <p:txBody>
          <a:bodyPr vert="horz" wrap="square" lIns="0" tIns="0" rIns="0" bIns="0" rtlCol="0" anchor="ctr"/>
          <a:lstStyle/>
          <a:p>
            <a:pPr marL="0" indent="0" algn="l">
              <a:lnSpc>
                <a:spcPts val="1650"/>
              </a:lnSpc>
              <a:buNone/>
            </a:pP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This </a:t>
            </a: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project</a:t>
            </a:r>
            <a:r>
              <a:rPr lang="en-US" altLang="zh-CN"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 explored how reason_start, reason_end, and shuffle influence track skipping behavior. By grouping the dataset by start–end reason pairs and calculating mean skip rates, we identified patterns in user intent. Tracks started via "trackdone" or "forwardbtn" had lower skip rates, reflecting deliberate listening, while "appload" and "clickrow" showed higher skip rates, suggesting passive or exploratory behavior. End reasons like "endplay" and "trackdone" were linked to full consumption, whereas "backbtn", "logout", and "fwdbtn" correlated with interruptions and higher skip rates. Shuffle mode consistently increased skip rates, likely due to mismatched track preferences. </a:t>
            </a:r>
            <a:r>
              <a:rPr lang="en-US" altLang="zh-CN" sz="1200" b="1"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These results indicate that skipping is shaped by user context and interaction patterns, offering insights for improving recommendation algorithms and playback design.</a:t>
            </a:r>
            <a:endParaRPr lang="en-US" sz="1200" b="1"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a:fillRect/>
          </a:stretch>
        </p:blipFill>
        <p:spPr>
          <a:xfrm>
            <a:off x="0" y="0"/>
            <a:ext cx="9144000" cy="5143500"/>
          </a:xfrm>
          <a:prstGeom prst="rect">
            <a:avLst/>
          </a:prstGeom>
        </p:spPr>
      </p:pic>
      <p:sp>
        <p:nvSpPr>
          <p:cNvPr id="3" name="Text 0"/>
          <p:cNvSpPr/>
          <p:nvPr/>
        </p:nvSpPr>
        <p:spPr>
          <a:xfrm>
            <a:off x="571500" y="2014538"/>
            <a:ext cx="80010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THANKS</a:t>
            </a:r>
            <a:endParaRPr lang="en-US" sz="3750" dirty="0"/>
          </a:p>
        </p:txBody>
      </p:sp>
      <p:sp>
        <p:nvSpPr>
          <p:cNvPr id="4" name="Shape 1"/>
          <p:cNvSpPr/>
          <p:nvPr/>
        </p:nvSpPr>
        <p:spPr>
          <a:xfrm>
            <a:off x="571500" y="3014663"/>
            <a:ext cx="604838" cy="114300"/>
          </a:xfrm>
          <a:prstGeom prst="rect">
            <a:avLst/>
          </a:prstGeom>
          <a:solidFill>
            <a:srgbClr val="638348"/>
          </a:solidFill>
        </p:spPr>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txBody>
          <a:bodyPr/>
          <a:lstStyle/>
          <a:p>
            <a:endParaRPr lang="zh-CN" altLang="en-US"/>
          </a:p>
        </p:txBody>
      </p:sp>
      <p:pic>
        <p:nvPicPr>
          <p:cNvPr id="3" name="Image 0" descr="preencoded.png"/>
          <p:cNvPicPr>
            <a:picLocks noChangeAspect="1"/>
          </p:cNvPicPr>
          <p:nvPr/>
        </p:nvPicPr>
        <p:blipFill>
          <a:blip r:embed="rId11"/>
          <a:srcRect/>
          <a:stretch>
            <a:fillRect/>
          </a:stretch>
        </p:blipFill>
        <p:spPr>
          <a:xfrm>
            <a:off x="0" y="0"/>
            <a:ext cx="2952750" cy="5143500"/>
          </a:xfrm>
          <a:prstGeom prst="rect">
            <a:avLst/>
          </a:prstGeom>
        </p:spPr>
      </p:pic>
      <p:sp>
        <p:nvSpPr>
          <p:cNvPr id="4" name="Text 1"/>
          <p:cNvSpPr/>
          <p:nvPr/>
        </p:nvSpPr>
        <p:spPr>
          <a:xfrm>
            <a:off x="487415" y="3421856"/>
            <a:ext cx="197792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0"/>
              </a:rPr>
              <a:t>Content</a:t>
            </a:r>
            <a:endParaRPr lang="en-US" sz="3750" dirty="0"/>
          </a:p>
        </p:txBody>
      </p:sp>
      <p:sp>
        <p:nvSpPr>
          <p:cNvPr id="5" name="Text 2"/>
          <p:cNvSpPr/>
          <p:nvPr/>
        </p:nvSpPr>
        <p:spPr>
          <a:xfrm>
            <a:off x="571500" y="4176713"/>
            <a:ext cx="1809750" cy="400050"/>
          </a:xfrm>
          <a:prstGeom prst="rect">
            <a:avLst/>
          </a:prstGeom>
          <a:noFill/>
        </p:spPr>
        <p:txBody>
          <a:bodyPr vert="horz" wrap="square" lIns="0" tIns="0" rIns="0" bIns="0" rtlCol="0" anchor="ctr"/>
          <a:lstStyle/>
          <a:p>
            <a:pPr marL="0" indent="0" algn="l">
              <a:lnSpc>
                <a:spcPts val="3150"/>
              </a:lnSpc>
              <a:buNone/>
            </a:pPr>
            <a:endParaRPr lang="en-US" sz="2250" dirty="0"/>
          </a:p>
        </p:txBody>
      </p:sp>
      <p:sp>
        <p:nvSpPr>
          <p:cNvPr id="6" name="Text 3"/>
          <p:cNvSpPr/>
          <p:nvPr>
            <p:custDataLst>
              <p:tags r:id="rId1"/>
            </p:custDataLst>
          </p:nvPr>
        </p:nvSpPr>
        <p:spPr>
          <a:xfrm>
            <a:off x="3524250" y="128857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875" dirty="0"/>
          </a:p>
        </p:txBody>
      </p:sp>
      <p:sp>
        <p:nvSpPr>
          <p:cNvPr id="7" name="Text 4"/>
          <p:cNvSpPr/>
          <p:nvPr>
            <p:custDataLst>
              <p:tags r:id="rId2"/>
            </p:custDataLst>
          </p:nvPr>
        </p:nvSpPr>
        <p:spPr>
          <a:xfrm>
            <a:off x="3990975" y="1412081"/>
            <a:ext cx="4581525" cy="209550"/>
          </a:xfrm>
          <a:prstGeom prst="rect">
            <a:avLst/>
          </a:prstGeom>
          <a:noFill/>
        </p:spPr>
        <p:txBody>
          <a:bodyPr vert="horz" wrap="square" lIns="0" tIns="0" rIns="0" bIns="0" rtlCol="0" anchor="ctr"/>
          <a:lstStyle/>
          <a:p>
            <a:pPr marL="0" indent="0" algn="l">
              <a:lnSpc>
                <a:spcPts val="1650"/>
              </a:lnSpc>
              <a:buNone/>
            </a:pPr>
            <a:r>
              <a:rPr lang="en-US" altLang="zh-CN"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Project Definition</a:t>
            </a:r>
            <a:endParaRPr lang="en-US" sz="1200" dirty="0"/>
          </a:p>
        </p:txBody>
      </p:sp>
      <p:sp>
        <p:nvSpPr>
          <p:cNvPr id="8" name="Text 5"/>
          <p:cNvSpPr/>
          <p:nvPr/>
        </p:nvSpPr>
        <p:spPr>
          <a:xfrm>
            <a:off x="3990975" y="9929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9" name="Text 6"/>
          <p:cNvSpPr/>
          <p:nvPr>
            <p:custDataLst>
              <p:tags r:id="rId3"/>
            </p:custDataLst>
          </p:nvPr>
        </p:nvSpPr>
        <p:spPr>
          <a:xfrm>
            <a:off x="3524250" y="2084229"/>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875" dirty="0"/>
          </a:p>
        </p:txBody>
      </p:sp>
      <p:sp>
        <p:nvSpPr>
          <p:cNvPr id="10" name="Text 7"/>
          <p:cNvSpPr/>
          <p:nvPr>
            <p:custDataLst>
              <p:tags r:id="rId4"/>
            </p:custDataLst>
          </p:nvPr>
        </p:nvSpPr>
        <p:spPr>
          <a:xfrm>
            <a:off x="3990975" y="2207736"/>
            <a:ext cx="4581525" cy="209550"/>
          </a:xfrm>
          <a:prstGeom prst="rect">
            <a:avLst/>
          </a:prstGeom>
          <a:noFill/>
        </p:spPr>
        <p:txBody>
          <a:bodyPr vert="horz" wrap="square" lIns="0" tIns="0" rIns="0" bIns="0" rtlCol="0" anchor="ctr"/>
          <a:lstStyle/>
          <a:p>
            <a:pPr marL="0" indent="0" algn="l">
              <a:lnSpc>
                <a:spcPts val="1650"/>
              </a:lnSpc>
              <a:buNone/>
            </a:pPr>
            <a:r>
              <a:rPr lang="en-US" altLang="zh-CN"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Cleaning the data</a:t>
            </a:r>
            <a:endParaRPr lang="en-US" altLang="zh-CN" sz="1200" b="1" dirty="0">
              <a:latin typeface="微软雅黑" panose="020B0503020204020204" pitchFamily="34" charset="-122"/>
              <a:ea typeface="微软雅黑" panose="020B0503020204020204" pitchFamily="34" charset="-122"/>
            </a:endParaRPr>
          </a:p>
        </p:txBody>
      </p:sp>
      <p:sp>
        <p:nvSpPr>
          <p:cNvPr id="11" name="Text 8"/>
          <p:cNvSpPr/>
          <p:nvPr/>
        </p:nvSpPr>
        <p:spPr>
          <a:xfrm>
            <a:off x="3990975" y="16216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2" name="Text 9"/>
          <p:cNvSpPr/>
          <p:nvPr>
            <p:custDataLst>
              <p:tags r:id="rId5"/>
            </p:custDataLst>
          </p:nvPr>
        </p:nvSpPr>
        <p:spPr>
          <a:xfrm>
            <a:off x="3524250" y="2857659"/>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875" dirty="0"/>
          </a:p>
        </p:txBody>
      </p:sp>
      <p:sp>
        <p:nvSpPr>
          <p:cNvPr id="13" name="Text 10"/>
          <p:cNvSpPr/>
          <p:nvPr>
            <p:custDataLst>
              <p:tags r:id="rId6"/>
            </p:custDataLst>
          </p:nvPr>
        </p:nvSpPr>
        <p:spPr>
          <a:xfrm>
            <a:off x="3990975" y="2981166"/>
            <a:ext cx="4581525" cy="209550"/>
          </a:xfrm>
          <a:prstGeom prst="rect">
            <a:avLst/>
          </a:prstGeom>
          <a:noFill/>
        </p:spPr>
        <p:txBody>
          <a:bodyPr vert="horz" wrap="square" lIns="0" tIns="0" rIns="0" bIns="0" rtlCol="0" anchor="ctr"/>
          <a:lstStyle/>
          <a:p>
            <a:pPr marL="0" indent="0" algn="l">
              <a:lnSpc>
                <a:spcPts val="1650"/>
              </a:lnSpc>
              <a:buNone/>
            </a:pPr>
            <a:r>
              <a:rPr lang="en-US" altLang="zh-CN"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Finding the most popular artist and album of each month</a:t>
            </a:r>
            <a:endParaRPr lang="en-US" sz="1200" dirty="0"/>
          </a:p>
        </p:txBody>
      </p:sp>
      <p:sp>
        <p:nvSpPr>
          <p:cNvPr id="14" name="Text 11"/>
          <p:cNvSpPr/>
          <p:nvPr/>
        </p:nvSpPr>
        <p:spPr>
          <a:xfrm>
            <a:off x="3990975" y="22502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5" name="Text 12"/>
          <p:cNvSpPr/>
          <p:nvPr>
            <p:custDataLst>
              <p:tags r:id="rId7"/>
            </p:custDataLst>
          </p:nvPr>
        </p:nvSpPr>
        <p:spPr>
          <a:xfrm>
            <a:off x="3524250" y="363172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875" dirty="0"/>
          </a:p>
        </p:txBody>
      </p:sp>
      <p:sp>
        <p:nvSpPr>
          <p:cNvPr id="16" name="Text 13"/>
          <p:cNvSpPr/>
          <p:nvPr>
            <p:custDataLst>
              <p:tags r:id="rId8"/>
            </p:custDataLst>
          </p:nvPr>
        </p:nvSpPr>
        <p:spPr>
          <a:xfrm>
            <a:off x="3990975" y="3755231"/>
            <a:ext cx="4581525" cy="209550"/>
          </a:xfrm>
          <a:prstGeom prst="rect">
            <a:avLst/>
          </a:prstGeom>
          <a:noFill/>
        </p:spPr>
        <p:txBody>
          <a:bodyPr vert="horz" wrap="square" lIns="0" tIns="0" rIns="0" bIns="0" rtlCol="0" anchor="ctr"/>
          <a:lstStyle/>
          <a:p>
            <a:pPr marL="0" indent="0" algn="l">
              <a:lnSpc>
                <a:spcPts val="1650"/>
              </a:lnSpc>
              <a:buNone/>
            </a:pPr>
            <a:r>
              <a:rPr lang="en-US" altLang="zh-CN"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Finding the underlying listening habits</a:t>
            </a:r>
            <a:endParaRPr lang="en-US" sz="1200" dirty="0"/>
          </a:p>
        </p:txBody>
      </p:sp>
      <p:sp>
        <p:nvSpPr>
          <p:cNvPr id="17" name="Text 14"/>
          <p:cNvSpPr/>
          <p:nvPr/>
        </p:nvSpPr>
        <p:spPr>
          <a:xfrm>
            <a:off x="3990975" y="28789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20" name="Text 17"/>
          <p:cNvSpPr/>
          <p:nvPr/>
        </p:nvSpPr>
        <p:spPr>
          <a:xfrm>
            <a:off x="3990975" y="35075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23" name="Text 20"/>
          <p:cNvSpPr/>
          <p:nvPr/>
        </p:nvSpPr>
        <p:spPr>
          <a:xfrm>
            <a:off x="3990975" y="41362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altLang="zh-CN"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Project Definition</a:t>
            </a:r>
            <a:endParaRPr lang="en-US" sz="3750" dirty="0"/>
          </a:p>
          <a:p>
            <a:pPr marL="0" indent="0" algn="l">
              <a:lnSpc>
                <a:spcPts val="5250"/>
              </a:lnSpc>
              <a:buNone/>
            </a:pPr>
            <a:endParaRPr lang="en-US" sz="3750" dirty="0"/>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22500" dirty="0"/>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6"/>
          <a:srcRect l="29412" r="29412"/>
          <a:stretch>
            <a:fillRect/>
          </a:stretch>
        </p:blipFill>
        <p:spPr>
          <a:xfrm>
            <a:off x="0" y="0"/>
            <a:ext cx="9144000" cy="3238500"/>
          </a:xfrm>
          <a:prstGeom prst="rect">
            <a:avLst/>
          </a:prstGeom>
        </p:spPr>
      </p:pic>
      <p:sp>
        <p:nvSpPr>
          <p:cNvPr id="3" name="Text 0"/>
          <p:cNvSpPr/>
          <p:nvPr/>
        </p:nvSpPr>
        <p:spPr>
          <a:xfrm>
            <a:off x="571500" y="501650"/>
            <a:ext cx="8001000" cy="240030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About</a:t>
            </a:r>
            <a:endParaRPr lang="en-US" sz="2250" dirty="0"/>
          </a:p>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  </a:t>
            </a:r>
            <a:r>
              <a:rPr lang="en-US" altLang="zh-CN" sz="2250" dirty="0"/>
              <a:t>This dataset contains a detailed Spotify listening history of a user. Each record captures information about a specific track played on Spotify, including metadata about the track, playback behavior, and the user's interaction with the platform. It spans multiple months and provides insights into user behavior, track preferences, and session dynamics.</a:t>
            </a:r>
          </a:p>
        </p:txBody>
      </p:sp>
      <p:sp>
        <p:nvSpPr>
          <p:cNvPr id="6" name="Text 3"/>
          <p:cNvSpPr/>
          <p:nvPr>
            <p:custDataLst>
              <p:tags r:id="rId1"/>
            </p:custDataLst>
          </p:nvPr>
        </p:nvSpPr>
        <p:spPr>
          <a:xfrm>
            <a:off x="3837305" y="3999230"/>
            <a:ext cx="4272280" cy="628650"/>
          </a:xfrm>
          <a:prstGeom prst="rect">
            <a:avLst/>
          </a:prstGeom>
          <a:noFill/>
        </p:spPr>
        <p:txBody>
          <a:bodyPr vert="horz" wrap="square" lIns="0" tIns="0" rIns="0" bIns="0" rtlCol="0" anchor="ctr"/>
          <a:lstStyle/>
          <a:p>
            <a:pPr marL="0" indent="0" algn="l">
              <a:lnSpc>
                <a:spcPts val="1650"/>
              </a:lnSpc>
              <a:buNone/>
            </a:pPr>
            <a:r>
              <a:rPr lang="en-US" altLang="zh-CN" sz="1400" dirty="0"/>
              <a:t>Investigate how user listening habi</a:t>
            </a:r>
            <a:r>
              <a:rPr lang="en-GB" altLang="en-US" sz="1400" dirty="0"/>
              <a:t>ts</a:t>
            </a:r>
            <a:r>
              <a:rPr lang="en-US" altLang="zh-CN" sz="1400" dirty="0"/>
              <a:t> and song popularity vary depending on the shuffle setting and identify factors that influence whether a song is skipped or </a:t>
            </a:r>
            <a:r>
              <a:rPr lang="en-GB" altLang="en-US" sz="1400" dirty="0"/>
              <a:t>not.</a:t>
            </a:r>
          </a:p>
          <a:p>
            <a:pPr marL="0" indent="0" algn="l">
              <a:lnSpc>
                <a:spcPts val="1650"/>
              </a:lnSpc>
              <a:buNone/>
            </a:pPr>
            <a:r>
              <a:rPr lang="en-US" altLang="zh-CN" sz="1400" dirty="0">
                <a:sym typeface="+mn-ea"/>
              </a:rPr>
              <a:t>We aim to learn which songs or artists are associated with higher engagement</a:t>
            </a:r>
            <a:endParaRPr lang="en-US" altLang="zh-CN" sz="1400" dirty="0"/>
          </a:p>
          <a:p>
            <a:pPr marL="0" indent="0" algn="l">
              <a:lnSpc>
                <a:spcPts val="1650"/>
              </a:lnSpc>
              <a:buNone/>
            </a:pPr>
            <a:endParaRPr lang="en-GB" altLang="en-US" sz="1400" dirty="0"/>
          </a:p>
        </p:txBody>
      </p:sp>
      <p:sp>
        <p:nvSpPr>
          <p:cNvPr id="8" name="Text 5"/>
          <p:cNvSpPr/>
          <p:nvPr>
            <p:custDataLst>
              <p:tags r:id="rId2"/>
            </p:custDataLst>
          </p:nvPr>
        </p:nvSpPr>
        <p:spPr>
          <a:xfrm>
            <a:off x="6731000" y="3466465"/>
            <a:ext cx="2413000" cy="628650"/>
          </a:xfrm>
          <a:prstGeom prst="rect">
            <a:avLst/>
          </a:prstGeom>
          <a:noFill/>
        </p:spPr>
        <p:txBody>
          <a:bodyPr vert="horz" wrap="square" lIns="0" tIns="0" rIns="0" bIns="0" rtlCol="0" anchor="ctr"/>
          <a:lstStyle/>
          <a:p>
            <a:pPr marL="0" indent="0" algn="l">
              <a:lnSpc>
                <a:spcPts val="1650"/>
              </a:lnSpc>
              <a:buNone/>
            </a:pPr>
            <a:endParaRPr lang="en-US" altLang="zh-CN" sz="1400" dirty="0"/>
          </a:p>
        </p:txBody>
      </p:sp>
      <p:sp>
        <p:nvSpPr>
          <p:cNvPr id="9" name="Text 6"/>
          <p:cNvSpPr/>
          <p:nvPr>
            <p:custDataLst>
              <p:tags r:id="rId3"/>
            </p:custDataLst>
          </p:nvPr>
        </p:nvSpPr>
        <p:spPr>
          <a:xfrm>
            <a:off x="1050925" y="4095115"/>
            <a:ext cx="2413000" cy="209550"/>
          </a:xfrm>
          <a:prstGeom prst="rect">
            <a:avLst/>
          </a:prstGeom>
          <a:noFill/>
        </p:spPr>
        <p:txBody>
          <a:bodyPr vert="horz" wrap="square" lIns="0" tIns="0" rIns="0" bIns="0" rtlCol="0" anchor="ctr"/>
          <a:lstStyle/>
          <a:p>
            <a:pPr marL="0" indent="0" algn="l">
              <a:lnSpc>
                <a:spcPts val="1650"/>
              </a:lnSpc>
              <a:buNone/>
            </a:pPr>
            <a:r>
              <a:rPr lang="en-GB" altLang="en-US" sz="20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Objectives</a:t>
            </a:r>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3"/>
          <a:srcRect/>
          <a:stretch>
            <a:fillRect/>
          </a:stretch>
        </p:blipFill>
        <p:spPr>
          <a:xfrm>
            <a:off x="0" y="0"/>
            <a:ext cx="9144000" cy="5143500"/>
          </a:xfrm>
          <a:prstGeom prst="rect">
            <a:avLst/>
          </a:prstGeom>
        </p:spPr>
      </p:pic>
      <p:pic>
        <p:nvPicPr>
          <p:cNvPr id="6" name="Image 1" descr="preencoded.png"/>
          <p:cNvPicPr>
            <a:picLocks noChangeAspect="1"/>
          </p:cNvPicPr>
          <p:nvPr/>
        </p:nvPicPr>
        <p:blipFill>
          <a:blip r:embed="rId4"/>
          <a:srcRect t="8823" b="8823"/>
          <a:stretch>
            <a:fillRect/>
          </a:stretch>
        </p:blipFill>
        <p:spPr>
          <a:xfrm>
            <a:off x="0" y="-13335"/>
            <a:ext cx="9144000" cy="5162550"/>
          </a:xfrm>
          <a:prstGeom prst="rect">
            <a:avLst/>
          </a:prstGeom>
        </p:spPr>
      </p:pic>
      <p:sp>
        <p:nvSpPr>
          <p:cNvPr id="4" name="Text 1"/>
          <p:cNvSpPr/>
          <p:nvPr/>
        </p:nvSpPr>
        <p:spPr>
          <a:xfrm>
            <a:off x="474345" y="120015"/>
            <a:ext cx="2083435" cy="1200150"/>
          </a:xfrm>
          <a:prstGeom prst="rect">
            <a:avLst/>
          </a:prstGeom>
          <a:noFill/>
        </p:spPr>
        <p:txBody>
          <a:bodyPr vert="horz" wrap="square" lIns="0" tIns="0" rIns="0" bIns="0" rtlCol="0" anchor="ctr"/>
          <a:lstStyle/>
          <a:p>
            <a:pPr marL="0" indent="0" algn="l">
              <a:lnSpc>
                <a:spcPts val="3150"/>
              </a:lnSpc>
              <a:buNone/>
            </a:pPr>
            <a:r>
              <a:rPr lang="en-GB" altLang="en-US" sz="20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Dictionary Description</a:t>
            </a:r>
            <a:endParaRPr lang="en-US" sz="2000" dirty="0"/>
          </a:p>
        </p:txBody>
      </p:sp>
      <p:pic>
        <p:nvPicPr>
          <p:cNvPr id="13" name="图片 12" descr="Data"/>
          <p:cNvPicPr>
            <a:picLocks noChangeAspect="1"/>
          </p:cNvPicPr>
          <p:nvPr/>
        </p:nvPicPr>
        <p:blipFill>
          <a:blip r:embed="rId5"/>
          <a:stretch>
            <a:fillRect/>
          </a:stretch>
        </p:blipFill>
        <p:spPr>
          <a:xfrm>
            <a:off x="2454834" y="310515"/>
            <a:ext cx="6424295" cy="45148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altLang="zh-CN"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Cleaning the data</a:t>
            </a:r>
            <a:endParaRPr lang="en-US" altLang="zh-CN" sz="3750" b="1" dirty="0">
              <a:latin typeface="微软雅黑" panose="020B0503020204020204" pitchFamily="34" charset="-122"/>
              <a:ea typeface="微软雅黑" panose="020B0503020204020204" pitchFamily="34" charset="-122"/>
            </a:endParaRPr>
          </a:p>
          <a:p>
            <a:pPr marL="0" indent="0" algn="l">
              <a:lnSpc>
                <a:spcPts val="5250"/>
              </a:lnSpc>
              <a:buNone/>
            </a:pPr>
            <a:endParaRPr lang="en-US" sz="3750" dirty="0"/>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225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6186488"/>
          </a:xfrm>
          <a:prstGeom prst="rect">
            <a:avLst/>
          </a:prstGeom>
          <a:solidFill>
            <a:srgbClr val="FFFFFF"/>
          </a:solidFill>
        </p:spPr>
        <p:txBody>
          <a:bodyPr/>
          <a:lstStyle/>
          <a:p>
            <a:endParaRPr lang="zh-CN" altLang="en-US"/>
          </a:p>
        </p:txBody>
      </p:sp>
      <p:pic>
        <p:nvPicPr>
          <p:cNvPr id="26" name="Image 0" descr="preencoded.png"/>
          <p:cNvPicPr>
            <a:picLocks noChangeAspect="1"/>
          </p:cNvPicPr>
          <p:nvPr/>
        </p:nvPicPr>
        <p:blipFill>
          <a:blip r:embed="rId3"/>
          <a:srcRect l="29412" r="29412"/>
          <a:stretch>
            <a:fillRect/>
          </a:stretch>
        </p:blipFill>
        <p:spPr>
          <a:xfrm>
            <a:off x="0" y="0"/>
            <a:ext cx="9144000" cy="1195705"/>
          </a:xfrm>
          <a:prstGeom prst="rect">
            <a:avLst/>
          </a:prstGeom>
        </p:spPr>
      </p:pic>
      <p:sp>
        <p:nvSpPr>
          <p:cNvPr id="4" name="Text 1"/>
          <p:cNvSpPr/>
          <p:nvPr/>
        </p:nvSpPr>
        <p:spPr>
          <a:xfrm>
            <a:off x="571500" y="85090"/>
            <a:ext cx="8001000" cy="80010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Data Cleaning</a:t>
            </a:r>
            <a:endParaRPr lang="en-US" sz="2250" dirty="0"/>
          </a:p>
        </p:txBody>
      </p:sp>
      <p:sp>
        <p:nvSpPr>
          <p:cNvPr id="5" name="Text 2"/>
          <p:cNvSpPr/>
          <p:nvPr/>
        </p:nvSpPr>
        <p:spPr>
          <a:xfrm>
            <a:off x="571500" y="831215"/>
            <a:ext cx="8001000" cy="209550"/>
          </a:xfrm>
          <a:prstGeom prst="rect">
            <a:avLst/>
          </a:prstGeom>
          <a:noFill/>
        </p:spPr>
        <p:txBody>
          <a:bodyPr vert="horz" wrap="square" lIns="0" tIns="0" rIns="0" bIns="0" rtlCol="0" anchor="ctr"/>
          <a:lstStyle/>
          <a:p>
            <a:pPr marL="0" indent="0" algn="l">
              <a:lnSpc>
                <a:spcPts val="1650"/>
              </a:lnSpc>
              <a:buNone/>
            </a:pPr>
            <a:r>
              <a:rPr lang="en-GB" alt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We used R for the data cleaning, the process are below:</a:t>
            </a:r>
          </a:p>
        </p:txBody>
      </p:sp>
      <p:pic>
        <p:nvPicPr>
          <p:cNvPr id="25" name="图片 24" descr="Screenshot 2025-08-06 104333"/>
          <p:cNvPicPr>
            <a:picLocks noChangeAspect="1"/>
          </p:cNvPicPr>
          <p:nvPr/>
        </p:nvPicPr>
        <p:blipFill>
          <a:blip r:embed="rId4"/>
          <a:stretch>
            <a:fillRect/>
          </a:stretch>
        </p:blipFill>
        <p:spPr>
          <a:xfrm>
            <a:off x="1782796" y="1308917"/>
            <a:ext cx="5578407" cy="38345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a:fillRect/>
          </a:stretch>
        </p:blipFill>
        <p:spPr>
          <a:xfrm>
            <a:off x="0" y="0"/>
            <a:ext cx="9144000" cy="5143500"/>
          </a:xfrm>
          <a:prstGeom prst="rect">
            <a:avLst/>
          </a:prstGeom>
        </p:spPr>
      </p:pic>
      <p:sp>
        <p:nvSpPr>
          <p:cNvPr id="3" name="Text 0"/>
          <p:cNvSpPr/>
          <p:nvPr/>
        </p:nvSpPr>
        <p:spPr>
          <a:xfrm>
            <a:off x="571500" y="2647950"/>
            <a:ext cx="4762500" cy="1333500"/>
          </a:xfrm>
          <a:prstGeom prst="rect">
            <a:avLst/>
          </a:prstGeom>
          <a:noFill/>
        </p:spPr>
        <p:txBody>
          <a:bodyPr vert="horz" wrap="square" lIns="0" tIns="0" rIns="0" bIns="0" rtlCol="0" anchor="ctr"/>
          <a:lstStyle/>
          <a:p>
            <a:pPr marL="0" indent="0" algn="l">
              <a:lnSpc>
                <a:spcPts val="5250"/>
              </a:lnSpc>
              <a:buNone/>
            </a:pPr>
            <a:r>
              <a:rPr lang="en-US" altLang="zh-CN"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sym typeface="+mn-ea"/>
              </a:rPr>
              <a:t>Finding the most popular artist and album of each month</a:t>
            </a:r>
            <a:endParaRPr lang="en-US" sz="3750" dirty="0"/>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638348"/>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22500" dirty="0"/>
          </a:p>
        </p:txBody>
      </p:sp>
    </p:spTree>
  </p:cSld>
  <p:clrMapOvr>
    <a:masterClrMapping/>
  </p:clrMapOvr>
  <p:transition spd="slow">
    <p:wheel spokes="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l="20339" r="20339"/>
          <a:stretch>
            <a:fillRect/>
          </a:stretch>
        </p:blipFill>
        <p:spPr>
          <a:xfrm>
            <a:off x="0" y="0"/>
            <a:ext cx="9144000" cy="2247900"/>
          </a:xfrm>
          <a:prstGeom prst="rect">
            <a:avLst/>
          </a:prstGeom>
        </p:spPr>
      </p:pic>
      <p:sp>
        <p:nvSpPr>
          <p:cNvPr id="3" name="Text 0"/>
          <p:cNvSpPr/>
          <p:nvPr/>
        </p:nvSpPr>
        <p:spPr>
          <a:xfrm>
            <a:off x="370840" y="523875"/>
            <a:ext cx="4201160" cy="1200150"/>
          </a:xfrm>
          <a:prstGeom prst="rect">
            <a:avLst/>
          </a:prstGeom>
          <a:noFill/>
        </p:spPr>
        <p:txBody>
          <a:bodyPr vert="horz" wrap="square" lIns="0" tIns="0" rIns="0" bIns="0" rtlCol="0" anchor="ctr"/>
          <a:lstStyle/>
          <a:p>
            <a:pPr marL="0" indent="0" algn="l">
              <a:lnSpc>
                <a:spcPts val="3150"/>
              </a:lnSpc>
              <a:buNone/>
            </a:pP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F</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inding the most popular artist and album of each mont</a:t>
            </a:r>
            <a:r>
              <a:rPr lang="en-GB"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h</a:t>
            </a:r>
          </a:p>
        </p:txBody>
      </p:sp>
      <p:pic>
        <p:nvPicPr>
          <p:cNvPr id="5" name="Image 1" descr="preencoded.png"/>
          <p:cNvPicPr>
            <a:picLocks noChangeAspect="1"/>
          </p:cNvPicPr>
          <p:nvPr/>
        </p:nvPicPr>
        <p:blipFill>
          <a:blip r:embed="rId4"/>
          <a:srcRect/>
          <a:stretch>
            <a:fillRect/>
          </a:stretch>
        </p:blipFill>
        <p:spPr>
          <a:xfrm>
            <a:off x="784860" y="3276600"/>
            <a:ext cx="476250" cy="476250"/>
          </a:xfrm>
          <a:prstGeom prst="rect">
            <a:avLst/>
          </a:prstGeom>
        </p:spPr>
      </p:pic>
      <p:sp>
        <p:nvSpPr>
          <p:cNvPr id="6" name="Text 2"/>
          <p:cNvSpPr/>
          <p:nvPr/>
        </p:nvSpPr>
        <p:spPr>
          <a:xfrm>
            <a:off x="571500" y="3908425"/>
            <a:ext cx="902335" cy="209550"/>
          </a:xfrm>
          <a:prstGeom prst="rect">
            <a:avLst/>
          </a:prstGeom>
          <a:noFill/>
        </p:spPr>
        <p:txBody>
          <a:bodyPr vert="horz" wrap="square" lIns="0" tIns="0" rIns="0" bIns="0" rtlCol="0" anchor="ctr"/>
          <a:lstStyle/>
          <a:p>
            <a:pPr marL="0" indent="0" algn="ctr">
              <a:lnSpc>
                <a:spcPts val="1650"/>
              </a:lnSpc>
              <a:buNone/>
            </a:pPr>
            <a:r>
              <a:rPr lang="en-GB" alt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Top Artists</a:t>
            </a:r>
            <a:endParaRPr lang="en-US" sz="1200" dirty="0"/>
          </a:p>
        </p:txBody>
      </p:sp>
      <p:pic>
        <p:nvPicPr>
          <p:cNvPr id="14" name="Image 4" descr="preencoded.png"/>
          <p:cNvPicPr>
            <a:picLocks noChangeAspect="1"/>
          </p:cNvPicPr>
          <p:nvPr/>
        </p:nvPicPr>
        <p:blipFill>
          <a:blip r:embed="rId5"/>
          <a:srcRect/>
          <a:stretch>
            <a:fillRect/>
          </a:stretch>
        </p:blipFill>
        <p:spPr>
          <a:xfrm>
            <a:off x="4885690" y="3276600"/>
            <a:ext cx="476250" cy="476250"/>
          </a:xfrm>
          <a:prstGeom prst="rect">
            <a:avLst/>
          </a:prstGeom>
        </p:spPr>
      </p:pic>
      <p:sp>
        <p:nvSpPr>
          <p:cNvPr id="15" name="Text 8"/>
          <p:cNvSpPr/>
          <p:nvPr/>
        </p:nvSpPr>
        <p:spPr>
          <a:xfrm>
            <a:off x="4520565" y="3908425"/>
            <a:ext cx="1174750" cy="209550"/>
          </a:xfrm>
          <a:prstGeom prst="rect">
            <a:avLst/>
          </a:prstGeom>
          <a:noFill/>
        </p:spPr>
        <p:txBody>
          <a:bodyPr vert="horz" wrap="square" lIns="0" tIns="0" rIns="0" bIns="0" rtlCol="0" anchor="ctr"/>
          <a:lstStyle/>
          <a:p>
            <a:pPr marL="0" indent="0" algn="ctr">
              <a:lnSpc>
                <a:spcPts val="1650"/>
              </a:lnSpc>
              <a:buNone/>
            </a:pPr>
            <a:r>
              <a:rPr lang="en-GB" alt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Top Albums</a:t>
            </a:r>
            <a:endParaRPr lang="en-US" sz="1200" dirty="0"/>
          </a:p>
        </p:txBody>
      </p:sp>
      <p:pic>
        <p:nvPicPr>
          <p:cNvPr id="17" name="图片 16" descr="Artists"/>
          <p:cNvPicPr>
            <a:picLocks noChangeAspect="1"/>
          </p:cNvPicPr>
          <p:nvPr/>
        </p:nvPicPr>
        <p:blipFill>
          <a:blip r:embed="rId6"/>
          <a:stretch>
            <a:fillRect/>
          </a:stretch>
        </p:blipFill>
        <p:spPr>
          <a:xfrm>
            <a:off x="1765300" y="2785745"/>
            <a:ext cx="2616200" cy="1869440"/>
          </a:xfrm>
          <a:prstGeom prst="rect">
            <a:avLst/>
          </a:prstGeom>
        </p:spPr>
      </p:pic>
      <p:pic>
        <p:nvPicPr>
          <p:cNvPr id="18" name="图片 17" descr="Album"/>
          <p:cNvPicPr>
            <a:picLocks noChangeAspect="1"/>
          </p:cNvPicPr>
          <p:nvPr/>
        </p:nvPicPr>
        <p:blipFill>
          <a:blip r:embed="rId7"/>
          <a:stretch>
            <a:fillRect/>
          </a:stretch>
        </p:blipFill>
        <p:spPr>
          <a:xfrm>
            <a:off x="5796280" y="2799080"/>
            <a:ext cx="2715260" cy="18561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81,&quot;left&quot;:45,&quot;top&quot;:270,&quot;width&quot;:630}"/>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81,&quot;left&quot;:45,&quot;top&quot;:270,&quot;width&quot;:630}"/>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73.75,&quot;left&quot;:277.5,&quot;top&quot;:53.06251968503936,&quot;width&quot;:397.5}"/>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81,&quot;left&quot;:45,&quot;top&quot;:270,&quot;width&quot;:6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608</Words>
  <Application>Microsoft Office PowerPoint</Application>
  <PresentationFormat>全屏显示(16:9)</PresentationFormat>
  <Paragraphs>66</Paragraphs>
  <Slides>18</Slides>
  <Notes>18</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18</vt:i4>
      </vt:variant>
    </vt:vector>
  </HeadingPairs>
  <TitlesOfParts>
    <vt:vector size="23" baseType="lpstr">
      <vt:lpstr>微软雅黑</vt:lpstr>
      <vt:lpstr>Arial</vt:lpstr>
      <vt:lpstr>Calibri</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Jaime Sean Fan</cp:lastModifiedBy>
  <cp:revision>2</cp:revision>
  <dcterms:created xsi:type="dcterms:W3CDTF">2025-08-06T15:25:00Z</dcterms:created>
  <dcterms:modified xsi:type="dcterms:W3CDTF">2025-08-07T01:10:10Z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5DE94CDFDACF4B96A61C00A7F88AE88F_12</vt:lpwstr>
  </property>
  <property fmtid="{D5CDD505-2E9C-101B-9397-08002B2CF9AE}" pid="3" name="KSOProductBuildVer">
    <vt:lpwstr>2052-12.1.0.21915</vt:lpwstr>
  </property>
</Properties>
</file>