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16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62" r:id="rId5"/>
    <p:sldId id="261" r:id="rId6"/>
    <p:sldId id="257" r:id="rId7"/>
    <p:sldId id="259" r:id="rId8"/>
  </p:sldIdLst>
  <p:sldSz cx="9144000" cy="6858000" type="screen4x3"/>
  <p:notesSz cx="6858000" cy="9144000"/>
  <p:custShowLst>
    <p:custShow name="Java" id="0">
      <p:sldLst>
        <p:sld r:id="rId2"/>
        <p:sld r:id="rId3"/>
        <p:sld r:id="rId4"/>
        <p:sld r:id="rId5"/>
        <p:sld r:id="rId6"/>
        <p:sld r:id="rId7"/>
        <p:sld r:id="rId8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BA0E1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57" autoAdjust="0"/>
    <p:restoredTop sz="79087" autoAdjust="0"/>
  </p:normalViewPr>
  <p:slideViewPr>
    <p:cSldViewPr snapToGrid="0" snapToObjects="1">
      <p:cViewPr>
        <p:scale>
          <a:sx n="100" d="100"/>
          <a:sy n="100" d="100"/>
        </p:scale>
        <p:origin x="-1344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-3080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4049D-EA4A-774C-B044-3495283BF0FD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B88FB-C16E-BE46-BFAB-137BD45549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DE389-A4DD-634A-83F3-EAAA2E147BF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5EDA3-70FF-0644-BBC5-C9BF9D31B7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one point, we were all new to working with computers. Three months ago, I couldn’t tell you what a programming language was. I couldn’t even tell the difference between a server, client, or a database was. There are many people that use computers without thinking about how awesome they really are, and how they really work. Java is a programming</a:t>
            </a:r>
            <a:r>
              <a: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language that has been used to do lots of amazing things. Before we get into it, I’m just going to say that this is for the most part, a peek, at Java. A lot of the points I’m going to make, will have detailed articles that help define them.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5EDA3-70FF-0644-BBC5-C9BF9D31B7E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(CONCURRENT) This means It has the ability to run several programs, or several parts of the program in parallel. MULTI-THREADED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(CLASS-BASED) By class-based, it means that each class and each instance is a distinct entity. In Java you define a class with something like this^ ‘click’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(Explain code…) Mention there’ll be a mini code review in a few slides.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Explain BYTE CODE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Explain Java Virtual Machine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5EDA3-70FF-0644-BBC5-C9BF9D31B7E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</a:t>
            </a:r>
            <a:r>
              <a:rPr lang="en-US" baseline="0" dirty="0" smtClean="0"/>
              <a:t> are some differences between Java and JavaScript. I knew they were different, but I always thought they were very similar to each other. It turns out they are almost completely different, but they have some similar patterns, like most programming languages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help understand the differences, you need to understand the difference between front-end development and back-end development.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is typically a back-end program, Java is compiled into byte code (A virtual machine-friendly interpreted language) before it can be run. The compiler typically lives in the server. Java can also create Java Applets that can be run by the browser.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ideas, Think of Java as a programming language, ((NOT a scripting language)), that is</a:t>
            </a:r>
            <a:r>
              <a:rPr lang="en-US" dirty="0" smtClean="0"/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compiled first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the back-end by the server. When JavaScript is, for the most part, a front-end development language. It is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run(interpreted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executed) in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browser(NOTE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also be run in the back-end)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types for Java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(PRIM: Integer, Character, Boolean, Floating Point NON-PRIM: Classes, Interfaces, Arrays.)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types for JavaScript (6 data types that are primitive: Boolean, Null, Undefined, Number, String, Symbol) It also has am Object data type.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5EDA3-70FF-0644-BBC5-C9BF9D31B7E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Public:</a:t>
            </a:r>
            <a:r>
              <a:rPr lang="en-US" baseline="0" dirty="0" smtClean="0"/>
              <a:t> t</a:t>
            </a:r>
            <a:r>
              <a:rPr lang="en-US" dirty="0" smtClean="0"/>
              <a:t>alk about it</a:t>
            </a:r>
            <a:r>
              <a:rPr lang="en-US" baseline="0" dirty="0" smtClean="0"/>
              <a:t> relating to scope</a:t>
            </a:r>
          </a:p>
          <a:p>
            <a:r>
              <a:rPr lang="en-US" baseline="0" dirty="0" smtClean="0"/>
              <a:t>What is System?.___?.___?</a:t>
            </a:r>
          </a:p>
          <a:p>
            <a:r>
              <a:rPr lang="en-US" baseline="0" dirty="0" smtClean="0"/>
              <a:t>System is a class in the </a:t>
            </a:r>
            <a:r>
              <a:rPr lang="en-US" baseline="0" dirty="0" err="1" smtClean="0"/>
              <a:t>Java.lang</a:t>
            </a:r>
            <a:r>
              <a:rPr lang="en-US" baseline="0" dirty="0" smtClean="0"/>
              <a:t> package</a:t>
            </a:r>
          </a:p>
          <a:p>
            <a:r>
              <a:rPr lang="en-US" baseline="0" dirty="0" smtClean="0"/>
              <a:t>System has members like .out that are static, or things that can only be called by a class.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 PRACTICE = for creating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constant(const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Use all UPPERCASE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5EDA3-70FF-0644-BBC5-C9BF9D31B7E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the two sets of code</a:t>
            </a:r>
          </a:p>
          <a:p>
            <a:r>
              <a:rPr lang="en-US" dirty="0" smtClean="0"/>
              <a:t>Remember</a:t>
            </a:r>
            <a:r>
              <a:rPr lang="en-US" baseline="0" dirty="0" smtClean="0"/>
              <a:t> to talk about:</a:t>
            </a:r>
          </a:p>
          <a:p>
            <a:r>
              <a:rPr lang="en-US" baseline="0" dirty="0" smtClean="0"/>
              <a:t> the single quote string difference.</a:t>
            </a:r>
          </a:p>
          <a:p>
            <a:r>
              <a:rPr lang="en-US" baseline="0" dirty="0" smtClean="0"/>
              <a:t>The use of let,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, and const</a:t>
            </a:r>
          </a:p>
          <a:p>
            <a:r>
              <a:rPr lang="en-US" baseline="0" dirty="0" smtClean="0"/>
              <a:t>The similarity in patterns.</a:t>
            </a:r>
          </a:p>
          <a:p>
            <a:r>
              <a:rPr lang="en-US" baseline="0" dirty="0" smtClean="0"/>
              <a:t>Dot notation in Java looks common.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using variable you must declare it first. TYPE then NAME. or assign as you declare. like with JS.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5EDA3-70FF-0644-BBC5-C9BF9D31B7E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a few “cool” extra things I found online in case</a:t>
            </a:r>
            <a:r>
              <a:rPr lang="en-US" baseline="0" dirty="0" smtClean="0"/>
              <a:t> anyone wants to look into this some 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5EDA3-70FF-0644-BBC5-C9BF9D31B7E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 have a page with some</a:t>
            </a:r>
            <a:r>
              <a:rPr lang="en-US" baseline="0" dirty="0" smtClean="0"/>
              <a:t> links I found helpful. I added a short comment describing what each article is about &amp; I ordered them from most helpful to least helpful. This is a personal opinion, I even put the documentation from the Java website at the bottom!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5EDA3-70FF-0644-BBC5-C9BF9D31B7E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DC9B96-39DE-C14A-B06E-68D207C62F45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9B96-39DE-C14A-B06E-68D207C62F45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05B2-481B-AA43-A7C2-17FB0B218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9B96-39DE-C14A-B06E-68D207C62F45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05B2-481B-AA43-A7C2-17FB0B218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9B96-39DE-C14A-B06E-68D207C62F45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05B2-481B-AA43-A7C2-17FB0B2182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9B96-39DE-C14A-B06E-68D207C62F45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05B2-481B-AA43-A7C2-17FB0B2182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9B96-39DE-C14A-B06E-68D207C62F45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05B2-481B-AA43-A7C2-17FB0B218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9B96-39DE-C14A-B06E-68D207C62F45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05B2-481B-AA43-A7C2-17FB0B2182B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9B96-39DE-C14A-B06E-68D207C62F45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05B2-481B-AA43-A7C2-17FB0B218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8DC9B96-39DE-C14A-B06E-68D207C62F45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DC9B96-39DE-C14A-B06E-68D207C62F45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FC05B2-481B-AA43-A7C2-17FB0B2182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slow">
    <p:diamond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38DC9B96-39DE-C14A-B06E-68D207C62F45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0FC05B2-481B-AA43-A7C2-17FB0B2182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transition spd="slow">
    <p:diamond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point.com/beginning-java-data-types-variables-and-arrays/" TargetMode="External"/><Relationship Id="rId4" Type="http://schemas.openxmlformats.org/officeDocument/2006/relationships/hyperlink" Target="http://lifehacker.com/5988800/what-is-java-is-it-insecure-and-should-i-use-it" TargetMode="External"/><Relationship Id="rId5" Type="http://schemas.openxmlformats.org/officeDocument/2006/relationships/hyperlink" Target="http://stackoverflow.com/questions/3265357/compiled-vs-interpreted-languages" TargetMode="External"/><Relationship Id="rId6" Type="http://schemas.openxmlformats.org/officeDocument/2006/relationships/hyperlink" Target="https://www.youtube.com/playlist?list=PLFE2CE09D83EE3E28" TargetMode="External"/><Relationship Id="rId7" Type="http://schemas.openxmlformats.org/officeDocument/2006/relationships/hyperlink" Target="https://www.java.com/en/download/faq/java_javascript.xml" TargetMode="External"/><Relationship Id="rId8" Type="http://schemas.openxmlformats.org/officeDocument/2006/relationships/hyperlink" Target="https://developer.mozilla.org/en-US/docs/Web/JavaScript/About_JavaScript" TargetMode="External"/><Relationship Id="rId9" Type="http://schemas.openxmlformats.org/officeDocument/2006/relationships/hyperlink" Target="https://www.cs.utexas.edu/~scottm/cs307/javacode/codeSamples/LinkedList.java" TargetMode="Externa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508000"/>
            <a:ext cx="7772400" cy="78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1562100"/>
            <a:ext cx="7772400" cy="50703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American Typewriter"/>
                <a:cs typeface="American Typewriter"/>
              </a:rPr>
              <a:t>What is it?</a:t>
            </a:r>
            <a:endParaRPr lang="en-US" sz="2000" dirty="0">
              <a:latin typeface="American Typewriter"/>
              <a:cs typeface="American Typewriter"/>
            </a:endParaRPr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2540000"/>
            <a:ext cx="1828800" cy="1828800"/>
          </a:xfrm>
          <a:prstGeom prst="rect">
            <a:avLst/>
          </a:prstGeom>
        </p:spPr>
      </p:pic>
    </p:spTree>
  </p:cSld>
  <p:clrMapOvr>
    <a:masterClrMapping/>
  </p:clrMapOvr>
  <mc:AlternateContent>
    <mc:Choice xmlns:mp="http://schemas.microsoft.com/office/mac/powerpoint/2008/main" Requires="mp">
      <mp:transition spd="slow">
        <mp:flip dir="u"/>
      </mp:transition>
    </mc:Choice>
    <mc:Fallback>
      <p:transition spd="slow">
        <p:newsfla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is a programming language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76400"/>
            <a:ext cx="3556000" cy="6032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Wingdings" charset="2"/>
              <a:buChar char="ü"/>
            </a:pPr>
            <a:r>
              <a:rPr lang="en-US" dirty="0" smtClean="0"/>
              <a:t> It is concurrent.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(multi-threaded)</a:t>
            </a:r>
          </a:p>
          <a:p>
            <a:pPr>
              <a:spcAft>
                <a:spcPts val="1200"/>
              </a:spcAft>
              <a:buFont typeface="Wingdings" charset="2"/>
              <a:buChar char="ü"/>
            </a:pPr>
            <a:r>
              <a:rPr lang="en-US" dirty="0" smtClean="0"/>
              <a:t>It is class-based.</a:t>
            </a:r>
          </a:p>
          <a:p>
            <a:pPr>
              <a:spcAft>
                <a:spcPts val="1200"/>
              </a:spcAft>
              <a:buFont typeface="Wingdings" charset="2"/>
              <a:buChar char="ü"/>
            </a:pPr>
            <a:r>
              <a:rPr lang="en-US" dirty="0"/>
              <a:t>Intended for Network-Based Software for internet </a:t>
            </a:r>
            <a:r>
              <a:rPr lang="en-US" dirty="0" smtClean="0"/>
              <a:t>applications.</a:t>
            </a:r>
          </a:p>
          <a:p>
            <a:pPr>
              <a:spcAft>
                <a:spcPts val="1200"/>
              </a:spcAft>
              <a:buFont typeface="Wingdings" charset="2"/>
              <a:buChar char="ü"/>
            </a:pPr>
            <a:r>
              <a:rPr lang="en-US" dirty="0"/>
              <a:t>- Specifically designed to have as few</a:t>
            </a:r>
            <a:r>
              <a:rPr lang="en-US" dirty="0" smtClean="0"/>
              <a:t> dependencies </a:t>
            </a:r>
            <a:r>
              <a:rPr lang="en-US" dirty="0"/>
              <a:t>as </a:t>
            </a:r>
            <a:r>
              <a:rPr lang="en-US" dirty="0" smtClean="0"/>
              <a:t>possible.</a:t>
            </a:r>
          </a:p>
          <a:p>
            <a:pPr>
              <a:spcAft>
                <a:spcPts val="1200"/>
              </a:spcAft>
              <a:buFont typeface="Wingdings" charset="2"/>
              <a:buChar char="ü"/>
            </a:pPr>
            <a:r>
              <a:rPr lang="en-US" dirty="0" smtClean="0"/>
              <a:t>Java applications are </a:t>
            </a:r>
            <a:r>
              <a:rPr lang="en-US" dirty="0"/>
              <a:t>typically compiled into</a:t>
            </a:r>
            <a:r>
              <a:rPr lang="en-US" dirty="0" smtClean="0"/>
              <a:t> ‘Byte Code’ </a:t>
            </a:r>
            <a:r>
              <a:rPr lang="en-US" dirty="0"/>
              <a:t>that can run on any Java Virtual Machine</a:t>
            </a:r>
            <a:endParaRPr lang="en-US" dirty="0" smtClean="0"/>
          </a:p>
          <a:p>
            <a:pPr>
              <a:spcAft>
                <a:spcPts val="1200"/>
              </a:spcAft>
              <a:buFont typeface="Wingdings" charset="2"/>
              <a:buChar char="ü"/>
            </a:pPr>
            <a:endParaRPr lang="en-US" dirty="0" smtClean="0"/>
          </a:p>
          <a:p>
            <a:pPr>
              <a:spcAft>
                <a:spcPts val="1200"/>
              </a:spcAft>
              <a:buFont typeface="Wingdings" charset="2"/>
              <a:buChar char="ü"/>
            </a:pP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java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300" y="5680095"/>
            <a:ext cx="863600" cy="86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3600" y="1417639"/>
            <a:ext cx="4013200" cy="2246769"/>
          </a:xfrm>
          <a:prstGeom prst="rect">
            <a:avLst/>
          </a:prstGeom>
          <a:solidFill>
            <a:srgbClr val="800000">
              <a:alpha val="0"/>
            </a:srgbClr>
          </a:solidFill>
          <a:ln w="76200" cap="flat" cmpd="tri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Avenir Black Oblique"/>
              </a:rPr>
              <a:t>public class write(){</a:t>
            </a:r>
          </a:p>
          <a:p>
            <a:r>
              <a:rPr lang="en-US" sz="1400" b="1" dirty="0" smtClean="0">
                <a:cs typeface="Avenir Black Oblique"/>
              </a:rPr>
              <a:t>	public void </a:t>
            </a:r>
            <a:r>
              <a:rPr lang="en-US" sz="1400" b="1" dirty="0" err="1" smtClean="0">
                <a:cs typeface="Avenir Black Oblique"/>
              </a:rPr>
              <a:t>ADDthings</a:t>
            </a:r>
            <a:r>
              <a:rPr lang="en-US" sz="1400" b="1" dirty="0" smtClean="0">
                <a:cs typeface="Avenir Black Oblique"/>
              </a:rPr>
              <a:t>() { </a:t>
            </a:r>
            <a:r>
              <a:rPr lang="en-US" sz="1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cs typeface="Avenir Black Oblique"/>
                <a:sym typeface="Wingdings"/>
              </a:rPr>
              <a:t>Method</a:t>
            </a: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Avenir Black Oblique"/>
                <a:sym typeface="Wingdings"/>
              </a:rPr>
              <a:t> head</a:t>
            </a:r>
            <a:endParaRPr lang="en-US" sz="1400" b="1" dirty="0" smtClean="0">
              <a:solidFill>
                <a:schemeClr val="accent5">
                  <a:lumMod val="60000"/>
                  <a:lumOff val="40000"/>
                </a:schemeClr>
              </a:solidFill>
              <a:cs typeface="Avenir Black Oblique"/>
            </a:endParaRPr>
          </a:p>
          <a:p>
            <a:r>
              <a:rPr lang="en-US" sz="1400" b="1" dirty="0" smtClean="0">
                <a:cs typeface="Avenir Black Oblique"/>
              </a:rPr>
              <a:t>	long sum = 0;</a:t>
            </a:r>
          </a:p>
          <a:p>
            <a:r>
              <a:rPr lang="en-US" sz="1400" b="1" dirty="0" smtClean="0">
                <a:cs typeface="Avenir Black Oblique"/>
              </a:rPr>
              <a:t>	</a:t>
            </a:r>
            <a:r>
              <a:rPr lang="en-US" sz="1400" b="1" dirty="0" smtClean="0">
                <a:cs typeface="Avenir Black Oblique"/>
              </a:rPr>
              <a:t>for (long </a:t>
            </a:r>
            <a:r>
              <a:rPr lang="en-US" sz="1400" b="1" dirty="0" err="1" smtClean="0">
                <a:cs typeface="Avenir Black Oblique"/>
              </a:rPr>
              <a:t>i</a:t>
            </a:r>
            <a:r>
              <a:rPr lang="en-US" sz="1400" b="1" dirty="0" smtClean="0">
                <a:cs typeface="Avenir Black Oblique"/>
              </a:rPr>
              <a:t> = 1; </a:t>
            </a:r>
            <a:r>
              <a:rPr lang="en-US" sz="1400" b="1" dirty="0" err="1" smtClean="0">
                <a:cs typeface="Avenir Black Oblique"/>
              </a:rPr>
              <a:t>i</a:t>
            </a:r>
            <a:r>
              <a:rPr lang="en-US" sz="1400" b="1" dirty="0" smtClean="0">
                <a:cs typeface="Avenir Black Oblique"/>
              </a:rPr>
              <a:t> &lt; </a:t>
            </a:r>
            <a:r>
              <a:rPr lang="en-US" sz="1400" b="1" dirty="0" err="1" smtClean="0">
                <a:cs typeface="Avenir Black Oblique"/>
              </a:rPr>
              <a:t>countUntil</a:t>
            </a:r>
            <a:r>
              <a:rPr lang="en-US" sz="1400" b="1" dirty="0" smtClean="0">
                <a:cs typeface="Avenir Black Oblique"/>
              </a:rPr>
              <a:t>; </a:t>
            </a:r>
            <a:r>
              <a:rPr lang="en-US" sz="1400" b="1" dirty="0" err="1" smtClean="0">
                <a:cs typeface="Avenir Black Oblique"/>
              </a:rPr>
              <a:t>i</a:t>
            </a:r>
            <a:r>
              <a:rPr lang="en-US" sz="1400" b="1" dirty="0" smtClean="0">
                <a:cs typeface="Avenir Black Oblique"/>
              </a:rPr>
              <a:t>++) {</a:t>
            </a:r>
            <a:br>
              <a:rPr lang="en-US" sz="1400" b="1" dirty="0" smtClean="0">
                <a:cs typeface="Avenir Black Oblique"/>
              </a:rPr>
            </a:br>
            <a:r>
              <a:rPr lang="en-US" sz="1400" b="1" dirty="0" smtClean="0">
                <a:cs typeface="Avenir Black Oblique"/>
              </a:rPr>
              <a:t>                        sum += </a:t>
            </a:r>
            <a:r>
              <a:rPr lang="en-US" sz="1400" b="1" dirty="0" err="1" smtClean="0">
                <a:cs typeface="Avenir Black Oblique"/>
              </a:rPr>
              <a:t>i</a:t>
            </a:r>
            <a:r>
              <a:rPr lang="en-US" sz="1400" b="1" dirty="0" smtClean="0">
                <a:cs typeface="Avenir Black Oblique"/>
              </a:rPr>
              <a:t>;</a:t>
            </a:r>
            <a:br>
              <a:rPr lang="en-US" sz="1400" b="1" dirty="0" smtClean="0">
                <a:cs typeface="Avenir Black Oblique"/>
              </a:rPr>
            </a:br>
            <a:r>
              <a:rPr lang="en-US" sz="1400" b="1" dirty="0" smtClean="0">
                <a:cs typeface="Avenir Black Oblique"/>
              </a:rPr>
              <a:t>                }</a:t>
            </a:r>
          </a:p>
          <a:p>
            <a:r>
              <a:rPr lang="en-US" sz="1400" b="1" dirty="0" smtClean="0">
                <a:cs typeface="Avenir Black Oblique"/>
              </a:rPr>
              <a:t>	</a:t>
            </a:r>
            <a:r>
              <a:rPr lang="en-US" sz="1400" b="1" dirty="0" err="1" smtClean="0">
                <a:cs typeface="Avenir Black Oblique"/>
              </a:rPr>
              <a:t>System.out.println(sum</a:t>
            </a:r>
            <a:r>
              <a:rPr lang="en-US" sz="1400" b="1" dirty="0" smtClean="0">
                <a:cs typeface="Avenir Black Oblique"/>
              </a:rPr>
              <a:t>);</a:t>
            </a:r>
            <a:endParaRPr lang="en-US" sz="1400" b="1" dirty="0" smtClean="0">
              <a:cs typeface="Avenir Black Oblique"/>
            </a:endParaRPr>
          </a:p>
          <a:p>
            <a:r>
              <a:rPr lang="en-US" sz="1400" b="1" dirty="0" smtClean="0">
                <a:cs typeface="Avenir Black Oblique"/>
              </a:rPr>
              <a:t>	}</a:t>
            </a:r>
          </a:p>
          <a:p>
            <a:r>
              <a:rPr lang="en-US" sz="1400" b="1" dirty="0" smtClean="0">
                <a:cs typeface="Avenir Black Oblique"/>
              </a:rPr>
              <a:t>}</a:t>
            </a:r>
          </a:p>
          <a:p>
            <a:endParaRPr lang="en-US" sz="1400" dirty="0" smtClean="0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Java 		   </a:t>
            </a:r>
            <a:r>
              <a:rPr lang="en-US" dirty="0" err="1" smtClean="0"/>
              <a:t>vs</a:t>
            </a:r>
            <a:r>
              <a:rPr lang="en-US" dirty="0" smtClean="0"/>
              <a:t>	   JavaScript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76400"/>
            <a:ext cx="3873500" cy="4924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Wingdings" charset="2"/>
              <a:buChar char="u"/>
            </a:pPr>
            <a:r>
              <a:rPr lang="en-US" dirty="0" smtClean="0"/>
              <a:t>Object Oriented Programming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Language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(Programming Language)</a:t>
            </a:r>
          </a:p>
          <a:p>
            <a:pPr>
              <a:spcAft>
                <a:spcPts val="1200"/>
              </a:spcAft>
              <a:buFont typeface="Wingdings" charset="2"/>
              <a:buChar char="u"/>
            </a:pPr>
            <a:r>
              <a:rPr lang="en-US" dirty="0" smtClean="0"/>
              <a:t>Runs on a server</a:t>
            </a:r>
          </a:p>
          <a:p>
            <a:pPr>
              <a:spcAft>
                <a:spcPts val="1200"/>
              </a:spcAft>
              <a:buFont typeface="Wingdings" charset="2"/>
              <a:buChar char="u"/>
            </a:pPr>
            <a:r>
              <a:rPr lang="en-US" dirty="0" smtClean="0"/>
              <a:t>Classes and Instances are distinct entities.</a:t>
            </a:r>
          </a:p>
          <a:p>
            <a:pPr>
              <a:spcAft>
                <a:spcPts val="1200"/>
              </a:spcAft>
              <a:buFont typeface="Wingdings" charset="2"/>
              <a:buChar char="u"/>
            </a:pPr>
            <a:r>
              <a:rPr lang="en-US" dirty="0" smtClean="0"/>
              <a:t>Inherits properties following the class chain.</a:t>
            </a:r>
          </a:p>
          <a:p>
            <a:pPr>
              <a:spcAft>
                <a:spcPts val="1200"/>
              </a:spcAft>
              <a:buFont typeface="Wingdings" charset="2"/>
              <a:buChar char="u"/>
            </a:pPr>
            <a:r>
              <a:rPr lang="en-US" dirty="0" smtClean="0"/>
              <a:t>Data types can be Primitive &amp; Non-primitive.</a:t>
            </a:r>
          </a:p>
          <a:p>
            <a:pPr>
              <a:spcAft>
                <a:spcPts val="1200"/>
              </a:spcAft>
              <a:buFont typeface="Wingdings" charset="2"/>
              <a:buChar char="u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0850" y="1617444"/>
            <a:ext cx="332105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Wingdings" charset="2"/>
              <a:buChar char="²"/>
            </a:pPr>
            <a:r>
              <a:rPr lang="en-US" dirty="0" smtClean="0"/>
              <a:t>Object Oriented Programming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Language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(Scripting Language)</a:t>
            </a:r>
          </a:p>
          <a:p>
            <a:pPr>
              <a:spcAft>
                <a:spcPts val="1200"/>
              </a:spcAft>
              <a:buFont typeface="Wingdings" charset="2"/>
              <a:buChar char="²"/>
            </a:pPr>
            <a:r>
              <a:rPr lang="en-US" dirty="0" smtClean="0"/>
              <a:t>Runs on the browser</a:t>
            </a:r>
          </a:p>
          <a:p>
            <a:pPr>
              <a:spcAft>
                <a:spcPts val="1200"/>
              </a:spcAft>
              <a:buFont typeface="Wingdings" charset="2"/>
              <a:buChar char="²"/>
            </a:pPr>
            <a:r>
              <a:rPr lang="en-US" dirty="0" smtClean="0"/>
              <a:t>All objects are instances.</a:t>
            </a:r>
          </a:p>
          <a:p>
            <a:pPr>
              <a:spcAft>
                <a:spcPts val="1200"/>
              </a:spcAft>
              <a:buFont typeface="Wingdings" charset="2"/>
              <a:buChar char="²"/>
            </a:pPr>
            <a:r>
              <a:rPr lang="en-US" dirty="0" smtClean="0"/>
              <a:t>Inherits properties following the prototype chain.</a:t>
            </a:r>
          </a:p>
          <a:p>
            <a:pPr>
              <a:spcAft>
                <a:spcPts val="1200"/>
              </a:spcAft>
              <a:buFont typeface="Wingdings" charset="2"/>
              <a:buChar char="²"/>
            </a:pPr>
            <a:r>
              <a:rPr lang="en-US" dirty="0" smtClean="0"/>
              <a:t>Data Types are Primitive(6) + object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java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300" y="5680095"/>
            <a:ext cx="863600" cy="863600"/>
          </a:xfrm>
          <a:prstGeom prst="rect">
            <a:avLst/>
          </a:prstGeom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62367"/>
          </a:xfrm>
        </p:spPr>
        <p:txBody>
          <a:bodyPr/>
          <a:lstStyle/>
          <a:p>
            <a:r>
              <a:rPr lang="en-US" dirty="0" smtClean="0"/>
              <a:t>Common words you’ll see</a:t>
            </a:r>
          </a:p>
          <a:p>
            <a:pPr lvl="4"/>
            <a:r>
              <a:rPr lang="en-US" dirty="0" smtClean="0">
                <a:solidFill>
                  <a:srgbClr val="730000"/>
                </a:solidFill>
              </a:rPr>
              <a:t>Public</a:t>
            </a:r>
            <a:r>
              <a:rPr lang="en-US" dirty="0" smtClean="0"/>
              <a:t>: </a:t>
            </a:r>
            <a:r>
              <a:rPr lang="en-US" dirty="0" smtClean="0"/>
              <a:t>Tells java interpreter, THIS should be available to all other </a:t>
            </a:r>
            <a:r>
              <a:rPr lang="en-US" dirty="0" smtClean="0"/>
              <a:t>classes.</a:t>
            </a:r>
          </a:p>
          <a:p>
            <a:pPr lvl="4"/>
            <a:r>
              <a:rPr lang="en-US" dirty="0" smtClean="0">
                <a:solidFill>
                  <a:srgbClr val="730000"/>
                </a:solidFill>
              </a:rPr>
              <a:t>Class</a:t>
            </a:r>
            <a:r>
              <a:rPr lang="en-US" dirty="0" smtClean="0"/>
              <a:t>: A “blueprint” </a:t>
            </a:r>
            <a:r>
              <a:rPr lang="en-US" dirty="0" smtClean="0"/>
              <a:t>for what you want the program to </a:t>
            </a:r>
            <a:r>
              <a:rPr lang="en-US" dirty="0" smtClean="0"/>
              <a:t>do.</a:t>
            </a:r>
          </a:p>
          <a:p>
            <a:pPr lvl="4"/>
            <a:r>
              <a:rPr lang="en-US" dirty="0" smtClean="0">
                <a:solidFill>
                  <a:srgbClr val="730000"/>
                </a:solidFill>
              </a:rPr>
              <a:t>Static</a:t>
            </a:r>
            <a:r>
              <a:rPr lang="en-US" dirty="0" smtClean="0"/>
              <a:t>: Only </a:t>
            </a:r>
            <a:r>
              <a:rPr lang="en-US" dirty="0" smtClean="0"/>
              <a:t>a class can call for this function to </a:t>
            </a:r>
            <a:r>
              <a:rPr lang="en-US" dirty="0" smtClean="0"/>
              <a:t>execute.</a:t>
            </a:r>
          </a:p>
          <a:p>
            <a:pPr lvl="4"/>
            <a:r>
              <a:rPr lang="en-US" dirty="0" smtClean="0">
                <a:solidFill>
                  <a:srgbClr val="730000"/>
                </a:solidFill>
              </a:rPr>
              <a:t>Void</a:t>
            </a:r>
            <a:r>
              <a:rPr lang="en-US" dirty="0" smtClean="0"/>
              <a:t>: This </a:t>
            </a:r>
            <a:r>
              <a:rPr lang="en-US" dirty="0" smtClean="0"/>
              <a:t>function</a:t>
            </a:r>
            <a:r>
              <a:rPr lang="en-US" dirty="0" smtClean="0"/>
              <a:t> wont return </a:t>
            </a:r>
            <a:r>
              <a:rPr lang="en-US" dirty="0" smtClean="0"/>
              <a:t>any values after it is done executing.</a:t>
            </a:r>
            <a:endParaRPr lang="en-US" dirty="0" smtClean="0"/>
          </a:p>
          <a:p>
            <a:pPr lvl="4"/>
            <a:r>
              <a:rPr lang="en-US" dirty="0" smtClean="0">
                <a:solidFill>
                  <a:srgbClr val="730000"/>
                </a:solidFill>
              </a:rPr>
              <a:t>Main</a:t>
            </a:r>
            <a:r>
              <a:rPr lang="en-US" dirty="0" smtClean="0"/>
              <a:t>: This is required </a:t>
            </a:r>
            <a:r>
              <a:rPr lang="en-US" dirty="0" smtClean="0"/>
              <a:t>in all classes</a:t>
            </a:r>
            <a:r>
              <a:rPr lang="en-US" dirty="0" smtClean="0"/>
              <a:t>.</a:t>
            </a:r>
          </a:p>
          <a:p>
            <a:pPr lvl="4"/>
            <a:r>
              <a:rPr lang="en-US" dirty="0" smtClean="0">
                <a:solidFill>
                  <a:srgbClr val="730000"/>
                </a:solidFill>
              </a:rPr>
              <a:t>(String[ ] </a:t>
            </a:r>
            <a:r>
              <a:rPr lang="en-US" dirty="0" err="1" smtClean="0">
                <a:solidFill>
                  <a:srgbClr val="730000"/>
                </a:solidFill>
              </a:rPr>
              <a:t>args</a:t>
            </a:r>
            <a:r>
              <a:rPr lang="en-US" dirty="0" smtClean="0">
                <a:solidFill>
                  <a:srgbClr val="730000"/>
                </a:solidFill>
              </a:rPr>
              <a:t>)</a:t>
            </a:r>
            <a:r>
              <a:rPr lang="en-US" dirty="0" smtClean="0"/>
              <a:t>: A parameter </a:t>
            </a:r>
            <a:r>
              <a:rPr lang="en-US" dirty="0" smtClean="0"/>
              <a:t>used</a:t>
            </a:r>
            <a:r>
              <a:rPr lang="en-US" dirty="0" smtClean="0"/>
              <a:t> commonly. When used in the MAIN function, it would mean every </a:t>
            </a:r>
            <a:r>
              <a:rPr lang="en-US" dirty="0" smtClean="0"/>
              <a:t>MAIN function must accept an array of string </a:t>
            </a:r>
            <a:r>
              <a:rPr lang="en-US" dirty="0" smtClean="0"/>
              <a:t>objects</a:t>
            </a:r>
          </a:p>
          <a:p>
            <a:pPr lvl="4"/>
            <a:r>
              <a:rPr lang="en-US" dirty="0" err="1" smtClean="0">
                <a:solidFill>
                  <a:srgbClr val="730000"/>
                </a:solidFill>
              </a:rPr>
              <a:t>System.out</a:t>
            </a:r>
            <a:r>
              <a:rPr lang="en-US" dirty="0" smtClean="0"/>
              <a:t>: </a:t>
            </a:r>
            <a:r>
              <a:rPr lang="en-US" dirty="0" smtClean="0"/>
              <a:t>object that outputs info in diff ways</a:t>
            </a:r>
            <a:endParaRPr lang="en-US" dirty="0" smtClean="0"/>
          </a:p>
          <a:p>
            <a:pPr lvl="4"/>
            <a:r>
              <a:rPr lang="en-US" dirty="0" err="1" smtClean="0">
                <a:solidFill>
                  <a:srgbClr val="730000"/>
                </a:solidFill>
              </a:rPr>
              <a:t>Println</a:t>
            </a:r>
            <a:r>
              <a:rPr lang="en-US" dirty="0" smtClean="0"/>
              <a:t>: Function </a:t>
            </a:r>
            <a:r>
              <a:rPr lang="en-US" dirty="0" smtClean="0"/>
              <a:t>in system out that prints and sets a new line at the end of the print.</a:t>
            </a:r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smtClean="0"/>
              <a:t>Coding</a:t>
            </a:r>
            <a:endParaRPr lang="en-US" dirty="0"/>
          </a:p>
        </p:txBody>
      </p:sp>
      <p:pic>
        <p:nvPicPr>
          <p:cNvPr id="4" name="Picture 3" descr="java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300" y="5680095"/>
            <a:ext cx="863600" cy="863600"/>
          </a:xfrm>
          <a:prstGeom prst="rect">
            <a:avLst/>
          </a:prstGeom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33729"/>
            <a:ext cx="4813300" cy="25953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HelloWorld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   public status void </a:t>
            </a:r>
            <a:r>
              <a:rPr lang="en-US" sz="1800" dirty="0" err="1" smtClean="0"/>
              <a:t>main(String</a:t>
            </a:r>
            <a:r>
              <a:rPr lang="en-US" sz="1800" dirty="0" smtClean="0"/>
              <a:t>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){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System.out.printIn(“Hello</a:t>
            </a:r>
            <a:r>
              <a:rPr lang="en-US" sz="1800" dirty="0" smtClean="0"/>
              <a:t> World”);</a:t>
            </a:r>
          </a:p>
          <a:p>
            <a:pPr>
              <a:buNone/>
            </a:pPr>
            <a:r>
              <a:rPr lang="en-US" sz="1800" dirty="0" smtClean="0"/>
              <a:t>	char </a:t>
            </a:r>
            <a:r>
              <a:rPr lang="en-US" sz="1800" dirty="0" err="1" smtClean="0"/>
              <a:t>j</a:t>
            </a:r>
            <a:r>
              <a:rPr lang="en-US" sz="1800" dirty="0" smtClean="0"/>
              <a:t> = ‘</a:t>
            </a:r>
            <a:r>
              <a:rPr lang="en-US" sz="1800" dirty="0" err="1" smtClean="0"/>
              <a:t>j</a:t>
            </a:r>
            <a:r>
              <a:rPr lang="en-US" sz="1800" dirty="0" smtClean="0"/>
              <a:t>’;</a:t>
            </a:r>
          </a:p>
          <a:p>
            <a:pPr>
              <a:buNone/>
            </a:pPr>
            <a:r>
              <a:rPr lang="en-US" sz="1800" dirty="0" smtClean="0"/>
              <a:t>	}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Coding Review</a:t>
            </a:r>
            <a:endParaRPr lang="en-US" dirty="0"/>
          </a:p>
        </p:txBody>
      </p:sp>
      <p:pic>
        <p:nvPicPr>
          <p:cNvPr id="4" name="Picture 3" descr="java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300" y="5680095"/>
            <a:ext cx="863600" cy="863600"/>
          </a:xfrm>
          <a:prstGeom prst="rect">
            <a:avLst/>
          </a:prstGeom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610100" y="1633729"/>
            <a:ext cx="4610100" cy="193497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dirty="0" err="1"/>
              <a:t>c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helloWorld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() =&gt; {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noProof="0" dirty="0" err="1" smtClean="0"/>
              <a:t>c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onsole.log(“Hello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World”);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dirty="0" smtClean="0"/>
              <a:t>	let </a:t>
            </a:r>
            <a:r>
              <a:rPr lang="en-US" dirty="0" err="1" smtClean="0"/>
              <a:t>j</a:t>
            </a:r>
            <a:r>
              <a:rPr lang="en-US" dirty="0" smtClean="0"/>
              <a:t> = “</a:t>
            </a:r>
            <a:r>
              <a:rPr lang="en-US" dirty="0" err="1"/>
              <a:t>j</a:t>
            </a:r>
            <a:r>
              <a:rPr lang="en-US" dirty="0" smtClean="0"/>
              <a:t>”;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12900"/>
            <a:ext cx="7848600" cy="491947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spcAft>
                <a:spcPts val="600"/>
              </a:spcAft>
            </a:pPr>
            <a:r>
              <a:rPr lang="en-US" sz="5600" dirty="0" smtClean="0"/>
              <a:t>In 1990 Sun Microsystems started a program to make software that would be used in consumer electronics. They called this program “Green”. A developer named James Arthur Gosling began writing software in C++ for embedding() into various systems like VCR’s, Toasters, Microwave Ovens, and PDA’s. When writing software for these technologies, Gosling’s team found that C++ had emphasis on speed, not reliability. In 1991, After working together to try to create a more reliable system, they came up with a new programming language called “Oak”. </a:t>
            </a:r>
            <a:r>
              <a:rPr lang="en-US" sz="5600" dirty="0" smtClean="0"/>
              <a:t>With this language, they developed impressive new devices where you did not need buttons or a keyboard to operate them, only a tiny screen, somehow, this technology did not take off. Thanks to an idea from Billy Joy, one of the co-founders of Sun Microsystems, they decided to release Java for free over the internet and it later became a standard. Oak was later renamed to Java, due to advice from some trademark lawyers that ruled out “Oak” as a possibility.</a:t>
            </a:r>
            <a:endParaRPr lang="en-US" sz="56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Cool Extras </a:t>
            </a:r>
            <a:r>
              <a:rPr lang="en-US" sz="1800" i="1" dirty="0" smtClean="0"/>
              <a:t/>
            </a:r>
            <a:br>
              <a:rPr lang="en-US" sz="1800" i="1" dirty="0" smtClean="0"/>
            </a:br>
            <a:r>
              <a:rPr lang="en-US" sz="1800" i="1" dirty="0" smtClean="0"/>
              <a:t>		</a:t>
            </a:r>
            <a:r>
              <a:rPr lang="en-US" dirty="0" smtClean="0"/>
              <a:t>Java’s History</a:t>
            </a:r>
            <a:endParaRPr lang="en-US" dirty="0"/>
          </a:p>
        </p:txBody>
      </p:sp>
      <p:pic>
        <p:nvPicPr>
          <p:cNvPr id="5" name="Picture 4" descr="java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300" y="5680095"/>
            <a:ext cx="863600" cy="863600"/>
          </a:xfrm>
          <a:prstGeom prst="rect">
            <a:avLst/>
          </a:prstGeom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12900"/>
            <a:ext cx="8229600" cy="491947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spcAft>
                <a:spcPts val="600"/>
              </a:spcAft>
            </a:pPr>
            <a:r>
              <a:rPr lang="en-US" sz="1600" dirty="0" smtClean="0"/>
              <a:t>Links</a:t>
            </a:r>
          </a:p>
          <a:p>
            <a:pPr lvl="1"/>
            <a:r>
              <a:rPr lang="en-US" sz="1600" dirty="0" smtClean="0">
                <a:hlinkClick r:id="rId3"/>
              </a:rPr>
              <a:t>https://www.sitepoint.com/beginning-java-data-types-variables-and-arrays/</a:t>
            </a:r>
            <a:r>
              <a:rPr lang="en-US" sz="1600" dirty="0" smtClean="0"/>
              <a:t> </a:t>
            </a:r>
            <a:r>
              <a:rPr lang="en-US" sz="1400" dirty="0" smtClean="0"/>
              <a:t>(Article </a:t>
            </a:r>
            <a:r>
              <a:rPr lang="en-US" sz="1400" dirty="0" err="1" smtClean="0"/>
              <a:t>w</a:t>
            </a:r>
            <a:r>
              <a:rPr lang="en-US" sz="1400" dirty="0" smtClean="0"/>
              <a:t>/ info on a ton of Java basics( </a:t>
            </a:r>
            <a:r>
              <a:rPr lang="en-US" sz="1400" dirty="0" err="1" smtClean="0"/>
              <a:t>DataTypes</a:t>
            </a:r>
            <a:r>
              <a:rPr lang="en-US" sz="1400" dirty="0" smtClean="0"/>
              <a:t>, intro, history)) </a:t>
            </a:r>
            <a:endParaRPr lang="en-US" sz="1400" dirty="0" smtClean="0"/>
          </a:p>
          <a:p>
            <a:pPr lvl="1"/>
            <a:r>
              <a:rPr lang="en-US" sz="1600" dirty="0" smtClean="0">
                <a:hlinkClick r:id="rId4"/>
              </a:rPr>
              <a:t>http://lifehacker.com/5988800/what-is-java-is-it-insecure-and-should-i-use-it</a:t>
            </a:r>
            <a:r>
              <a:rPr lang="en-US" sz="1600" dirty="0" smtClean="0"/>
              <a:t> </a:t>
            </a:r>
            <a:r>
              <a:rPr lang="en-US" sz="1400" dirty="0" smtClean="0"/>
              <a:t>(Short article, explains what java runtime is &amp; compares it to JS) </a:t>
            </a:r>
          </a:p>
          <a:p>
            <a:pPr lvl="1"/>
            <a:r>
              <a:rPr lang="en-US" sz="1600" dirty="0" smtClean="0">
                <a:hlinkClick r:id="rId5"/>
              </a:rPr>
              <a:t>http</a:t>
            </a:r>
            <a:r>
              <a:rPr lang="en-US" sz="1600" dirty="0" smtClean="0">
                <a:hlinkClick r:id="rId5"/>
              </a:rPr>
              <a:t>://stackoverflow.com/questions/3265357/compiled-vs-interpreted-languages</a:t>
            </a:r>
            <a:r>
              <a:rPr lang="en-US" sz="1600" dirty="0" smtClean="0"/>
              <a:t> </a:t>
            </a:r>
            <a:r>
              <a:rPr lang="en-US" sz="1400" dirty="0" smtClean="0"/>
              <a:t>(Stack overflow question about Compiled </a:t>
            </a:r>
            <a:r>
              <a:rPr lang="en-US" sz="1400" dirty="0" err="1" smtClean="0"/>
              <a:t>vs</a:t>
            </a:r>
            <a:r>
              <a:rPr lang="en-US" sz="1400" dirty="0" smtClean="0"/>
              <a:t> </a:t>
            </a:r>
            <a:r>
              <a:rPr lang="en-US" sz="1400" dirty="0" smtClean="0"/>
              <a:t>Interpreted code)</a:t>
            </a:r>
          </a:p>
          <a:p>
            <a:pPr lvl="1"/>
            <a:r>
              <a:rPr lang="en-US" sz="1600" dirty="0" smtClean="0">
                <a:hlinkClick r:id="rId6"/>
              </a:rPr>
              <a:t>https://www.youtube.com/playlist?list=PLFE2CE09D83EE3E28</a:t>
            </a:r>
            <a:r>
              <a:rPr lang="en-US" sz="1400" dirty="0" smtClean="0"/>
              <a:t> (</a:t>
            </a:r>
            <a:r>
              <a:rPr lang="en-US" sz="1400" dirty="0" smtClean="0"/>
              <a:t>How to use </a:t>
            </a:r>
            <a:r>
              <a:rPr lang="en-US" sz="1400" dirty="0" smtClean="0"/>
              <a:t>Java </a:t>
            </a:r>
            <a:r>
              <a:rPr lang="en-US" sz="1400" dirty="0" smtClean="0"/>
              <a:t>YouTube </a:t>
            </a:r>
            <a:r>
              <a:rPr lang="en-US" sz="1400" dirty="0" smtClean="0"/>
              <a:t>Playlist)</a:t>
            </a:r>
            <a:r>
              <a:rPr lang="en-US" sz="1400" dirty="0" smtClean="0"/>
              <a:t> </a:t>
            </a:r>
          </a:p>
          <a:p>
            <a:pPr lvl="1"/>
            <a:r>
              <a:rPr lang="en-US" sz="1600" dirty="0" smtClean="0">
                <a:hlinkClick r:id="rId7"/>
              </a:rPr>
              <a:t>https://www.java.com/en/download/faq/java_javascript.xml</a:t>
            </a:r>
            <a:r>
              <a:rPr lang="en-US" sz="1600" dirty="0" smtClean="0"/>
              <a:t> </a:t>
            </a:r>
            <a:r>
              <a:rPr lang="en-US" sz="1400" dirty="0" smtClean="0"/>
              <a:t>(Java Official website comparison</a:t>
            </a:r>
            <a:r>
              <a:rPr lang="en-US" sz="1400" dirty="0" smtClean="0"/>
              <a:t> Java </a:t>
            </a:r>
            <a:r>
              <a:rPr lang="en-US" sz="1400" dirty="0" err="1" smtClean="0"/>
              <a:t>vs</a:t>
            </a:r>
            <a:r>
              <a:rPr lang="en-US" sz="1400" dirty="0" smtClean="0"/>
              <a:t> </a:t>
            </a:r>
            <a:r>
              <a:rPr lang="en-US" sz="1400" dirty="0" smtClean="0"/>
              <a:t>JS) </a:t>
            </a:r>
          </a:p>
          <a:p>
            <a:pPr lvl="1"/>
            <a:r>
              <a:rPr lang="en-US" sz="1600" dirty="0" smtClean="0">
                <a:hlinkClick r:id="rId8"/>
              </a:rPr>
              <a:t>https://developer.mozilla.org/en-US/docs/Web/JavaScript/About_JavaScript</a:t>
            </a:r>
            <a:r>
              <a:rPr lang="en-US" sz="1600" dirty="0" smtClean="0"/>
              <a:t> </a:t>
            </a:r>
            <a:r>
              <a:rPr lang="en-US" sz="1400" dirty="0" smtClean="0"/>
              <a:t>(JavaScript official MDN site</a:t>
            </a:r>
            <a:r>
              <a:rPr lang="en-US" sz="1400" dirty="0" smtClean="0"/>
              <a:t> JS </a:t>
            </a:r>
            <a:r>
              <a:rPr lang="en-US" sz="1400" dirty="0" err="1" smtClean="0"/>
              <a:t>vs</a:t>
            </a:r>
            <a:r>
              <a:rPr lang="en-US" sz="1400" dirty="0" smtClean="0"/>
              <a:t> </a:t>
            </a:r>
            <a:r>
              <a:rPr lang="en-US" sz="1400" dirty="0" smtClean="0"/>
              <a:t>Java</a:t>
            </a:r>
            <a:r>
              <a:rPr lang="en-US" sz="1400" dirty="0" smtClean="0"/>
              <a:t>)</a:t>
            </a:r>
          </a:p>
          <a:p>
            <a:pPr lvl="1"/>
            <a:r>
              <a:rPr lang="en-US" sz="1600" dirty="0" smtClean="0">
                <a:hlinkClick r:id="rId9"/>
              </a:rPr>
              <a:t>https://www.cs.utexas.edu/~scottm/cs307/javacode/codeSamples/</a:t>
            </a:r>
            <a:r>
              <a:rPr lang="en-US" sz="1600" dirty="0" smtClean="0">
                <a:hlinkClick r:id="rId9"/>
              </a:rPr>
              <a:t>LinkedList.java</a:t>
            </a:r>
            <a:r>
              <a:rPr lang="en-US" sz="1600" dirty="0" smtClean="0"/>
              <a:t> </a:t>
            </a:r>
            <a:r>
              <a:rPr lang="en-US" sz="1400" dirty="0" smtClean="0"/>
              <a:t>(Java Linked list example + site has basic java examples.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Cool Extras </a:t>
            </a:r>
            <a:r>
              <a:rPr lang="en-US" sz="1800" i="1" dirty="0" smtClean="0"/>
              <a:t/>
            </a:r>
            <a:br>
              <a:rPr lang="en-US" sz="1800" i="1" dirty="0" smtClean="0"/>
            </a:br>
            <a:r>
              <a:rPr lang="en-US" sz="1800" i="1" dirty="0" smtClean="0"/>
              <a:t>			</a:t>
            </a:r>
            <a:r>
              <a:rPr lang="en-US" dirty="0" smtClean="0"/>
              <a:t>Research</a:t>
            </a:r>
            <a:endParaRPr lang="en-US" dirty="0"/>
          </a:p>
        </p:txBody>
      </p:sp>
      <p:pic>
        <p:nvPicPr>
          <p:cNvPr id="4" name="Picture 3" descr="java (1)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8504" y="4940299"/>
            <a:ext cx="1603395" cy="1603395"/>
          </a:xfrm>
          <a:prstGeom prst="rect">
            <a:avLst/>
          </a:prstGeom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1081</TotalTime>
  <Words>1560</Words>
  <Application>Microsoft Macintosh PowerPoint</Application>
  <PresentationFormat>On-screen Show (4:3)</PresentationFormat>
  <Paragraphs>102</Paragraphs>
  <Slides>7</Slides>
  <Notes>7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9" baseType="lpstr">
      <vt:lpstr>Concourse</vt:lpstr>
      <vt:lpstr>Java</vt:lpstr>
      <vt:lpstr>Java is a programming language</vt:lpstr>
      <vt:lpstr>     Java      vs    JavaScript</vt:lpstr>
      <vt:lpstr>Java Coding</vt:lpstr>
      <vt:lpstr>Java Coding Review</vt:lpstr>
      <vt:lpstr>Cool Extras    Java’s History</vt:lpstr>
      <vt:lpstr>Cool Extras     Research</vt:lpstr>
      <vt:lpstr>Java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Jaime Hernandez</dc:creator>
  <cp:lastModifiedBy>Jaime Hernandez</cp:lastModifiedBy>
  <cp:revision>3</cp:revision>
  <dcterms:created xsi:type="dcterms:W3CDTF">2016-10-25T19:03:30Z</dcterms:created>
  <dcterms:modified xsi:type="dcterms:W3CDTF">2016-10-26T13:04:31Z</dcterms:modified>
</cp:coreProperties>
</file>