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49" r:id="rId2"/>
    <p:sldId id="427" r:id="rId3"/>
    <p:sldId id="437" r:id="rId4"/>
    <p:sldId id="439" r:id="rId5"/>
    <p:sldId id="438" r:id="rId6"/>
    <p:sldId id="440" r:id="rId7"/>
    <p:sldId id="445" r:id="rId8"/>
    <p:sldId id="433" r:id="rId9"/>
    <p:sldId id="434" r:id="rId10"/>
    <p:sldId id="424" r:id="rId11"/>
    <p:sldId id="436" r:id="rId12"/>
    <p:sldId id="435" r:id="rId13"/>
    <p:sldId id="441" r:id="rId14"/>
    <p:sldId id="442" r:id="rId15"/>
    <p:sldId id="443" r:id="rId16"/>
    <p:sldId id="446" r:id="rId17"/>
    <p:sldId id="447" r:id="rId18"/>
    <p:sldId id="448" r:id="rId19"/>
    <p:sldId id="422" r:id="rId20"/>
  </p:sldIdLst>
  <p:sldSz cx="9144000" cy="511175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848" autoAdjust="0"/>
  </p:normalViewPr>
  <p:slideViewPr>
    <p:cSldViewPr>
      <p:cViewPr varScale="1">
        <p:scale>
          <a:sx n="91" d="100"/>
          <a:sy n="91" d="100"/>
        </p:scale>
        <p:origin x="1210" y="62"/>
      </p:cViewPr>
      <p:guideLst>
        <p:guide orient="horz" pos="161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2BC4A-D594-4936-876B-54A4EE0C734B}" type="datetimeFigureOut">
              <a:rPr lang="es-CO" smtClean="0"/>
              <a:t>18/07/2017</a:t>
            </a:fld>
            <a:endParaRPr 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9925" y="1143000"/>
            <a:ext cx="5518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882F8-0800-46B1-9590-67EBCF48E37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45495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63538" y="685800"/>
            <a:ext cx="61309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6952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882F8-0800-46B1-9590-67EBCF48E37D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190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882F8-0800-46B1-9590-67EBCF48E37D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633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882F8-0800-46B1-9590-67EBCF48E37D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2370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882F8-0800-46B1-9590-67EBCF48E37D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728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2" y="653715"/>
            <a:ext cx="1299300" cy="430228"/>
          </a:xfrm>
          <a:prstGeom prst="triangle">
            <a:avLst>
              <a:gd name="adj" fmla="val 32425"/>
            </a:avLst>
          </a:prstGeom>
          <a:solidFill>
            <a:srgbClr val="004D68"/>
          </a:solidFill>
          <a:ln>
            <a:noFill/>
          </a:ln>
        </p:spPr>
        <p:txBody>
          <a:bodyPr lIns="90861" tIns="90861" rIns="90861" bIns="90861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681"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44"/>
            <a:ext cx="8661398" cy="5118794"/>
            <a:chOff x="0" y="-7088"/>
            <a:chExt cx="8661398" cy="515058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3681" dirty="0"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3681"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84029"/>
            <a:ext cx="8847501" cy="2943690"/>
            <a:chOff x="-8178042" y="-4493254"/>
            <a:chExt cx="19483597" cy="6522736"/>
          </a:xfrm>
          <a:solidFill>
            <a:srgbClr val="007CA8"/>
          </a:solidFill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3681"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3681"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5" y="4251939"/>
            <a:ext cx="5480828" cy="430323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007CA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3681" dirty="0"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3681" dirty="0"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3681" dirty="0"/>
              </a:p>
            </p:txBody>
          </p:sp>
        </p:grp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136" y="1061231"/>
            <a:ext cx="3192966" cy="3166158"/>
          </a:xfrm>
          <a:prstGeom prst="rect">
            <a:avLst/>
          </a:prstGeom>
        </p:spPr>
      </p:pic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84017"/>
            <a:ext cx="5367900" cy="2943617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>
              <a:spcBef>
                <a:spcPts val="0"/>
              </a:spcBef>
              <a:buSzPct val="100000"/>
              <a:defRPr sz="477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algn="ctr">
              <a:spcBef>
                <a:spcPts val="0"/>
              </a:spcBef>
              <a:buSzPct val="100000"/>
              <a:defRPr sz="4770"/>
            </a:lvl2pPr>
            <a:lvl3pPr lvl="2" algn="ctr">
              <a:spcBef>
                <a:spcPts val="0"/>
              </a:spcBef>
              <a:buSzPct val="100000"/>
              <a:defRPr sz="4770"/>
            </a:lvl3pPr>
            <a:lvl4pPr lvl="3" algn="ctr">
              <a:spcBef>
                <a:spcPts val="0"/>
              </a:spcBef>
              <a:buSzPct val="100000"/>
              <a:defRPr sz="4770"/>
            </a:lvl4pPr>
            <a:lvl5pPr lvl="4" algn="ctr">
              <a:spcBef>
                <a:spcPts val="0"/>
              </a:spcBef>
              <a:buSzPct val="100000"/>
              <a:defRPr sz="4770"/>
            </a:lvl5pPr>
            <a:lvl6pPr lvl="5" algn="ctr">
              <a:spcBef>
                <a:spcPts val="0"/>
              </a:spcBef>
              <a:buSzPct val="100000"/>
              <a:defRPr sz="4770"/>
            </a:lvl6pPr>
            <a:lvl7pPr lvl="6" algn="ctr">
              <a:spcBef>
                <a:spcPts val="0"/>
              </a:spcBef>
              <a:buSzPct val="100000"/>
              <a:defRPr sz="4770"/>
            </a:lvl7pPr>
            <a:lvl8pPr lvl="7" algn="ctr">
              <a:spcBef>
                <a:spcPts val="0"/>
              </a:spcBef>
              <a:buSzPct val="100000"/>
              <a:defRPr sz="4770"/>
            </a:lvl8pPr>
            <a:lvl9pPr lvl="8" algn="ctr">
              <a:spcBef>
                <a:spcPts val="0"/>
              </a:spcBef>
              <a:buSzPct val="100000"/>
              <a:defRPr sz="477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111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87956"/>
            <a:ext cx="7772400" cy="109571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896658"/>
            <a:ext cx="6400800" cy="13063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0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1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2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3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03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44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85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26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4013-4AE5-40D5-8EF0-6FC6FD1DA244}" type="datetimeFigureOut">
              <a:rPr lang="es-CO" smtClean="0"/>
              <a:t>18/07/2017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E9C-AD06-4597-ABAC-B14EC2C1364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9286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4013-4AE5-40D5-8EF0-6FC6FD1DA244}" type="datetimeFigureOut">
              <a:rPr lang="es-CO" smtClean="0"/>
              <a:t>18/07/2017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E9C-AD06-4597-ABAC-B14EC2C1364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42029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4013-4AE5-40D5-8EF0-6FC6FD1DA244}" type="datetimeFigureOut">
              <a:rPr lang="es-CO" smtClean="0"/>
              <a:t>18/07/2017</a:t>
            </a:fld>
            <a:endParaRPr lang="es-CO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E9C-AD06-4597-ABAC-B14EC2C1364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97653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9985" y="244261"/>
            <a:ext cx="8545416" cy="988035"/>
          </a:xfrm>
          <a:prstGeom prst="rect">
            <a:avLst/>
          </a:prstGeom>
        </p:spPr>
        <p:txBody>
          <a:bodyPr/>
          <a:lstStyle>
            <a:lvl1pPr algn="ctr">
              <a:defRPr sz="2534" b="1">
                <a:solidFill>
                  <a:srgbClr val="2185C5"/>
                </a:solidFill>
                <a:latin typeface="+mj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9985" y="1409581"/>
            <a:ext cx="8545416" cy="32433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Shape 54"/>
          <p:cNvSpPr/>
          <p:nvPr userDrawn="1"/>
        </p:nvSpPr>
        <p:spPr>
          <a:xfrm>
            <a:off x="5905368" y="5007159"/>
            <a:ext cx="1906555" cy="11213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28846" tIns="28846" rIns="28846" bIns="28846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42" dirty="0"/>
          </a:p>
        </p:txBody>
      </p:sp>
      <p:sp>
        <p:nvSpPr>
          <p:cNvPr id="6" name="Shape 55"/>
          <p:cNvSpPr/>
          <p:nvPr userDrawn="1"/>
        </p:nvSpPr>
        <p:spPr>
          <a:xfrm>
            <a:off x="7811922" y="5007158"/>
            <a:ext cx="1332078" cy="104592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28846" tIns="28846" rIns="28846" bIns="28846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42" dirty="0"/>
          </a:p>
        </p:txBody>
      </p:sp>
      <p:sp>
        <p:nvSpPr>
          <p:cNvPr id="7" name="Shape 56"/>
          <p:cNvSpPr/>
          <p:nvPr userDrawn="1"/>
        </p:nvSpPr>
        <p:spPr>
          <a:xfrm>
            <a:off x="0" y="5007159"/>
            <a:ext cx="1238022" cy="104592"/>
          </a:xfrm>
          <a:prstGeom prst="rect">
            <a:avLst/>
          </a:prstGeom>
          <a:solidFill>
            <a:srgbClr val="57D4B3"/>
          </a:solidFill>
          <a:ln>
            <a:noFill/>
          </a:ln>
        </p:spPr>
        <p:txBody>
          <a:bodyPr lIns="28846" tIns="28846" rIns="28846" bIns="28846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42" dirty="0"/>
          </a:p>
        </p:txBody>
      </p:sp>
      <p:sp>
        <p:nvSpPr>
          <p:cNvPr id="8" name="Shape 57"/>
          <p:cNvSpPr/>
          <p:nvPr userDrawn="1"/>
        </p:nvSpPr>
        <p:spPr>
          <a:xfrm>
            <a:off x="1238023" y="5007159"/>
            <a:ext cx="4667345" cy="11213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28846" tIns="28846" rIns="28846" bIns="28846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42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6" t="21541" r="30012" b="26113"/>
          <a:stretch/>
        </p:blipFill>
        <p:spPr>
          <a:xfrm>
            <a:off x="-47830" y="860334"/>
            <a:ext cx="4621119" cy="4433076"/>
          </a:xfrm>
          <a:prstGeom prst="rect">
            <a:avLst/>
          </a:prstGeom>
        </p:spPr>
      </p:pic>
      <p:sp>
        <p:nvSpPr>
          <p:cNvPr id="10" name="CuadroTexto 9"/>
          <p:cNvSpPr txBox="1"/>
          <p:nvPr userDrawn="1"/>
        </p:nvSpPr>
        <p:spPr>
          <a:xfrm>
            <a:off x="7025778" y="4715601"/>
            <a:ext cx="2002061" cy="224122"/>
          </a:xfrm>
          <a:prstGeom prst="rect">
            <a:avLst/>
          </a:prstGeom>
          <a:noFill/>
        </p:spPr>
        <p:txBody>
          <a:bodyPr wrap="square" lIns="28851" tIns="14425" rIns="28851" bIns="14425" rtlCol="0">
            <a:spAutoFit/>
          </a:bodyPr>
          <a:lstStyle/>
          <a:p>
            <a:pPr algn="r"/>
            <a:fld id="{E2D47B6F-22F4-4CD2-B5F5-C25C16865753}" type="slidenum">
              <a:rPr lang="es-CO" sz="1267" smtClean="0">
                <a:solidFill>
                  <a:schemeClr val="bg2">
                    <a:lumMod val="50000"/>
                  </a:schemeClr>
                </a:solidFill>
              </a:rPr>
              <a:pPr algn="r"/>
              <a:t>‹Nº›</a:t>
            </a:fld>
            <a:endParaRPr lang="es-CO" sz="1267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07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6" t="21541" r="30012" b="26113"/>
          <a:stretch/>
        </p:blipFill>
        <p:spPr>
          <a:xfrm>
            <a:off x="-140681" y="175030"/>
            <a:ext cx="5408468" cy="5188386"/>
          </a:xfrm>
          <a:prstGeom prst="rect">
            <a:avLst/>
          </a:prstGeom>
        </p:spPr>
      </p:pic>
      <p:sp>
        <p:nvSpPr>
          <p:cNvPr id="13" name="Título 12"/>
          <p:cNvSpPr>
            <a:spLocks noGrp="1"/>
          </p:cNvSpPr>
          <p:nvPr>
            <p:ph type="title" hasCustomPrompt="1"/>
          </p:nvPr>
        </p:nvSpPr>
        <p:spPr>
          <a:xfrm>
            <a:off x="524502" y="2583073"/>
            <a:ext cx="7886204" cy="699620"/>
          </a:xfrm>
          <a:prstGeom prst="rect">
            <a:avLst/>
          </a:prstGeom>
        </p:spPr>
        <p:txBody>
          <a:bodyPr/>
          <a:lstStyle>
            <a:lvl1pPr>
              <a:defRPr lang="es-CO" sz="4323" b="1" kern="1200" spc="189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 smtClean="0"/>
              <a:t>Tema</a:t>
            </a:r>
            <a:endParaRPr lang="es-CO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7055610" y="4763792"/>
            <a:ext cx="2002061" cy="224122"/>
          </a:xfrm>
          <a:prstGeom prst="rect">
            <a:avLst/>
          </a:prstGeom>
          <a:noFill/>
        </p:spPr>
        <p:txBody>
          <a:bodyPr wrap="square" lIns="28851" tIns="14425" rIns="28851" bIns="14425" rtlCol="0">
            <a:spAutoFit/>
          </a:bodyPr>
          <a:lstStyle/>
          <a:p>
            <a:pPr algn="r"/>
            <a:fld id="{E2D47B6F-22F4-4CD2-B5F5-C25C16865753}" type="slidenum">
              <a:rPr lang="es-CO" sz="1267" smtClean="0">
                <a:solidFill>
                  <a:schemeClr val="bg2">
                    <a:lumMod val="50000"/>
                  </a:schemeClr>
                </a:solidFill>
              </a:rPr>
              <a:pPr algn="r"/>
              <a:t>‹Nº›</a:t>
            </a:fld>
            <a:endParaRPr lang="es-CO" sz="1267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Shape 10"/>
          <p:cNvSpPr/>
          <p:nvPr userDrawn="1"/>
        </p:nvSpPr>
        <p:spPr>
          <a:xfrm>
            <a:off x="5442807" y="2117276"/>
            <a:ext cx="661578" cy="92445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28846" tIns="28846" rIns="28846" bIns="28846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42" dirty="0"/>
          </a:p>
        </p:txBody>
      </p:sp>
      <p:sp>
        <p:nvSpPr>
          <p:cNvPr id="19" name="Shape 11"/>
          <p:cNvSpPr/>
          <p:nvPr userDrawn="1"/>
        </p:nvSpPr>
        <p:spPr>
          <a:xfrm>
            <a:off x="6104215" y="2117276"/>
            <a:ext cx="661578" cy="92445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28846" tIns="28846" rIns="28846" bIns="28846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42" dirty="0"/>
          </a:p>
        </p:txBody>
      </p:sp>
      <p:sp>
        <p:nvSpPr>
          <p:cNvPr id="20" name="Shape 12"/>
          <p:cNvSpPr/>
          <p:nvPr userDrawn="1"/>
        </p:nvSpPr>
        <p:spPr>
          <a:xfrm>
            <a:off x="0" y="2117276"/>
            <a:ext cx="661578" cy="92445"/>
          </a:xfrm>
          <a:prstGeom prst="rect">
            <a:avLst/>
          </a:prstGeom>
          <a:solidFill>
            <a:srgbClr val="57D4B3"/>
          </a:solidFill>
          <a:ln>
            <a:noFill/>
          </a:ln>
        </p:spPr>
        <p:txBody>
          <a:bodyPr lIns="28846" tIns="28846" rIns="28846" bIns="28846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42" dirty="0"/>
          </a:p>
        </p:txBody>
      </p:sp>
      <p:sp>
        <p:nvSpPr>
          <p:cNvPr id="21" name="Shape 13"/>
          <p:cNvSpPr/>
          <p:nvPr userDrawn="1"/>
        </p:nvSpPr>
        <p:spPr>
          <a:xfrm>
            <a:off x="661235" y="2117276"/>
            <a:ext cx="4781458" cy="92445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28846" tIns="28846" rIns="28846" bIns="28846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42" dirty="0"/>
          </a:p>
        </p:txBody>
      </p:sp>
      <p:sp>
        <p:nvSpPr>
          <p:cNvPr id="23" name="Marcador de texto 2"/>
          <p:cNvSpPr>
            <a:spLocks noGrp="1"/>
          </p:cNvSpPr>
          <p:nvPr>
            <p:ph type="body" sz="quarter" idx="4294967295"/>
          </p:nvPr>
        </p:nvSpPr>
        <p:spPr>
          <a:xfrm>
            <a:off x="580151" y="3380150"/>
            <a:ext cx="7886204" cy="7753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357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1"/>
          <p:cNvSpPr/>
          <p:nvPr userDrawn="1"/>
        </p:nvSpPr>
        <p:spPr>
          <a:xfrm flipH="1">
            <a:off x="-57" y="0"/>
            <a:ext cx="9144057" cy="511175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34164" tIns="34164" rIns="34164" bIns="3416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565" dirty="0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6" t="21541" r="30012" b="26113"/>
          <a:stretch/>
        </p:blipFill>
        <p:spPr>
          <a:xfrm>
            <a:off x="-95505" y="-146698"/>
            <a:ext cx="5635656" cy="540632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31" y="1711458"/>
            <a:ext cx="7032279" cy="1688836"/>
          </a:xfrm>
          <a:prstGeom prst="rect">
            <a:avLst/>
          </a:prstGeom>
          <a:ln>
            <a:noFill/>
          </a:ln>
          <a:effectLst>
            <a:outerShdw blurRad="393700" dist="88900" dir="4200000" sx="101000" sy="101000" algn="tl" rotWithShape="0">
              <a:srgbClr val="333333">
                <a:alpha val="31000"/>
              </a:srgbClr>
            </a:outerShdw>
          </a:effectLst>
        </p:spPr>
      </p:pic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36" y="4132624"/>
            <a:ext cx="2946500" cy="87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2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3" y="2619250"/>
            <a:ext cx="889200" cy="294570"/>
          </a:xfrm>
          <a:prstGeom prst="triangle">
            <a:avLst>
              <a:gd name="adj" fmla="val 32425"/>
            </a:avLst>
          </a:prstGeom>
          <a:solidFill>
            <a:srgbClr val="004D68"/>
          </a:solidFill>
          <a:ln>
            <a:noFill/>
          </a:ln>
        </p:spPr>
        <p:txBody>
          <a:bodyPr lIns="90861" tIns="90861" rIns="90861" bIns="90861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681"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 userDrawn="1"/>
        </p:nvGrpSpPr>
        <p:grpSpPr>
          <a:xfrm>
            <a:off x="0" y="-7044"/>
            <a:ext cx="8661398" cy="5118794"/>
            <a:chOff x="0" y="-7088"/>
            <a:chExt cx="8661398" cy="515058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3681" dirty="0"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3681"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1" y="2906772"/>
            <a:ext cx="6589086" cy="2014753"/>
            <a:chOff x="-9894851" y="-4493254"/>
            <a:chExt cx="21200407" cy="6522739"/>
          </a:xfrm>
          <a:solidFill>
            <a:srgbClr val="007CA8"/>
          </a:solidFill>
        </p:grpSpPr>
        <p:sp>
          <p:nvSpPr>
            <p:cNvPr id="29" name="Shape 29"/>
            <p:cNvSpPr/>
            <p:nvPr/>
          </p:nvSpPr>
          <p:spPr>
            <a:xfrm>
              <a:off x="-9894851" y="-4493114"/>
              <a:ext cx="146853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3681"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3681"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99728"/>
            <a:ext cx="4094400" cy="1106338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 algn="l" rtl="0">
              <a:spcBef>
                <a:spcPts val="0"/>
              </a:spcBef>
              <a:buSzPct val="100000"/>
              <a:defRPr sz="28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buSzPct val="100000"/>
              <a:defRPr sz="2981"/>
            </a:lvl2pPr>
            <a:lvl3pPr lvl="2" rtl="0">
              <a:spcBef>
                <a:spcPts val="0"/>
              </a:spcBef>
              <a:buSzPct val="100000"/>
              <a:defRPr sz="2981"/>
            </a:lvl3pPr>
            <a:lvl4pPr lvl="3" rtl="0">
              <a:spcBef>
                <a:spcPts val="0"/>
              </a:spcBef>
              <a:buSzPct val="100000"/>
              <a:defRPr sz="2981"/>
            </a:lvl4pPr>
            <a:lvl5pPr lvl="4" rtl="0">
              <a:spcBef>
                <a:spcPts val="0"/>
              </a:spcBef>
              <a:buSzPct val="100000"/>
              <a:defRPr sz="2981"/>
            </a:lvl5pPr>
            <a:lvl6pPr lvl="5" rtl="0">
              <a:spcBef>
                <a:spcPts val="0"/>
              </a:spcBef>
              <a:buSzPct val="100000"/>
              <a:defRPr sz="2981"/>
            </a:lvl6pPr>
            <a:lvl7pPr lvl="6" rtl="0">
              <a:spcBef>
                <a:spcPts val="0"/>
              </a:spcBef>
              <a:buSzPct val="100000"/>
              <a:defRPr sz="2981"/>
            </a:lvl7pPr>
            <a:lvl8pPr lvl="7" rtl="0">
              <a:spcBef>
                <a:spcPts val="0"/>
              </a:spcBef>
              <a:buSzPct val="100000"/>
              <a:defRPr sz="2981"/>
            </a:lvl8pPr>
            <a:lvl9pPr lvl="8" rtl="0">
              <a:spcBef>
                <a:spcPts val="0"/>
              </a:spcBef>
              <a:buSzPct val="100000"/>
              <a:defRPr sz="2981"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50908"/>
            <a:ext cx="4094400" cy="77995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988">
                <a:solidFill>
                  <a:srgbClr val="FF980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988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988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988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988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988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988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988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988">
                <a:solidFill>
                  <a:srgbClr val="FF9800"/>
                </a:solidFill>
              </a:defRPr>
            </a:lvl9pPr>
          </a:lstStyle>
          <a:p>
            <a:endParaRPr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499" y="4834522"/>
            <a:ext cx="1231985" cy="25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28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544482" y="653715"/>
            <a:ext cx="1299300" cy="430228"/>
          </a:xfrm>
          <a:prstGeom prst="triangle">
            <a:avLst>
              <a:gd name="adj" fmla="val 32425"/>
            </a:avLst>
          </a:prstGeom>
          <a:solidFill>
            <a:srgbClr val="004D68"/>
          </a:solidFill>
          <a:ln>
            <a:noFill/>
          </a:ln>
        </p:spPr>
        <p:txBody>
          <a:bodyPr lIns="90861" tIns="90861" rIns="90861" bIns="90861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681"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Shape 44"/>
          <p:cNvGrpSpPr/>
          <p:nvPr/>
        </p:nvGrpSpPr>
        <p:grpSpPr>
          <a:xfrm>
            <a:off x="0" y="-7044"/>
            <a:ext cx="8661398" cy="5118794"/>
            <a:chOff x="0" y="-7088"/>
            <a:chExt cx="8661398" cy="515058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5" name="Shape 4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3681" dirty="0"/>
            </a:p>
          </p:txBody>
        </p:sp>
        <p:sp>
          <p:nvSpPr>
            <p:cNvPr id="46" name="Shape 4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3681"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Shape 47"/>
          <p:cNvGrpSpPr/>
          <p:nvPr/>
        </p:nvGrpSpPr>
        <p:grpSpPr>
          <a:xfrm rot="10800000" flipH="1">
            <a:off x="1" y="1084029"/>
            <a:ext cx="8847501" cy="2943690"/>
            <a:chOff x="-8178042" y="-4493254"/>
            <a:chExt cx="19483597" cy="6522736"/>
          </a:xfrm>
          <a:solidFill>
            <a:srgbClr val="007CA8"/>
          </a:solidFill>
        </p:grpSpPr>
        <p:sp>
          <p:nvSpPr>
            <p:cNvPr id="48" name="Shape 4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3681"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3681"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29775" y="1194580"/>
            <a:ext cx="5090700" cy="272805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2981" i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2981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2981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2981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2981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2981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2981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2981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2981" i="1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51" name="Shape 51"/>
          <p:cNvSpPr txBox="1"/>
          <p:nvPr/>
        </p:nvSpPr>
        <p:spPr>
          <a:xfrm>
            <a:off x="286600" y="1008312"/>
            <a:ext cx="676500" cy="649665"/>
          </a:xfrm>
          <a:prstGeom prst="rect">
            <a:avLst/>
          </a:prstGeom>
          <a:noFill/>
          <a:ln>
            <a:noFill/>
          </a:ln>
        </p:spPr>
        <p:txBody>
          <a:bodyPr lIns="90861" tIns="90861" rIns="90861" bIns="90861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155" b="1">
                <a:solidFill>
                  <a:srgbClr val="FF9800"/>
                </a:solidFill>
              </a:rPr>
              <a:t>“</a:t>
            </a:r>
          </a:p>
        </p:txBody>
      </p:sp>
      <p:pic>
        <p:nvPicPr>
          <p:cNvPr id="28" name="Imagen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499" y="4834522"/>
            <a:ext cx="1231985" cy="25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23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3" y="39"/>
            <a:ext cx="7072430" cy="1319122"/>
            <a:chOff x="-3" y="39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4D6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3681"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2" y="39"/>
              <a:ext cx="6756166" cy="1327315"/>
              <a:chOff x="-2168137" y="330075"/>
              <a:chExt cx="8650661" cy="1699507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7" y="330082"/>
                <a:ext cx="6958200" cy="16995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3681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3681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007CA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3681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007CA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3681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0152"/>
            <a:ext cx="5492400" cy="761470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defRPr sz="3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19157"/>
            <a:ext cx="6132600" cy="3126083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29" name="Imagen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499" y="4834522"/>
            <a:ext cx="1231985" cy="25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25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62"/>
          <p:cNvGrpSpPr/>
          <p:nvPr userDrawn="1"/>
        </p:nvGrpSpPr>
        <p:grpSpPr>
          <a:xfrm>
            <a:off x="-3" y="39"/>
            <a:ext cx="7072430" cy="1319122"/>
            <a:chOff x="-3" y="39"/>
            <a:chExt cx="7072430" cy="1327315"/>
          </a:xfrm>
        </p:grpSpPr>
        <p:sp>
          <p:nvSpPr>
            <p:cNvPr id="2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4D6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3681"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24" name="Shape 64"/>
            <p:cNvGrpSpPr/>
            <p:nvPr/>
          </p:nvGrpSpPr>
          <p:grpSpPr>
            <a:xfrm rot="10800000" flipH="1">
              <a:off x="2" y="39"/>
              <a:ext cx="6756166" cy="1327315"/>
              <a:chOff x="-2168137" y="330075"/>
              <a:chExt cx="8650661" cy="1699507"/>
            </a:xfrm>
          </p:grpSpPr>
          <p:sp>
            <p:nvSpPr>
              <p:cNvPr id="28" name="Shape 65"/>
              <p:cNvSpPr/>
              <p:nvPr/>
            </p:nvSpPr>
            <p:spPr>
              <a:xfrm>
                <a:off x="-2168137" y="330082"/>
                <a:ext cx="6958200" cy="16995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3681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29" name="Shape 6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3681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25" name="Shape 6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26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007CA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3681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27" name="Shape 6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007CA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3681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55576" y="390152"/>
            <a:ext cx="5688631" cy="761470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defRPr sz="3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28493"/>
            <a:ext cx="3378300" cy="270748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988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spcBef>
                <a:spcPts val="0"/>
              </a:spcBef>
              <a:buSzPct val="100000"/>
              <a:defRPr sz="1988"/>
            </a:lvl2pPr>
            <a:lvl3pPr lvl="2">
              <a:spcBef>
                <a:spcPts val="0"/>
              </a:spcBef>
              <a:buSzPct val="100000"/>
              <a:defRPr sz="1988"/>
            </a:lvl3pPr>
            <a:lvl4pPr lvl="3">
              <a:spcBef>
                <a:spcPts val="0"/>
              </a:spcBef>
              <a:buSzPct val="100000"/>
              <a:defRPr sz="1988"/>
            </a:lvl4pPr>
            <a:lvl5pPr lvl="4">
              <a:spcBef>
                <a:spcPts val="0"/>
              </a:spcBef>
              <a:buSzPct val="100000"/>
              <a:defRPr sz="1988"/>
            </a:lvl5pPr>
            <a:lvl6pPr lvl="5">
              <a:spcBef>
                <a:spcPts val="0"/>
              </a:spcBef>
              <a:buSzPct val="100000"/>
              <a:defRPr sz="1988"/>
            </a:lvl6pPr>
            <a:lvl7pPr lvl="6">
              <a:spcBef>
                <a:spcPts val="0"/>
              </a:spcBef>
              <a:buSzPct val="100000"/>
              <a:defRPr sz="1988"/>
            </a:lvl7pPr>
            <a:lvl8pPr lvl="7">
              <a:spcBef>
                <a:spcPts val="0"/>
              </a:spcBef>
              <a:buSzPct val="100000"/>
              <a:defRPr sz="1988"/>
            </a:lvl8pPr>
            <a:lvl9pPr lvl="8">
              <a:spcBef>
                <a:spcPts val="0"/>
              </a:spcBef>
              <a:buSzPct val="100000"/>
              <a:defRPr sz="1988"/>
            </a:lvl9pPr>
          </a:lstStyle>
          <a:p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5" y="1528493"/>
            <a:ext cx="3378299" cy="270748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988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spcBef>
                <a:spcPts val="0"/>
              </a:spcBef>
              <a:buSzPct val="100000"/>
              <a:defRPr sz="1988"/>
            </a:lvl2pPr>
            <a:lvl3pPr lvl="2">
              <a:spcBef>
                <a:spcPts val="0"/>
              </a:spcBef>
              <a:buSzPct val="100000"/>
              <a:defRPr sz="1988"/>
            </a:lvl3pPr>
            <a:lvl4pPr lvl="3">
              <a:spcBef>
                <a:spcPts val="0"/>
              </a:spcBef>
              <a:buSzPct val="100000"/>
              <a:defRPr sz="1988"/>
            </a:lvl4pPr>
            <a:lvl5pPr lvl="4">
              <a:spcBef>
                <a:spcPts val="0"/>
              </a:spcBef>
              <a:buSzPct val="100000"/>
              <a:defRPr sz="1988"/>
            </a:lvl5pPr>
            <a:lvl6pPr lvl="5">
              <a:spcBef>
                <a:spcPts val="0"/>
              </a:spcBef>
              <a:buSzPct val="100000"/>
              <a:defRPr sz="1988"/>
            </a:lvl6pPr>
            <a:lvl7pPr lvl="6">
              <a:spcBef>
                <a:spcPts val="0"/>
              </a:spcBef>
              <a:buSzPct val="100000"/>
              <a:defRPr sz="1988"/>
            </a:lvl7pPr>
            <a:lvl8pPr lvl="7">
              <a:spcBef>
                <a:spcPts val="0"/>
              </a:spcBef>
              <a:buSzPct val="100000"/>
              <a:defRPr sz="1988"/>
            </a:lvl8pPr>
            <a:lvl9pPr lvl="8">
              <a:spcBef>
                <a:spcPts val="0"/>
              </a:spcBef>
              <a:buSzPct val="100000"/>
              <a:defRPr sz="1988"/>
            </a:lvl9pPr>
          </a:lstStyle>
          <a:p>
            <a:endParaRPr dirty="0"/>
          </a:p>
        </p:txBody>
      </p:sp>
      <p:pic>
        <p:nvPicPr>
          <p:cNvPr id="38" name="Imagen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499" y="4834522"/>
            <a:ext cx="1231985" cy="25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92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62"/>
          <p:cNvGrpSpPr/>
          <p:nvPr userDrawn="1"/>
        </p:nvGrpSpPr>
        <p:grpSpPr>
          <a:xfrm>
            <a:off x="-3" y="39"/>
            <a:ext cx="7072430" cy="1319122"/>
            <a:chOff x="-3" y="39"/>
            <a:chExt cx="7072430" cy="1327315"/>
          </a:xfrm>
        </p:grpSpPr>
        <p:sp>
          <p:nvSpPr>
            <p:cNvPr id="24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4D6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3681"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25" name="Shape 64"/>
            <p:cNvGrpSpPr/>
            <p:nvPr/>
          </p:nvGrpSpPr>
          <p:grpSpPr>
            <a:xfrm rot="10800000" flipH="1">
              <a:off x="2" y="39"/>
              <a:ext cx="6756166" cy="1327315"/>
              <a:chOff x="-2168137" y="330075"/>
              <a:chExt cx="8650661" cy="1699507"/>
            </a:xfrm>
          </p:grpSpPr>
          <p:sp>
            <p:nvSpPr>
              <p:cNvPr id="29" name="Shape 65"/>
              <p:cNvSpPr/>
              <p:nvPr/>
            </p:nvSpPr>
            <p:spPr>
              <a:xfrm>
                <a:off x="-2168137" y="330082"/>
                <a:ext cx="6958200" cy="16995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3681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0" name="Shape 6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3681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26" name="Shape 6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27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007CA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3681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28" name="Shape 6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007CA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3681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604746" y="384164"/>
            <a:ext cx="5677139" cy="761470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defRPr sz="3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70450" y="1535538"/>
            <a:ext cx="2247900" cy="269317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789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buSzPct val="100000"/>
              <a:defRPr sz="1789"/>
            </a:lvl2pPr>
            <a:lvl3pPr lvl="2" rtl="0">
              <a:spcBef>
                <a:spcPts val="0"/>
              </a:spcBef>
              <a:buSzPct val="100000"/>
              <a:defRPr sz="1789"/>
            </a:lvl3pPr>
            <a:lvl4pPr lvl="3" rtl="0">
              <a:spcBef>
                <a:spcPts val="0"/>
              </a:spcBef>
              <a:buSzPct val="100000"/>
              <a:defRPr sz="1789"/>
            </a:lvl4pPr>
            <a:lvl5pPr lvl="4" rtl="0">
              <a:spcBef>
                <a:spcPts val="0"/>
              </a:spcBef>
              <a:buSzPct val="100000"/>
              <a:defRPr sz="1789"/>
            </a:lvl5pPr>
            <a:lvl6pPr lvl="5" rtl="0">
              <a:spcBef>
                <a:spcPts val="0"/>
              </a:spcBef>
              <a:buSzPct val="100000"/>
              <a:defRPr sz="1789"/>
            </a:lvl6pPr>
            <a:lvl7pPr lvl="6" rtl="0">
              <a:spcBef>
                <a:spcPts val="0"/>
              </a:spcBef>
              <a:buSzPct val="100000"/>
              <a:defRPr sz="1789"/>
            </a:lvl7pPr>
            <a:lvl8pPr lvl="7" rtl="0">
              <a:spcBef>
                <a:spcPts val="0"/>
              </a:spcBef>
              <a:buSzPct val="100000"/>
              <a:defRPr sz="1789"/>
            </a:lvl8pPr>
            <a:lvl9pPr lvl="8" rtl="0">
              <a:spcBef>
                <a:spcPts val="0"/>
              </a:spcBef>
              <a:buSzPct val="100000"/>
              <a:defRPr sz="1789"/>
            </a:lvl9pPr>
          </a:lstStyle>
          <a:p>
            <a:endParaRPr dirty="0"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233637" y="1535538"/>
            <a:ext cx="2247900" cy="269317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789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buSzPct val="100000"/>
              <a:defRPr sz="1789"/>
            </a:lvl2pPr>
            <a:lvl3pPr lvl="2" rtl="0">
              <a:spcBef>
                <a:spcPts val="0"/>
              </a:spcBef>
              <a:buSzPct val="100000"/>
              <a:defRPr sz="1789"/>
            </a:lvl3pPr>
            <a:lvl4pPr lvl="3" rtl="0">
              <a:spcBef>
                <a:spcPts val="0"/>
              </a:spcBef>
              <a:buSzPct val="100000"/>
              <a:defRPr sz="1789"/>
            </a:lvl4pPr>
            <a:lvl5pPr lvl="4" rtl="0">
              <a:spcBef>
                <a:spcPts val="0"/>
              </a:spcBef>
              <a:buSzPct val="100000"/>
              <a:defRPr sz="1789"/>
            </a:lvl5pPr>
            <a:lvl6pPr lvl="5" rtl="0">
              <a:spcBef>
                <a:spcPts val="0"/>
              </a:spcBef>
              <a:buSzPct val="100000"/>
              <a:defRPr sz="1789"/>
            </a:lvl6pPr>
            <a:lvl7pPr lvl="6" rtl="0">
              <a:spcBef>
                <a:spcPts val="0"/>
              </a:spcBef>
              <a:buSzPct val="100000"/>
              <a:defRPr sz="1789"/>
            </a:lvl7pPr>
            <a:lvl8pPr lvl="7" rtl="0">
              <a:spcBef>
                <a:spcPts val="0"/>
              </a:spcBef>
              <a:buSzPct val="100000"/>
              <a:defRPr sz="1789"/>
            </a:lvl8pPr>
            <a:lvl9pPr lvl="8" rtl="0">
              <a:spcBef>
                <a:spcPts val="0"/>
              </a:spcBef>
              <a:buSzPct val="100000"/>
              <a:defRPr sz="1789"/>
            </a:lvl9pPr>
          </a:lstStyle>
          <a:p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5540649" y="1535538"/>
            <a:ext cx="2247900" cy="269317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789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buSzPct val="100000"/>
              <a:defRPr sz="1789"/>
            </a:lvl2pPr>
            <a:lvl3pPr lvl="2" rtl="0">
              <a:spcBef>
                <a:spcPts val="0"/>
              </a:spcBef>
              <a:buSzPct val="100000"/>
              <a:defRPr sz="1789"/>
            </a:lvl3pPr>
            <a:lvl4pPr lvl="3" rtl="0">
              <a:spcBef>
                <a:spcPts val="0"/>
              </a:spcBef>
              <a:buSzPct val="100000"/>
              <a:defRPr sz="1789"/>
            </a:lvl4pPr>
            <a:lvl5pPr lvl="4" rtl="0">
              <a:spcBef>
                <a:spcPts val="0"/>
              </a:spcBef>
              <a:buSzPct val="100000"/>
              <a:defRPr sz="1789"/>
            </a:lvl5pPr>
            <a:lvl6pPr lvl="5" rtl="0">
              <a:spcBef>
                <a:spcPts val="0"/>
              </a:spcBef>
              <a:buSzPct val="100000"/>
              <a:defRPr sz="1789"/>
            </a:lvl6pPr>
            <a:lvl7pPr lvl="6" rtl="0">
              <a:spcBef>
                <a:spcPts val="0"/>
              </a:spcBef>
              <a:buSzPct val="100000"/>
              <a:defRPr sz="1789"/>
            </a:lvl7pPr>
            <a:lvl8pPr lvl="7" rtl="0">
              <a:spcBef>
                <a:spcPts val="0"/>
              </a:spcBef>
              <a:buSzPct val="100000"/>
              <a:defRPr sz="1789"/>
            </a:lvl8pPr>
            <a:lvl9pPr lvl="8" rtl="0">
              <a:spcBef>
                <a:spcPts val="0"/>
              </a:spcBef>
              <a:buSzPct val="100000"/>
              <a:defRPr sz="1789"/>
            </a:lvl9pPr>
          </a:lstStyle>
          <a:p>
            <a:endParaRPr dirty="0"/>
          </a:p>
        </p:txBody>
      </p:sp>
      <p:pic>
        <p:nvPicPr>
          <p:cNvPr id="31" name="Imagen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499" y="4834522"/>
            <a:ext cx="1231985" cy="25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84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62"/>
          <p:cNvGrpSpPr/>
          <p:nvPr userDrawn="1"/>
        </p:nvGrpSpPr>
        <p:grpSpPr>
          <a:xfrm>
            <a:off x="-3" y="39"/>
            <a:ext cx="7072430" cy="1319122"/>
            <a:chOff x="-3" y="39"/>
            <a:chExt cx="7072430" cy="1327315"/>
          </a:xfrm>
        </p:grpSpPr>
        <p:sp>
          <p:nvSpPr>
            <p:cNvPr id="21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4D6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3681"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22" name="Shape 64"/>
            <p:cNvGrpSpPr/>
            <p:nvPr/>
          </p:nvGrpSpPr>
          <p:grpSpPr>
            <a:xfrm rot="10800000" flipH="1">
              <a:off x="2" y="39"/>
              <a:ext cx="6756166" cy="1327315"/>
              <a:chOff x="-2168137" y="330075"/>
              <a:chExt cx="8650661" cy="1699507"/>
            </a:xfrm>
          </p:grpSpPr>
          <p:sp>
            <p:nvSpPr>
              <p:cNvPr id="26" name="Shape 65"/>
              <p:cNvSpPr/>
              <p:nvPr/>
            </p:nvSpPr>
            <p:spPr>
              <a:xfrm>
                <a:off x="-2168137" y="330082"/>
                <a:ext cx="6958200" cy="16995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3681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27" name="Shape 6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3681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23" name="Shape 6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24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007CA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3681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25" name="Shape 6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007CA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3681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67544" y="384164"/>
            <a:ext cx="5749147" cy="761470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defRPr sz="3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pic>
        <p:nvPicPr>
          <p:cNvPr id="28" name="Imagen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499" y="4834522"/>
            <a:ext cx="1231985" cy="25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04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Shape 144"/>
          <p:cNvGrpSpPr/>
          <p:nvPr/>
        </p:nvGrpSpPr>
        <p:grpSpPr>
          <a:xfrm>
            <a:off x="2466139" y="4445113"/>
            <a:ext cx="6686825" cy="666653"/>
            <a:chOff x="5589287" y="4472722"/>
            <a:chExt cx="6686825" cy="670794"/>
          </a:xfrm>
        </p:grpSpPr>
        <p:sp>
          <p:nvSpPr>
            <p:cNvPr id="145" name="Shape 145"/>
            <p:cNvSpPr/>
            <p:nvPr/>
          </p:nvSpPr>
          <p:spPr>
            <a:xfrm rot="10800000">
              <a:off x="5589287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007CA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3681" dirty="0"/>
            </a:p>
          </p:txBody>
        </p:sp>
        <p:grpSp>
          <p:nvGrpSpPr>
            <p:cNvPr id="146" name="Shape 146"/>
            <p:cNvGrpSpPr/>
            <p:nvPr/>
          </p:nvGrpSpPr>
          <p:grpSpPr>
            <a:xfrm flipH="1">
              <a:off x="5748896" y="4472722"/>
              <a:ext cx="6527216" cy="670794"/>
              <a:chOff x="-10101301" y="330075"/>
              <a:chExt cx="16532971" cy="1699505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-10101301" y="330080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3681" dirty="0"/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3681" dirty="0"/>
              </a:p>
            </p:txBody>
          </p:sp>
        </p:grpSp>
        <p:grpSp>
          <p:nvGrpSpPr>
            <p:cNvPr id="149" name="Shape 149"/>
            <p:cNvGrpSpPr/>
            <p:nvPr/>
          </p:nvGrpSpPr>
          <p:grpSpPr>
            <a:xfrm flipH="1">
              <a:off x="5592254" y="4646737"/>
              <a:ext cx="6682918" cy="304562"/>
              <a:chOff x="-30922586" y="330075"/>
              <a:chExt cx="37293070" cy="1699568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-30922586" y="330143"/>
                <a:ext cx="35588100" cy="16995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3681" dirty="0"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4670983" y="330075"/>
                <a:ext cx="1699500" cy="1699500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3681" dirty="0"/>
              </a:p>
            </p:txBody>
          </p:sp>
        </p:grpSp>
      </p:grp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2682800" y="4607880"/>
            <a:ext cx="6004200" cy="31365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ct val="100000"/>
              <a:buNone/>
              <a:defRPr sz="1292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dirty="0"/>
          </a:p>
        </p:txBody>
      </p:sp>
      <p:grpSp>
        <p:nvGrpSpPr>
          <p:cNvPr id="154" name="Shape 154"/>
          <p:cNvGrpSpPr/>
          <p:nvPr/>
        </p:nvGrpSpPr>
        <p:grpSpPr>
          <a:xfrm rot="10800000">
            <a:off x="-8" y="-2"/>
            <a:ext cx="2202829" cy="666653"/>
            <a:chOff x="5575241" y="4472722"/>
            <a:chExt cx="2202829" cy="670794"/>
          </a:xfrm>
        </p:grpSpPr>
        <p:sp>
          <p:nvSpPr>
            <p:cNvPr id="155" name="Shape 155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004D6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3681" dirty="0"/>
            </a:p>
          </p:txBody>
        </p:sp>
        <p:grpSp>
          <p:nvGrpSpPr>
            <p:cNvPr id="156" name="Shape 156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3681" dirty="0"/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3681" dirty="0"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60" name="Shape 160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007CA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3681" dirty="0"/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007CA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3681" dirty="0"/>
              </a:p>
            </p:txBody>
          </p:sp>
        </p:grpSp>
      </p:grp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" y="4839060"/>
            <a:ext cx="1231985" cy="25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0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Shape 172"/>
          <p:cNvGrpSpPr/>
          <p:nvPr/>
        </p:nvGrpSpPr>
        <p:grpSpPr>
          <a:xfrm rot="10800000">
            <a:off x="-8" y="-2"/>
            <a:ext cx="2202829" cy="666653"/>
            <a:chOff x="5575241" y="4472722"/>
            <a:chExt cx="2202829" cy="670794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004D6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3681" dirty="0"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3681" dirty="0"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3681" dirty="0"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007CA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3681" dirty="0"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007CA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3681" dirty="0"/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499" y="4834522"/>
            <a:ext cx="1231985" cy="25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0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4707"/>
            <a:ext cx="8229600" cy="851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92742"/>
            <a:ext cx="8229600" cy="3373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37836"/>
            <a:ext cx="2133600" cy="272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E4013-4AE5-40D5-8EF0-6FC6FD1DA244}" type="datetimeFigureOut">
              <a:rPr lang="es-CO" smtClean="0"/>
              <a:t>18/07/2017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37836"/>
            <a:ext cx="2895600" cy="272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37836"/>
            <a:ext cx="2133600" cy="272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E9C-AD06-4597-ABAC-B14EC2C1364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3466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49" r:id="rId10"/>
    <p:sldLayoutId id="2147483650" r:id="rId11"/>
    <p:sldLayoutId id="2147483655" r:id="rId12"/>
    <p:sldLayoutId id="2147483660" r:id="rId13"/>
    <p:sldLayoutId id="2147483661" r:id="rId14"/>
    <p:sldLayoutId id="2147483671" r:id="rId15"/>
  </p:sldLayoutIdLst>
  <p:timing>
    <p:tnLst>
      <p:par>
        <p:cTn id="1" dur="indefinite" restart="never" nodeType="tmRoot"/>
      </p:par>
    </p:tnLst>
  </p:timing>
  <p:txStyles>
    <p:titleStyle>
      <a:lvl1pPr algn="ctr" defTabSz="681594" rtl="0" eaLnBrk="1" latinLnBrk="0" hangingPunct="1">
        <a:spcBef>
          <a:spcPct val="0"/>
        </a:spcBef>
        <a:buNone/>
        <a:defRPr sz="3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5598" indent="-255598" algn="l" defTabSz="681594" rtl="0" eaLnBrk="1" latinLnBrk="0" hangingPunct="1">
        <a:spcBef>
          <a:spcPct val="20000"/>
        </a:spcBef>
        <a:buFont typeface="Arial" pitchFamily="34" charset="0"/>
        <a:buChar char="•"/>
        <a:defRPr sz="2385" kern="1200">
          <a:solidFill>
            <a:schemeClr val="tx1"/>
          </a:solidFill>
          <a:latin typeface="+mn-lt"/>
          <a:ea typeface="+mn-ea"/>
          <a:cs typeface="+mn-cs"/>
        </a:defRPr>
      </a:lvl1pPr>
      <a:lvl2pPr marL="553795" indent="-212998" algn="l" defTabSz="681594" rtl="0" eaLnBrk="1" latinLnBrk="0" hangingPunct="1">
        <a:spcBef>
          <a:spcPct val="20000"/>
        </a:spcBef>
        <a:buFont typeface="Arial" pitchFamily="34" charset="0"/>
        <a:buChar char="–"/>
        <a:defRPr sz="2087" kern="1200">
          <a:solidFill>
            <a:schemeClr val="tx1"/>
          </a:solidFill>
          <a:latin typeface="+mn-lt"/>
          <a:ea typeface="+mn-ea"/>
          <a:cs typeface="+mn-cs"/>
        </a:defRPr>
      </a:lvl2pPr>
      <a:lvl3pPr marL="851992" indent="-170398" algn="l" defTabSz="681594" rtl="0" eaLnBrk="1" latinLnBrk="0" hangingPunct="1">
        <a:spcBef>
          <a:spcPct val="20000"/>
        </a:spcBef>
        <a:buFont typeface="Arial" pitchFamily="34" charset="0"/>
        <a:buChar char="•"/>
        <a:defRPr sz="1789" kern="1200">
          <a:solidFill>
            <a:schemeClr val="tx1"/>
          </a:solidFill>
          <a:latin typeface="+mn-lt"/>
          <a:ea typeface="+mn-ea"/>
          <a:cs typeface="+mn-cs"/>
        </a:defRPr>
      </a:lvl3pPr>
      <a:lvl4pPr marL="1192789" indent="-170398" algn="l" defTabSz="681594" rtl="0" eaLnBrk="1" latinLnBrk="0" hangingPunct="1">
        <a:spcBef>
          <a:spcPct val="20000"/>
        </a:spcBef>
        <a:buFont typeface="Arial" pitchFamily="34" charset="0"/>
        <a:buChar char="–"/>
        <a:defRPr sz="1491" kern="1200">
          <a:solidFill>
            <a:schemeClr val="tx1"/>
          </a:solidFill>
          <a:latin typeface="+mn-lt"/>
          <a:ea typeface="+mn-ea"/>
          <a:cs typeface="+mn-cs"/>
        </a:defRPr>
      </a:lvl4pPr>
      <a:lvl5pPr marL="1533586" indent="-170398" algn="l" defTabSz="681594" rtl="0" eaLnBrk="1" latinLnBrk="0" hangingPunct="1">
        <a:spcBef>
          <a:spcPct val="20000"/>
        </a:spcBef>
        <a:buFont typeface="Arial" pitchFamily="34" charset="0"/>
        <a:buChar char="»"/>
        <a:defRPr sz="1491" kern="1200">
          <a:solidFill>
            <a:schemeClr val="tx1"/>
          </a:solidFill>
          <a:latin typeface="+mn-lt"/>
          <a:ea typeface="+mn-ea"/>
          <a:cs typeface="+mn-cs"/>
        </a:defRPr>
      </a:lvl5pPr>
      <a:lvl6pPr marL="1874383" indent="-170398" algn="l" defTabSz="681594" rtl="0" eaLnBrk="1" latinLnBrk="0" hangingPunct="1">
        <a:spcBef>
          <a:spcPct val="20000"/>
        </a:spcBef>
        <a:buFont typeface="Arial" pitchFamily="34" charset="0"/>
        <a:buChar char="•"/>
        <a:defRPr sz="1491" kern="1200">
          <a:solidFill>
            <a:schemeClr val="tx1"/>
          </a:solidFill>
          <a:latin typeface="+mn-lt"/>
          <a:ea typeface="+mn-ea"/>
          <a:cs typeface="+mn-cs"/>
        </a:defRPr>
      </a:lvl6pPr>
      <a:lvl7pPr marL="2215180" indent="-170398" algn="l" defTabSz="681594" rtl="0" eaLnBrk="1" latinLnBrk="0" hangingPunct="1">
        <a:spcBef>
          <a:spcPct val="20000"/>
        </a:spcBef>
        <a:buFont typeface="Arial" pitchFamily="34" charset="0"/>
        <a:buChar char="•"/>
        <a:defRPr sz="1491" kern="1200">
          <a:solidFill>
            <a:schemeClr val="tx1"/>
          </a:solidFill>
          <a:latin typeface="+mn-lt"/>
          <a:ea typeface="+mn-ea"/>
          <a:cs typeface="+mn-cs"/>
        </a:defRPr>
      </a:lvl7pPr>
      <a:lvl8pPr marL="2555977" indent="-170398" algn="l" defTabSz="681594" rtl="0" eaLnBrk="1" latinLnBrk="0" hangingPunct="1">
        <a:spcBef>
          <a:spcPct val="20000"/>
        </a:spcBef>
        <a:buFont typeface="Arial" pitchFamily="34" charset="0"/>
        <a:buChar char="•"/>
        <a:defRPr sz="1491" kern="1200">
          <a:solidFill>
            <a:schemeClr val="tx1"/>
          </a:solidFill>
          <a:latin typeface="+mn-lt"/>
          <a:ea typeface="+mn-ea"/>
          <a:cs typeface="+mn-cs"/>
        </a:defRPr>
      </a:lvl8pPr>
      <a:lvl9pPr marL="2896773" indent="-170398" algn="l" defTabSz="681594" rtl="0" eaLnBrk="1" latinLnBrk="0" hangingPunct="1">
        <a:spcBef>
          <a:spcPct val="20000"/>
        </a:spcBef>
        <a:buFont typeface="Arial" pitchFamily="34" charset="0"/>
        <a:buChar char="•"/>
        <a:defRPr sz="14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1594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1pPr>
      <a:lvl2pPr marL="340797" algn="l" defTabSz="681594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2pPr>
      <a:lvl3pPr marL="681594" algn="l" defTabSz="681594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3pPr>
      <a:lvl4pPr marL="1022391" algn="l" defTabSz="681594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4pPr>
      <a:lvl5pPr marL="1363188" algn="l" defTabSz="681594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5pPr>
      <a:lvl6pPr marL="1703984" algn="l" defTabSz="681594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6pPr>
      <a:lvl7pPr marL="2044781" algn="l" defTabSz="681594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7pPr>
      <a:lvl8pPr marL="2385578" algn="l" defTabSz="681594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8pPr>
      <a:lvl9pPr marL="2726375" algn="l" defTabSz="681594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709789" y="1084017"/>
            <a:ext cx="5334765" cy="2943617"/>
          </a:xfrm>
          <a:prstGeom prst="rect">
            <a:avLst/>
          </a:prstGeom>
        </p:spPr>
        <p:txBody>
          <a:bodyPr vert="horz" lIns="90861" tIns="90861" rIns="90861" bIns="90861" rtlCol="0" anchor="ctr" anchorCtr="0">
            <a:noAutofit/>
          </a:bodyPr>
          <a:lstStyle/>
          <a:p>
            <a:r>
              <a:rPr lang="en" dirty="0" smtClean="0">
                <a:latin typeface="Myriad Pro" panose="020B0503030403020204" pitchFamily="34" charset="0"/>
              </a:rPr>
              <a:t>INFORME DE GESTIÓN</a:t>
            </a:r>
            <a:br>
              <a:rPr lang="en" dirty="0" smtClean="0">
                <a:latin typeface="Myriad Pro" panose="020B0503030403020204" pitchFamily="34" charset="0"/>
              </a:rPr>
            </a:br>
            <a:r>
              <a:rPr lang="en" dirty="0" smtClean="0">
                <a:latin typeface="Myriad Pro" panose="020B0503030403020204" pitchFamily="34" charset="0"/>
              </a:rPr>
              <a:t>2017</a:t>
            </a:r>
            <a:endParaRPr lang="en" dirty="0">
              <a:latin typeface="Myriad Pro" panose="020B0503030403020204" pitchFamily="34" charset="0"/>
            </a:endParaRPr>
          </a:p>
        </p:txBody>
      </p:sp>
      <p:sp>
        <p:nvSpPr>
          <p:cNvPr id="3" name="Shape 184"/>
          <p:cNvSpPr txBox="1">
            <a:spLocks/>
          </p:cNvSpPr>
          <p:nvPr/>
        </p:nvSpPr>
        <p:spPr>
          <a:xfrm>
            <a:off x="5431180" y="3704689"/>
            <a:ext cx="3024282" cy="1393987"/>
          </a:xfrm>
          <a:prstGeom prst="rect">
            <a:avLst/>
          </a:prstGeom>
          <a:noFill/>
          <a:ln>
            <a:noFill/>
          </a:ln>
        </p:spPr>
        <p:txBody>
          <a:bodyPr lIns="90861" tIns="90861" rIns="90861" bIns="9086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s-CO" sz="1789" b="0" dirty="0" smtClean="0">
                <a:latin typeface="Myriad Pro" panose="020B0503030403020204" pitchFamily="34" charset="0"/>
              </a:rPr>
              <a:t>Jaime Giraldo Giraldo</a:t>
            </a:r>
            <a:endParaRPr lang="en" sz="1789" b="0" dirty="0">
              <a:latin typeface="Myriad Pro" panose="020B0503030403020204" pitchFamily="34" charset="0"/>
            </a:endParaRPr>
          </a:p>
        </p:txBody>
      </p:sp>
      <p:sp>
        <p:nvSpPr>
          <p:cNvPr id="4" name="Shape 184"/>
          <p:cNvSpPr txBox="1">
            <a:spLocks/>
          </p:cNvSpPr>
          <p:nvPr/>
        </p:nvSpPr>
        <p:spPr>
          <a:xfrm>
            <a:off x="4454324" y="4401681"/>
            <a:ext cx="4128080" cy="606930"/>
          </a:xfrm>
          <a:prstGeom prst="rect">
            <a:avLst/>
          </a:prstGeom>
          <a:noFill/>
          <a:ln>
            <a:noFill/>
          </a:ln>
        </p:spPr>
        <p:txBody>
          <a:bodyPr lIns="90861" tIns="90861" rIns="90861" bIns="9086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s-CO" sz="1391" b="0" dirty="0" smtClean="0">
                <a:solidFill>
                  <a:schemeClr val="tx2">
                    <a:lumMod val="50000"/>
                  </a:schemeClr>
                </a:solidFill>
                <a:latin typeface="Myriad Pro" panose="020B0503030403020204" pitchFamily="34" charset="0"/>
              </a:rPr>
              <a:t>Director Tecnología</a:t>
            </a:r>
            <a:endParaRPr lang="es-CO" sz="1391" b="0" dirty="0">
              <a:solidFill>
                <a:schemeClr val="tx2">
                  <a:lumMod val="50000"/>
                </a:schemeClr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04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Desarrollo Aplicaciones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35736" y="2079274"/>
            <a:ext cx="3108264" cy="263700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endParaRPr lang="es-CO" sz="2000" dirty="0" smtClean="0"/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endParaRPr lang="es-CO" sz="2000" dirty="0" smtClean="0"/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endParaRPr lang="es-CO" sz="2000" dirty="0" smtClean="0"/>
          </a:p>
          <a:p>
            <a:pPr marL="0" indent="0" algn="just">
              <a:buNone/>
            </a:pPr>
            <a:r>
              <a:rPr lang="es-CO" sz="2000" dirty="0" smtClean="0"/>
              <a:t>Modulo Telemedicina: Sistema que permite la comunicación asincrónica entre el medico general y el especialista mejorando el acceso a los pacientes a las consultas especializada y disminuyendo tramites a nivel de ayudas diagnosticas.</a:t>
            </a:r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endParaRPr lang="es-CO" sz="2000" dirty="0" smtClean="0"/>
          </a:p>
          <a:p>
            <a:pPr marL="0" indent="0">
              <a:buNone/>
            </a:pPr>
            <a:endParaRPr lang="es-CO" sz="2000" dirty="0" smtClean="0"/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endParaRPr lang="es-CO" sz="2000" dirty="0" smtClean="0"/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endParaRPr lang="es-CO" sz="2000" dirty="0" smtClean="0"/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endParaRPr lang="es-CO" sz="2000" dirty="0" smtClean="0"/>
          </a:p>
          <a:p>
            <a:pPr marL="0" indent="0">
              <a:buNone/>
            </a:pPr>
            <a:endParaRPr lang="es-CO" sz="2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082" y="1450878"/>
            <a:ext cx="3763089" cy="16749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697887"/>
            <a:ext cx="3569099" cy="177432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320672"/>
            <a:ext cx="3563888" cy="139560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11157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Desarrollo Aplicaciones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364088" y="1619771"/>
            <a:ext cx="3684328" cy="3012063"/>
          </a:xfrm>
        </p:spPr>
        <p:txBody>
          <a:bodyPr/>
          <a:lstStyle/>
          <a:p>
            <a:pPr algn="just"/>
            <a:r>
              <a:rPr lang="es-CO" dirty="0" smtClean="0"/>
              <a:t>Seguridad del Paciente: sistema que permite el reporte de incidentes y eventos adversos derivados de la atención.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50" y="1544049"/>
            <a:ext cx="2752991" cy="1512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0" y="3253635"/>
            <a:ext cx="2948492" cy="14854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381" y="2413814"/>
            <a:ext cx="2167277" cy="1222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3805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Desarrollo Aplicaciones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12160" y="1608635"/>
            <a:ext cx="3131840" cy="2819448"/>
          </a:xfrm>
        </p:spPr>
        <p:txBody>
          <a:bodyPr/>
          <a:lstStyle/>
          <a:p>
            <a:pPr algn="just"/>
            <a:r>
              <a:rPr lang="es-CO" dirty="0" err="1" smtClean="0"/>
              <a:t>EvaluaciónDesempeño</a:t>
            </a:r>
            <a:r>
              <a:rPr lang="es-CO" dirty="0" smtClean="0"/>
              <a:t>:</a:t>
            </a:r>
          </a:p>
          <a:p>
            <a:pPr marL="0" indent="0">
              <a:buNone/>
            </a:pPr>
            <a:r>
              <a:rPr lang="es-CO" dirty="0" smtClean="0"/>
              <a:t>Permite realizar la evaluación de los colaboradores según su perfil y rol dentro de la organización.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75755"/>
            <a:ext cx="3960440" cy="151216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823" y="2880237"/>
            <a:ext cx="3888432" cy="1547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32" y="3203946"/>
            <a:ext cx="4032448" cy="165618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876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Desarrollo Aplicaciones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724128" y="1608635"/>
            <a:ext cx="3180272" cy="2819448"/>
          </a:xfrm>
        </p:spPr>
        <p:txBody>
          <a:bodyPr>
            <a:normAutofit/>
          </a:bodyPr>
          <a:lstStyle/>
          <a:p>
            <a:r>
              <a:rPr lang="es-CO" dirty="0" smtClean="0"/>
              <a:t>Odontología General: Permite realizar el </a:t>
            </a:r>
            <a:r>
              <a:rPr lang="es-CO" dirty="0" err="1" smtClean="0"/>
              <a:t>odontograma</a:t>
            </a:r>
            <a:r>
              <a:rPr lang="es-CO" dirty="0" smtClean="0"/>
              <a:t> para la atención odontológica general, solucionando inconvenientes del sistema anterior.</a:t>
            </a: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03747"/>
            <a:ext cx="5048415" cy="30243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78" y="2555875"/>
            <a:ext cx="3738062" cy="23810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5227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Desarrollo Aplicaciones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724128" y="1608635"/>
            <a:ext cx="3180272" cy="2819448"/>
          </a:xfrm>
        </p:spPr>
        <p:txBody>
          <a:bodyPr>
            <a:normAutofit/>
          </a:bodyPr>
          <a:lstStyle/>
          <a:p>
            <a:pPr algn="just"/>
            <a:r>
              <a:rPr lang="es-CO" dirty="0" smtClean="0"/>
              <a:t>Suministros: Permite generar la solicitud de pedidos de los insumos para las IPS y generación de ordenes de compra para los proveedores.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03655"/>
            <a:ext cx="4032661" cy="239210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1" y="1518543"/>
            <a:ext cx="6031410" cy="144016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2995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Desarrollo Aplicaciones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724128" y="1608635"/>
            <a:ext cx="3180272" cy="2819448"/>
          </a:xfrm>
        </p:spPr>
        <p:txBody>
          <a:bodyPr>
            <a:normAutofit lnSpcReduction="10000"/>
          </a:bodyPr>
          <a:lstStyle/>
          <a:p>
            <a:r>
              <a:rPr lang="es-CO" dirty="0" smtClean="0"/>
              <a:t>Odontología Particular: Permite cotizaciones de los servicios odontológicos, generación de recibos de caja, liquidación de profesionales según atenciones realizadas.</a:t>
            </a: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84366"/>
            <a:ext cx="3870628" cy="19442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054" y="2051819"/>
            <a:ext cx="4790842" cy="26848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5788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RETOS 2017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678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PORTABILIDAD DEL SISTEMA A DISPOSITIVOS MOVILES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70" y="-11186"/>
            <a:ext cx="6931390" cy="288032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169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BASE DE DATOS DE INTELIGENCIA DE NEGOCIOS.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DASHBOARD PARA TOMA DE DECISIONES.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-324445"/>
            <a:ext cx="5904656" cy="334796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2323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5703265" y="4192617"/>
            <a:ext cx="2968457" cy="761470"/>
          </a:xfrm>
          <a:prstGeom prst="rect">
            <a:avLst/>
          </a:prstGeom>
        </p:spPr>
        <p:txBody>
          <a:bodyPr/>
          <a:lstStyle>
            <a:lvl1pPr algn="l" defTabSz="18090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70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5157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53680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829775" y="1194580"/>
            <a:ext cx="5542425" cy="2153383"/>
          </a:xfrm>
        </p:spPr>
        <p:txBody>
          <a:bodyPr>
            <a:normAutofit fontScale="55000" lnSpcReduction="20000"/>
          </a:bodyPr>
          <a:lstStyle/>
          <a:p>
            <a:endParaRPr lang="es-CO" i="0" dirty="0" smtClean="0"/>
          </a:p>
          <a:p>
            <a:pPr algn="just"/>
            <a:r>
              <a:rPr lang="es-CO" i="0" dirty="0"/>
              <a:t>Incrementar nuestra competitividad a partir de la innovación para el desarrollo integral del talento humano, el cumplimiento de los estándares del ambiente físico, la contratación de terceros, la provisión y desarrollo de tecnología y una exhaustiva gestión de insumos</a:t>
            </a:r>
            <a:r>
              <a:rPr lang="es-CO" i="0" dirty="0" smtClean="0"/>
              <a:t>.</a:t>
            </a:r>
          </a:p>
          <a:p>
            <a:endParaRPr lang="es-CO" i="0" dirty="0"/>
          </a:p>
          <a:p>
            <a:r>
              <a:rPr lang="es-CO" i="0" dirty="0" smtClean="0"/>
              <a:t>Desarrollar </a:t>
            </a:r>
            <a:r>
              <a:rPr lang="es-CO" i="0" dirty="0"/>
              <a:t>y optimizar las herramientas tecnológicas provistas por la compañía (software y hardware), garantizando un control adecuado de los riesgos asociados con su uso y de los recursos asignados.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0834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395635"/>
            <a:ext cx="5989973" cy="755987"/>
          </a:xfrm>
        </p:spPr>
        <p:txBody>
          <a:bodyPr>
            <a:normAutofit/>
          </a:bodyPr>
          <a:lstStyle/>
          <a:p>
            <a:r>
              <a:rPr lang="es-CO" dirty="0" err="1" smtClean="0"/>
              <a:t>InfraestructuraTecnología</a:t>
            </a:r>
            <a:endParaRPr lang="es-CO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6516216" y="1619771"/>
            <a:ext cx="2532200" cy="301206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CO" dirty="0" smtClean="0"/>
              <a:t>Para lograr administrar  de forma adecuada las herramientas informáticas debemos conocer que tenemos al interior, por lo anterior durante el 2017 hemos trabajado para diagramar la red y tener claro el inventario de dispositivos TI.</a:t>
            </a:r>
            <a:endParaRPr lang="es-CO" dirty="0"/>
          </a:p>
          <a:p>
            <a:pPr marL="0" indent="0" algn="just">
              <a:buNone/>
            </a:pPr>
            <a:endParaRPr lang="es-CO" dirty="0" smtClean="0"/>
          </a:p>
          <a:p>
            <a:pPr marL="0" indent="0" algn="just">
              <a:buNone/>
            </a:pPr>
            <a:r>
              <a:rPr lang="es-CO" dirty="0" smtClean="0"/>
              <a:t> </a:t>
            </a:r>
            <a:endParaRPr lang="es-CO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1763787"/>
            <a:ext cx="6639866" cy="24823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4285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395635"/>
            <a:ext cx="5989973" cy="755987"/>
          </a:xfrm>
        </p:spPr>
        <p:txBody>
          <a:bodyPr>
            <a:normAutofit/>
          </a:bodyPr>
          <a:lstStyle/>
          <a:p>
            <a:r>
              <a:rPr lang="es-CO" dirty="0" smtClean="0"/>
              <a:t>Inventarios Tecnología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75755"/>
            <a:ext cx="5760640" cy="29383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6516216" y="1619771"/>
            <a:ext cx="2532200" cy="301206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CO" dirty="0" err="1" smtClean="0"/>
              <a:t>Promedan</a:t>
            </a:r>
            <a:r>
              <a:rPr lang="es-CO" dirty="0" smtClean="0"/>
              <a:t> cuenta con 1026 Dispositivos entre (Computadores, teléfonos </a:t>
            </a:r>
            <a:r>
              <a:rPr lang="es-CO" dirty="0" err="1" smtClean="0"/>
              <a:t>ip</a:t>
            </a:r>
            <a:r>
              <a:rPr lang="es-CO" dirty="0" smtClean="0"/>
              <a:t>, </a:t>
            </a:r>
            <a:r>
              <a:rPr lang="es-CO" dirty="0" err="1" smtClean="0"/>
              <a:t>switches</a:t>
            </a:r>
            <a:r>
              <a:rPr lang="es-CO" dirty="0" smtClean="0"/>
              <a:t> </a:t>
            </a:r>
            <a:r>
              <a:rPr lang="es-CO" dirty="0" err="1" smtClean="0"/>
              <a:t>router</a:t>
            </a:r>
            <a:r>
              <a:rPr lang="es-CO" dirty="0" smtClean="0"/>
              <a:t>, tv</a:t>
            </a:r>
            <a:r>
              <a:rPr lang="es-CO" dirty="0" smtClean="0"/>
              <a:t>) un presupuesto aproximado de 920,910,000.</a:t>
            </a:r>
            <a:endParaRPr lang="es-CO" dirty="0" smtClean="0"/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r>
              <a:rPr lang="es-CO" dirty="0" smtClean="0"/>
              <a:t>804 Equipos de computo distribuidos como se observa en la </a:t>
            </a:r>
            <a:r>
              <a:rPr lang="es-CO" dirty="0" smtClean="0"/>
              <a:t>grafica con un valor aproximado de 727,280,000.</a:t>
            </a:r>
            <a:endParaRPr lang="es-CO" dirty="0"/>
          </a:p>
          <a:p>
            <a:pPr marL="0" indent="0" algn="just">
              <a:buNone/>
            </a:pPr>
            <a:endParaRPr lang="es-CO" dirty="0" smtClean="0"/>
          </a:p>
          <a:p>
            <a:pPr marL="0" indent="0" algn="just">
              <a:buNone/>
            </a:pPr>
            <a:r>
              <a:rPr lang="es-CO" dirty="0" smtClean="0"/>
              <a:t> </a:t>
            </a: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44870">
            <a:off x="4697967" y="2131628"/>
            <a:ext cx="1196622" cy="5631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0155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395635"/>
            <a:ext cx="5989973" cy="755987"/>
          </a:xfrm>
        </p:spPr>
        <p:txBody>
          <a:bodyPr>
            <a:normAutofit/>
          </a:bodyPr>
          <a:lstStyle/>
          <a:p>
            <a:r>
              <a:rPr lang="es-CO" dirty="0" smtClean="0"/>
              <a:t>Gestión Requerimientos</a:t>
            </a:r>
            <a:endParaRPr lang="es-CO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idx="1"/>
          </p:nvPr>
        </p:nvSpPr>
        <p:spPr>
          <a:xfrm>
            <a:off x="6300192" y="1619771"/>
            <a:ext cx="2748223" cy="301206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CO" dirty="0" smtClean="0"/>
              <a:t>En el 2016 se generaron 860 requerimientos de los cuales se atendieron 817 que equivalen al 95% con éxito.</a:t>
            </a:r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r>
              <a:rPr lang="es-CO" dirty="0" smtClean="0"/>
              <a:t>En el 2017 se han generado 339 de los cuales se han atendido 291 que equivalen al 85% de los requerimientos.</a:t>
            </a:r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endParaRPr lang="es-CO" dirty="0" smtClean="0"/>
          </a:p>
          <a:p>
            <a:pPr marL="0" indent="0" algn="just">
              <a:buNone/>
            </a:pPr>
            <a:r>
              <a:rPr lang="es-CO" dirty="0" smtClean="0"/>
              <a:t> 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1995041"/>
            <a:ext cx="2857500" cy="14097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864" y="2699891"/>
            <a:ext cx="2822053" cy="1931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760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395635"/>
            <a:ext cx="5989973" cy="755987"/>
          </a:xfrm>
        </p:spPr>
        <p:txBody>
          <a:bodyPr>
            <a:normAutofit/>
          </a:bodyPr>
          <a:lstStyle/>
          <a:p>
            <a:r>
              <a:rPr lang="es-CO" dirty="0" smtClean="0"/>
              <a:t>Inventarios Tecnología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9731"/>
            <a:ext cx="6876256" cy="353423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Marcador de texto 2"/>
          <p:cNvSpPr>
            <a:spLocks noGrp="1"/>
          </p:cNvSpPr>
          <p:nvPr>
            <p:ph type="body" idx="1"/>
          </p:nvPr>
        </p:nvSpPr>
        <p:spPr>
          <a:xfrm>
            <a:off x="6300192" y="1619771"/>
            <a:ext cx="2748223" cy="30120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CO" dirty="0" smtClean="0"/>
              <a:t>Durante el 2017 se ampliaron los canales de comunicaciones de internet para las sedes (</a:t>
            </a:r>
            <a:r>
              <a:rPr lang="es-CO" dirty="0" err="1" smtClean="0"/>
              <a:t>Itagui</a:t>
            </a:r>
            <a:r>
              <a:rPr lang="es-CO" dirty="0" smtClean="0"/>
              <a:t>, </a:t>
            </a:r>
            <a:r>
              <a:rPr lang="es-CO" dirty="0" err="1" smtClean="0"/>
              <a:t>Union</a:t>
            </a:r>
            <a:r>
              <a:rPr lang="es-CO" dirty="0" smtClean="0"/>
              <a:t>, Amaga, </a:t>
            </a:r>
            <a:r>
              <a:rPr lang="es-CO" dirty="0" err="1" smtClean="0"/>
              <a:t>Carepa</a:t>
            </a:r>
            <a:r>
              <a:rPr lang="es-CO" dirty="0" smtClean="0"/>
              <a:t>, Turbo, Planeta , </a:t>
            </a:r>
            <a:r>
              <a:rPr lang="es-CO" dirty="0" err="1" smtClean="0"/>
              <a:t>Chigorodo</a:t>
            </a:r>
            <a:r>
              <a:rPr lang="es-CO" dirty="0" smtClean="0"/>
              <a:t>, Don </a:t>
            </a:r>
            <a:r>
              <a:rPr lang="es-CO" dirty="0" err="1" smtClean="0"/>
              <a:t>matias</a:t>
            </a:r>
            <a:r>
              <a:rPr lang="es-CO" dirty="0" smtClean="0"/>
              <a:t>, Central especialistas.</a:t>
            </a:r>
            <a:endParaRPr lang="es-CO" dirty="0"/>
          </a:p>
          <a:p>
            <a:pPr marL="0" indent="0" algn="just">
              <a:buNone/>
            </a:pPr>
            <a:endParaRPr lang="es-CO" dirty="0" smtClean="0"/>
          </a:p>
          <a:p>
            <a:pPr marL="0" indent="0" algn="just">
              <a:buNone/>
            </a:pPr>
            <a:r>
              <a:rPr lang="es-CO" dirty="0" smtClean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6763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829775" y="1194580"/>
            <a:ext cx="5542425" cy="2153383"/>
          </a:xfrm>
        </p:spPr>
        <p:txBody>
          <a:bodyPr>
            <a:normAutofit fontScale="85000" lnSpcReduction="20000"/>
          </a:bodyPr>
          <a:lstStyle/>
          <a:p>
            <a:endParaRPr lang="es-CO" i="0" dirty="0" smtClean="0"/>
          </a:p>
          <a:p>
            <a:pPr algn="just"/>
            <a:r>
              <a:rPr lang="es-CO" i="0" dirty="0" err="1" smtClean="0"/>
              <a:t>Promedan</a:t>
            </a:r>
            <a:r>
              <a:rPr lang="es-CO" i="0" dirty="0"/>
              <a:t> </a:t>
            </a:r>
            <a:r>
              <a:rPr lang="es-CO" i="0" dirty="0" smtClean="0"/>
              <a:t>es una compañía innovadora y desde el proceso de tecnología se le sigue apuntando al desarrollo de nuestras herramientas buscando optimizar y agilizar los procesos.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5599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Desarrollo Aplicaciones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364088" y="1619771"/>
            <a:ext cx="3684328" cy="3012063"/>
          </a:xfrm>
        </p:spPr>
        <p:txBody>
          <a:bodyPr/>
          <a:lstStyle/>
          <a:p>
            <a:pPr algn="just"/>
            <a:r>
              <a:rPr lang="es-CO" dirty="0" smtClean="0"/>
              <a:t>GTI: Sistema que permite la gestión turnos para atención de los afiliados, generando información desde que llega el paciente hasta que sale de la IPS.</a:t>
            </a: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74455"/>
            <a:ext cx="3312368" cy="162427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28173"/>
            <a:ext cx="2817039" cy="15845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38" y="3875278"/>
            <a:ext cx="3103618" cy="12565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275955"/>
            <a:ext cx="2743578" cy="16209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177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Desarrollo Aplicaciones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364088" y="1619771"/>
            <a:ext cx="3684328" cy="3012063"/>
          </a:xfrm>
        </p:spPr>
        <p:txBody>
          <a:bodyPr/>
          <a:lstStyle/>
          <a:p>
            <a:pPr algn="just"/>
            <a:r>
              <a:rPr lang="es-CO" dirty="0" smtClean="0"/>
              <a:t>CRM: Aplicación para el registro de llamadas en el </a:t>
            </a:r>
            <a:r>
              <a:rPr lang="es-CO" dirty="0" err="1" smtClean="0"/>
              <a:t>call</a:t>
            </a:r>
            <a:r>
              <a:rPr lang="es-CO" dirty="0" smtClean="0"/>
              <a:t> center e identificación de las solicitudes generadas por los pacientes.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09" y="1400630"/>
            <a:ext cx="4068318" cy="19863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677" y="2643176"/>
            <a:ext cx="3739378" cy="163787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86" y="3794079"/>
            <a:ext cx="3168862" cy="131767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8749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4619</TotalTime>
  <Words>510</Words>
  <Application>Microsoft Office PowerPoint</Application>
  <PresentationFormat>Personalizado</PresentationFormat>
  <Paragraphs>70</Paragraphs>
  <Slides>19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Arvo</vt:lpstr>
      <vt:lpstr>Calibri</vt:lpstr>
      <vt:lpstr>Myriad Pro</vt:lpstr>
      <vt:lpstr>Roboto</vt:lpstr>
      <vt:lpstr>Roboto Condensed</vt:lpstr>
      <vt:lpstr>Tema de Office</vt:lpstr>
      <vt:lpstr>INFORME DE GESTIÓN 2017</vt:lpstr>
      <vt:lpstr>Presentación de PowerPoint</vt:lpstr>
      <vt:lpstr>InfraestructuraTecnología</vt:lpstr>
      <vt:lpstr>Inventarios Tecnología</vt:lpstr>
      <vt:lpstr>Gestión Requerimientos</vt:lpstr>
      <vt:lpstr>Inventarios Tecnología</vt:lpstr>
      <vt:lpstr>Presentación de PowerPoint</vt:lpstr>
      <vt:lpstr>Desarrollo Aplicaciones</vt:lpstr>
      <vt:lpstr>Desarrollo Aplicaciones</vt:lpstr>
      <vt:lpstr>Desarrollo Aplicaciones</vt:lpstr>
      <vt:lpstr>Desarrollo Aplicaciones</vt:lpstr>
      <vt:lpstr>Desarrollo Aplicaciones</vt:lpstr>
      <vt:lpstr>Desarrollo Aplicaciones</vt:lpstr>
      <vt:lpstr>Desarrollo Aplicaciones</vt:lpstr>
      <vt:lpstr>Desarrollo Aplicaciones</vt:lpstr>
      <vt:lpstr>RETOS 2017</vt:lpstr>
      <vt:lpstr>PORTABILIDAD DEL SISTEMA A DISPOSITIVOS MOVILES</vt:lpstr>
      <vt:lpstr>BASE DE DATOS DE INTELIGENCIA DE NEGOCIOS.</vt:lpstr>
      <vt:lpstr>Presentación de PowerPoint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TEMAS A TRATAR  Atención odontológica general y  especializada POS     resultados   Estrategias Implementadas</dc:title>
  <dc:creator>Luffi</dc:creator>
  <cp:lastModifiedBy>Jaime Giraldo</cp:lastModifiedBy>
  <cp:revision>157</cp:revision>
  <dcterms:created xsi:type="dcterms:W3CDTF">2017-05-22T16:45:52Z</dcterms:created>
  <dcterms:modified xsi:type="dcterms:W3CDTF">2017-07-18T16:32:08Z</dcterms:modified>
</cp:coreProperties>
</file>