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A042213-3615-4DCC-9F91-9571504F9D9D}">
  <a:tblStyle styleId="{DA042213-3615-4DCC-9F91-9571504F9D9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Relationship Id="rId4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280701" y="228375"/>
            <a:ext cx="6582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Cognitive Levels and Beliefs in Games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84400"/>
            <a:ext cx="5793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Jaime O. Islas Farias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</a:rPr>
              <a:t>National Autonomous University of Mexico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</a:rPr>
              <a:t>Faculty of Psychology</a:t>
            </a:r>
          </a:p>
        </p:txBody>
      </p:sp>
      <p:pic>
        <p:nvPicPr>
          <p:cNvPr descr="LAB25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418" y="2624468"/>
            <a:ext cx="2569272" cy="2052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60100" y="4731350"/>
            <a:ext cx="58563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Supported by PAPIIT Project IN307214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onim1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25" y="1017725"/>
            <a:ext cx="683895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Slonim found a ‘reset’ effect when new players enter a game.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Questions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4451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Differences between choices and beliefs diminish with experience?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I</a:t>
            </a:r>
            <a:r>
              <a:rPr lang="en" sz="2000">
                <a:solidFill>
                  <a:srgbClr val="000000"/>
                </a:solidFill>
              </a:rPr>
              <a:t>nconsistencies between choices and beliefs will decrease for an experienced player, even when a reset effect is elicited?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How do beliefs differ between experienced and inexperienced players?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>
            <a:alpha val="0"/>
          </a:srgbClr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Experimental Design</a:t>
            </a:r>
          </a:p>
        </p:txBody>
      </p:sp>
      <p:graphicFrame>
        <p:nvGraphicFramePr>
          <p:cNvPr id="123" name="Shape 123"/>
          <p:cNvGraphicFramePr/>
          <p:nvPr/>
        </p:nvGraphicFramePr>
        <p:xfrm>
          <a:off x="952500" y="127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{DA042213-3615-4DCC-9F91-9571504F9D9D}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Participant 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 rowSpan="5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SubGame 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 rowSpan="5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SubGame 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Participant 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 Periods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 Periods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Participant 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Participant 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Participant 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Participant 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Participant 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Participant 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Participant 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Participant 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Participant 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24" name="Shape 124"/>
          <p:cNvSpPr/>
          <p:nvPr/>
        </p:nvSpPr>
        <p:spPr>
          <a:xfrm>
            <a:off x="2817737" y="2112250"/>
            <a:ext cx="585300" cy="28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5692162" y="2112250"/>
            <a:ext cx="585300" cy="28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6" name="Shape 126"/>
          <p:cNvGraphicFramePr/>
          <p:nvPr/>
        </p:nvGraphicFramePr>
        <p:xfrm>
          <a:off x="952500" y="359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{DA042213-3615-4DCC-9F91-9571504F9D9D}</a:tableStyleId>
              </a:tblPr>
              <a:tblGrid>
                <a:gridCol w="1562900"/>
                <a:gridCol w="2808000"/>
                <a:gridCol w="2868100"/>
              </a:tblGrid>
              <a:tr h="597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ID: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S3PB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My Chosen Number: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___________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Numbers of Other Players: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_____ &amp; _____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978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Period</a:t>
                      </a:r>
                      <a:br>
                        <a:rPr lang="en"/>
                      </a:br>
                      <a:r>
                        <a:rPr lang="en"/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sp>
        <p:nvSpPr>
          <p:cNvPr id="127" name="Shape 127"/>
          <p:cNvSpPr txBox="1"/>
          <p:nvPr/>
        </p:nvSpPr>
        <p:spPr>
          <a:xfrm>
            <a:off x="7552800" y="729875"/>
            <a:ext cx="1279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10 Sessions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311708" y="92752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Preliminary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/>
              <a:t>Results</a:t>
            </a: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311700" y="314327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826" y="407875"/>
            <a:ext cx="4853775" cy="432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7875"/>
            <a:ext cx="4861745" cy="432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0" y="0"/>
            <a:ext cx="2069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Reset effect examples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301" y="405350"/>
            <a:ext cx="4859450" cy="43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05350"/>
            <a:ext cx="4859450" cy="433279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0" y="0"/>
            <a:ext cx="2017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Reset effect not found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0" y="0"/>
            <a:ext cx="8938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Beliefs follow Choices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848" y="404600"/>
            <a:ext cx="4870049" cy="43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00625"/>
            <a:ext cx="4870049" cy="4342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149" y="406025"/>
            <a:ext cx="4849950" cy="433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6025"/>
            <a:ext cx="4881859" cy="4331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0" y="0"/>
            <a:ext cx="8938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Choices in Period 1 SubGame 1 seem to affect Choices in Period 1 SubGame 2 for Experienced Players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0" y="0"/>
            <a:ext cx="8938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Players don’t consider the *P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176" y="403575"/>
            <a:ext cx="4863425" cy="43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3137"/>
            <a:ext cx="4863424" cy="433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0" y="0"/>
            <a:ext cx="8938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Players are both consistent and sophisticated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460" y="412150"/>
            <a:ext cx="4835249" cy="43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" y="416125"/>
            <a:ext cx="4835249" cy="431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Iterated Reasoning</a:t>
            </a:r>
          </a:p>
        </p:txBody>
      </p:sp>
      <p:pic>
        <p:nvPicPr>
          <p:cNvPr descr="simpsonsppt.jp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987" y="1223799"/>
            <a:ext cx="2696024" cy="2021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311712" y="3373975"/>
            <a:ext cx="85206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Lisa’s brain: Poor predictable Bart.  Always takes ‘rock’.</a:t>
            </a:r>
            <a:br>
              <a:rPr lang="en" sz="2000"/>
            </a:br>
            <a:r>
              <a:rPr lang="en" sz="2000"/>
              <a:t>Bart’s brain: Good ol’ ‘rock’.  Nuthin’ beats that!</a:t>
            </a:r>
            <a:br>
              <a:rPr lang="en" sz="2000"/>
            </a:br>
            <a:r>
              <a:rPr lang="en" sz="2000"/>
              <a:t>Bart:  Rock!</a:t>
            </a:r>
            <a:br>
              <a:rPr lang="en" sz="2000"/>
            </a:br>
            <a:r>
              <a:rPr lang="en" sz="2000"/>
              <a:t>Lisa:  Paper.</a:t>
            </a:r>
            <a:br>
              <a:rPr lang="en" sz="2000"/>
            </a:br>
            <a:r>
              <a:rPr lang="en" sz="2000"/>
              <a:t>Bart:  D’oh!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0" y="0"/>
            <a:ext cx="8938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Players are not consistent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237" y="408425"/>
            <a:ext cx="4860481" cy="43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" y="408425"/>
            <a:ext cx="4851549" cy="43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0" y="0"/>
            <a:ext cx="8938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Most experienced players show reduced differences between choices and beliefs in SubGame 2.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98" y="344362"/>
            <a:ext cx="4602324" cy="445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076" y="347762"/>
            <a:ext cx="4602325" cy="444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/>
          <p:nvPr/>
        </p:nvSpPr>
        <p:spPr>
          <a:xfrm>
            <a:off x="1717350" y="1502700"/>
            <a:ext cx="841500" cy="24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0" y="0"/>
            <a:ext cx="8938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experienced players don’t show reduced differences between choices and beliefs in SubGame 2.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1" y="354787"/>
            <a:ext cx="4595299" cy="44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198" y="347762"/>
            <a:ext cx="4595299" cy="444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1717350" y="1502700"/>
            <a:ext cx="841500" cy="24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6060125" y="1502700"/>
            <a:ext cx="841500" cy="24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one is a PDF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Agranov, M., Potamites, E., Schotter, A., &amp; Tergiman, C. (2012). Beliefs and endogenous cognitive levels: An experimental study. </a:t>
            </a:r>
            <a:r>
              <a:rPr i="1" lang="en" sz="1600">
                <a:solidFill>
                  <a:srgbClr val="000000"/>
                </a:solidFill>
              </a:rPr>
              <a:t>Games and Economic Behavior</a:t>
            </a:r>
            <a:r>
              <a:rPr lang="en" sz="1600">
                <a:solidFill>
                  <a:srgbClr val="000000"/>
                </a:solidFill>
              </a:rPr>
              <a:t>, </a:t>
            </a:r>
            <a:r>
              <a:rPr i="1" lang="en" sz="1600">
                <a:solidFill>
                  <a:srgbClr val="000000"/>
                </a:solidFill>
              </a:rPr>
              <a:t>75</a:t>
            </a:r>
            <a:r>
              <a:rPr lang="en" sz="1600">
                <a:solidFill>
                  <a:srgbClr val="000000"/>
                </a:solidFill>
              </a:rPr>
              <a:t>(2), 449-463.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Camerer, C. F., Ho, T. H., &amp; Chong, J. K. (2004). A cognitive hierarchy model of games. </a:t>
            </a:r>
            <a:r>
              <a:rPr i="1" lang="en" sz="1600">
                <a:solidFill>
                  <a:srgbClr val="000000"/>
                </a:solidFill>
              </a:rPr>
              <a:t>The Quarterly Journal of Economics</a:t>
            </a:r>
            <a:r>
              <a:rPr lang="en" sz="1600">
                <a:solidFill>
                  <a:srgbClr val="000000"/>
                </a:solidFill>
              </a:rPr>
              <a:t>, 861-898.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Lahav, Y. (2015). Eliciting beliefs in beauty contest experiments. </a:t>
            </a:r>
            <a:r>
              <a:rPr i="1" lang="en" sz="1600">
                <a:solidFill>
                  <a:srgbClr val="222222"/>
                </a:solidFill>
                <a:highlight>
                  <a:srgbClr val="FFFFFF"/>
                </a:highlight>
              </a:rPr>
              <a:t>Economics Letters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600">
                <a:solidFill>
                  <a:srgbClr val="222222"/>
                </a:solidFill>
                <a:highlight>
                  <a:srgbClr val="FFFFFF"/>
                </a:highlight>
              </a:rPr>
              <a:t>137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, 45-49.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Nagel, R. (1995). Unraveling in guessing games: An experimental study. </a:t>
            </a:r>
            <a:r>
              <a:rPr i="1" lang="en" sz="1600">
                <a:solidFill>
                  <a:srgbClr val="000000"/>
                </a:solidFill>
              </a:rPr>
              <a:t>The American Economic Review</a:t>
            </a:r>
            <a:r>
              <a:rPr lang="en" sz="1600">
                <a:solidFill>
                  <a:srgbClr val="000000"/>
                </a:solidFill>
              </a:rPr>
              <a:t>, 1313-1326.</a:t>
            </a:r>
          </a:p>
          <a:p>
            <a:pPr indent="-3302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Slonim, R. L. (2005). Competing against experienced and inexperienced players. </a:t>
            </a:r>
            <a:r>
              <a:rPr i="1" lang="en" sz="1600">
                <a:solidFill>
                  <a:srgbClr val="000000"/>
                </a:solidFill>
              </a:rPr>
              <a:t>Experimental Economics</a:t>
            </a:r>
            <a:r>
              <a:rPr lang="en" sz="1600">
                <a:solidFill>
                  <a:srgbClr val="000000"/>
                </a:solidFill>
              </a:rPr>
              <a:t>, </a:t>
            </a:r>
            <a:r>
              <a:rPr i="1" lang="en" sz="1600">
                <a:solidFill>
                  <a:srgbClr val="000000"/>
                </a:solidFill>
              </a:rPr>
              <a:t>8</a:t>
            </a:r>
            <a:r>
              <a:rPr lang="en" sz="1600">
                <a:solidFill>
                  <a:srgbClr val="000000"/>
                </a:solidFill>
              </a:rPr>
              <a:t>(1), 55-75.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ctrTitle"/>
          </p:nvPr>
        </p:nvSpPr>
        <p:spPr>
          <a:xfrm>
            <a:off x="311708" y="1388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That’s it… for now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p</a:t>
            </a:r>
            <a:r>
              <a:rPr lang="en"/>
              <a:t>-Beauty Contest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4116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First used by Nagel (1995) for studying iterated reasoning.</a:t>
            </a:r>
          </a:p>
          <a:p>
            <a:pPr indent="-381000" lvl="0" marL="45720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A group of players simultaneously choose a number within the range [0,100].</a:t>
            </a:r>
          </a:p>
          <a:p>
            <a:pPr indent="-381000" lvl="0" marL="45720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The player that chooses the closest number to the average of all chosen numbers multiplied by a parameter </a:t>
            </a:r>
            <a:r>
              <a:rPr i="1" lang="en" sz="2400">
                <a:solidFill>
                  <a:schemeClr val="dk1"/>
                </a:solidFill>
              </a:rPr>
              <a:t>p</a:t>
            </a:r>
            <a:r>
              <a:rPr lang="en" sz="2400">
                <a:solidFill>
                  <a:schemeClr val="dk1"/>
                </a:solidFill>
              </a:rPr>
              <a:t> (usually ⅔) wins the game.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Level k and Cognitive Hierarchy Models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665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en" sz="2200">
                <a:solidFill>
                  <a:schemeClr val="dk1"/>
                </a:solidFill>
              </a:rPr>
              <a:t>The number chosen by a player depends on the number of steps of reasoning he/she is capable of doing and the expectations he/she has about the cognitive levels of other players (Agranov, 2012).</a:t>
            </a:r>
          </a:p>
          <a:p>
            <a:pPr indent="-368300" lvl="0" marL="457200" rtl="0" algn="just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Level 0 players choose their number randomly.</a:t>
            </a:r>
          </a:p>
          <a:p>
            <a:pPr indent="-368300" lvl="0" marL="457200" rtl="0" algn="just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Level k players choose a number that is the best response to the choices of level k-1 players, or a distribution of level 0 to level k-1players (</a:t>
            </a:r>
            <a:r>
              <a:rPr lang="en" sz="2200">
                <a:solidFill>
                  <a:schemeClr val="dk1"/>
                </a:solidFill>
              </a:rPr>
              <a:t>Camerer et al., 2004)</a:t>
            </a:r>
            <a:r>
              <a:rPr lang="en" sz="22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Previous Research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66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Previous studies considered the chosen number to be an estimator of beliefs in average choices and in the choices of others. (Lahav, 2015).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However, there is no information about the relationship between choices and beliefs.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Are choices of participants consistent with their beliefs about others?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 Research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66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Lahav (2015) studied this by using belief elicitation. He concludes that choices do not reflect actual beliefs.</a:t>
            </a:r>
          </a:p>
        </p:txBody>
      </p:sp>
      <p:graphicFrame>
        <p:nvGraphicFramePr>
          <p:cNvPr id="89" name="Shape 89"/>
          <p:cNvGraphicFramePr/>
          <p:nvPr/>
        </p:nvGraphicFramePr>
        <p:xfrm>
          <a:off x="2395950" y="250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{DA042213-3615-4DCC-9F91-9571504F9D9D}</a:tableStyleId>
              </a:tblPr>
              <a:tblGrid>
                <a:gridCol w="1450700"/>
                <a:gridCol w="1450700"/>
                <a:gridCol w="1450700"/>
              </a:tblGrid>
              <a:tr h="323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Period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Belief * 2/3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Belief</a:t>
                      </a:r>
                    </a:p>
                  </a:txBody>
                  <a:tcPr marT="91425" marB="91425" marR="91425" marL="91425" anchor="ctr"/>
                </a:tc>
              </a:tr>
              <a:tr h="323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-3.81 (0.00)*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3.22 (0.00)*</a:t>
                      </a:r>
                    </a:p>
                  </a:txBody>
                  <a:tcPr marT="91425" marB="91425" marR="91425" marL="91425" anchor="ctr"/>
                </a:tc>
              </a:tr>
              <a:tr h="323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-2.52 (0.01)*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3.87 (0.00)*</a:t>
                      </a:r>
                    </a:p>
                  </a:txBody>
                  <a:tcPr marT="91425" marB="91425" marR="91425" marL="91425" anchor="ctr"/>
                </a:tc>
              </a:tr>
              <a:tr h="323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-2.42 (0.02)*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2.54 (0.01)*</a:t>
                      </a:r>
                    </a:p>
                  </a:txBody>
                  <a:tcPr marT="91425" marB="91425" marR="91425" marL="91425" anchor="ctr"/>
                </a:tc>
              </a:tr>
              <a:tr h="323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-1.98 (0.05)*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2.12 (0.04)*</a:t>
                      </a:r>
                    </a:p>
                  </a:txBody>
                  <a:tcPr marT="91425" marB="91425" marR="91425" marL="91425" anchor="ctr"/>
                </a:tc>
              </a:tr>
              <a:tr h="323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-1.38 (0.17)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2.44 (0.02)*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54" y="0"/>
            <a:ext cx="84918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63" y="0"/>
            <a:ext cx="81848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inconsistencies diminish with experience?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66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Or is it just an effect of the tendency towards the equilibrium and the lower limit of the range of eligible numbers?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Slonim (2005) studied the effect of experience, by pairing experienced and inexperienced players in a Beauty contest game.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