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Montserrat ExtraLight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17BDE3-6225-4686-BD01-CBA4DC5E3790}">
  <a:tblStyle styleId="{4017BDE3-6225-4686-BD01-CBA4DC5E37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ExtraLight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ontserratExtraLight-italic.fntdata"/><Relationship Id="rId27" Type="http://schemas.openxmlformats.org/officeDocument/2006/relationships/font" Target="fonts/MontserratExtraLigh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Extra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5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4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f7a6c37f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f7a6c37f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30d8c38d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030d8c38d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f7a6c37f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f7a6c37f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f7a6c37f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f7a6c37f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f7a6c37f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f7a6c37f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f7a6c37f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f7a6c37f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f7a6c37f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f7a6c37f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7e966ce75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7e966ce75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f7a6c37f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f7a6c37f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f7a6c37f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f7a6c37f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Agua Vida: neutro </a:t>
            </a:r>
            <a:r>
              <a:rPr lang="fr"/>
              <a:t>carbono</a:t>
            </a:r>
            <a:r>
              <a:rPr lang="fr"/>
              <a:t> - fase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/>
              <a:t>Planeación del proyecto</a:t>
            </a:r>
            <a:endParaRPr u="sng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62361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PROYECTO FINAL GGP - JUAN CARLOS ALDANA BERNAL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6483350" y="3703650"/>
            <a:ext cx="25065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Integrantes: </a:t>
            </a:r>
            <a:endParaRPr b="1" sz="1200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Danilo Andres Acevedo Avila</a:t>
            </a:r>
            <a:endParaRPr sz="1200">
              <a:solidFill>
                <a:schemeClr val="lt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Jaime Darley Angulo Tenorio</a:t>
            </a:r>
            <a:endParaRPr sz="1200">
              <a:solidFill>
                <a:schemeClr val="lt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Caroll Edith Chaves Blanco</a:t>
            </a:r>
            <a:endParaRPr sz="1200">
              <a:solidFill>
                <a:schemeClr val="lt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Miguel Andres Triana Ramos</a:t>
            </a:r>
            <a:endParaRPr sz="1200">
              <a:solidFill>
                <a:schemeClr val="lt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rPr>
              <a:t>Julien Delomier</a:t>
            </a:r>
            <a:endParaRPr sz="1200">
              <a:solidFill>
                <a:schemeClr val="lt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 de comunicaciones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0" l="0" r="8958" t="0"/>
          <a:stretch/>
        </p:blipFill>
        <p:spPr>
          <a:xfrm>
            <a:off x="76225" y="1813300"/>
            <a:ext cx="8991575" cy="305736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152425" y="1359900"/>
            <a:ext cx="44022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Programa de comunicaciones</a:t>
            </a:r>
            <a:endParaRPr b="1" sz="13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2"/>
          <p:cNvSpPr/>
          <p:nvPr/>
        </p:nvSpPr>
        <p:spPr>
          <a:xfrm>
            <a:off x="76225" y="2024250"/>
            <a:ext cx="8991600" cy="7524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Conclusiones</a:t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362775" y="1502875"/>
            <a:ext cx="8520600" cy="3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-El costo estimado para la realización del proyecto es de 8`300.000 COP.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-La duración total en la que se </a:t>
            </a:r>
            <a:r>
              <a:rPr lang="f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realizarán</a:t>
            </a:r>
            <a:r>
              <a:rPr lang="f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las actividades del proyecto son 67 </a:t>
            </a:r>
            <a:r>
              <a:rPr lang="f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días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f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703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Descripción del proyecto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506100" y="1611850"/>
            <a:ext cx="81318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Times New Roman"/>
                <a:ea typeface="Times New Roman"/>
                <a:cs typeface="Times New Roman"/>
                <a:sym typeface="Times New Roman"/>
              </a:rPr>
              <a:t>Agua Vida es una </a:t>
            </a:r>
            <a:r>
              <a:rPr b="1" lang="fr" sz="1500">
                <a:latin typeface="Times New Roman"/>
                <a:ea typeface="Times New Roman"/>
                <a:cs typeface="Times New Roman"/>
                <a:sym typeface="Times New Roman"/>
              </a:rPr>
              <a:t>microempresa colombiana</a:t>
            </a:r>
            <a:r>
              <a:rPr lang="fr" sz="1500">
                <a:latin typeface="Times New Roman"/>
                <a:ea typeface="Times New Roman"/>
                <a:cs typeface="Times New Roman"/>
                <a:sym typeface="Times New Roman"/>
              </a:rPr>
              <a:t> ubicada en Monterrey, Casanare, dedicada a </a:t>
            </a:r>
            <a:r>
              <a:rPr b="1" lang="fr" sz="1500">
                <a:latin typeface="Times New Roman"/>
                <a:ea typeface="Times New Roman"/>
                <a:cs typeface="Times New Roman"/>
                <a:sym typeface="Times New Roman"/>
              </a:rPr>
              <a:t>captar, tratar, envasar y distribuir agua potable</a:t>
            </a:r>
            <a:r>
              <a:rPr lang="fr" sz="1500">
                <a:latin typeface="Times New Roman"/>
                <a:ea typeface="Times New Roman"/>
                <a:cs typeface="Times New Roman"/>
                <a:sym typeface="Times New Roman"/>
              </a:rPr>
              <a:t>. Su compromiso con la sostenibilidad ambiental se refleja en su objetivo de </a:t>
            </a:r>
            <a:r>
              <a:rPr b="1" lang="fr" sz="1500">
                <a:latin typeface="Times New Roman"/>
                <a:ea typeface="Times New Roman"/>
                <a:cs typeface="Times New Roman"/>
                <a:sym typeface="Times New Roman"/>
              </a:rPr>
              <a:t>lograr la neutralidad de emisiones de carbono </a:t>
            </a:r>
            <a:r>
              <a:rPr lang="fr" sz="1500">
                <a:latin typeface="Times New Roman"/>
                <a:ea typeface="Times New Roman"/>
                <a:cs typeface="Times New Roman"/>
                <a:sym typeface="Times New Roman"/>
              </a:rPr>
              <a:t>en todas sus operaciones. </a:t>
            </a:r>
            <a:r>
              <a:rPr b="1" lang="fr" sz="1500">
                <a:latin typeface="Times New Roman"/>
                <a:ea typeface="Times New Roman"/>
                <a:cs typeface="Times New Roman"/>
                <a:sym typeface="Times New Roman"/>
              </a:rPr>
              <a:t>La primera fase</a:t>
            </a:r>
            <a:r>
              <a:rPr lang="fr" sz="1500">
                <a:latin typeface="Times New Roman"/>
                <a:ea typeface="Times New Roman"/>
                <a:cs typeface="Times New Roman"/>
                <a:sym typeface="Times New Roman"/>
              </a:rPr>
              <a:t> de este proyecto se centra en </a:t>
            </a:r>
            <a:r>
              <a:rPr b="1" lang="fr" sz="1500">
                <a:latin typeface="Times New Roman"/>
                <a:ea typeface="Times New Roman"/>
                <a:cs typeface="Times New Roman"/>
                <a:sym typeface="Times New Roman"/>
              </a:rPr>
              <a:t>implementar procesos de reciclaje</a:t>
            </a:r>
            <a:r>
              <a:rPr lang="fr" sz="1500">
                <a:latin typeface="Times New Roman"/>
                <a:ea typeface="Times New Roman"/>
                <a:cs typeface="Times New Roman"/>
                <a:sym typeface="Times New Roman"/>
              </a:rPr>
              <a:t> de plásticos desechados para reducir su huella ambiental y fortalecer su imagen como empresa responsable.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975" y="3209150"/>
            <a:ext cx="1683049" cy="168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250" y="3040175"/>
            <a:ext cx="1365900" cy="18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31275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 de Calidad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189025" y="1784500"/>
            <a:ext cx="32502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fr" sz="1700" u="sng">
                <a:solidFill>
                  <a:schemeClr val="lt1"/>
                </a:solidFill>
              </a:rPr>
              <a:t>Política</a:t>
            </a:r>
            <a:r>
              <a:rPr lang="fr" sz="1700">
                <a:solidFill>
                  <a:schemeClr val="lt1"/>
                </a:solidFill>
              </a:rPr>
              <a:t> de calidad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fr" sz="1700">
                <a:solidFill>
                  <a:schemeClr val="lt1"/>
                </a:solidFill>
              </a:rPr>
              <a:t>Tabla de las </a:t>
            </a:r>
            <a:r>
              <a:rPr lang="fr" sz="1700" u="sng">
                <a:solidFill>
                  <a:schemeClr val="lt1"/>
                </a:solidFill>
              </a:rPr>
              <a:t>estándares</a:t>
            </a:r>
            <a:r>
              <a:rPr lang="fr" sz="1700">
                <a:solidFill>
                  <a:schemeClr val="lt1"/>
                </a:solidFill>
              </a:rPr>
              <a:t> de actividades y </a:t>
            </a:r>
            <a:r>
              <a:rPr lang="fr" sz="1700" u="sng">
                <a:solidFill>
                  <a:schemeClr val="lt1"/>
                </a:solidFill>
              </a:rPr>
              <a:t>herramientas</a:t>
            </a:r>
            <a:endParaRPr sz="1700" u="sng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fr" sz="1700" u="sng">
                <a:solidFill>
                  <a:schemeClr val="lt1"/>
                </a:solidFill>
              </a:rPr>
              <a:t>Metodología</a:t>
            </a:r>
            <a:r>
              <a:rPr lang="fr" sz="1700">
                <a:solidFill>
                  <a:schemeClr val="lt1"/>
                </a:solidFill>
              </a:rPr>
              <a:t> de la calidad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167900" y="433325"/>
            <a:ext cx="4271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2200" u="sng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Política</a:t>
            </a:r>
            <a:r>
              <a:rPr b="1" lang="fr" sz="2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de calidad</a:t>
            </a:r>
            <a:endParaRPr b="1"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139025" y="1057300"/>
            <a:ext cx="4401600" cy="3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Calidad en los procesos de la empresa: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Calidad de los productos de agua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Calidad de los insumos de plásticos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ahorro económico del reciclaje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Calidad en las áreas de conocimientos y las entregables: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Iniciación: acta de constitución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f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Planificación: </a:t>
            </a:r>
            <a:r>
              <a:rPr lang="fr">
                <a:solidFill>
                  <a:schemeClr val="dk1"/>
                </a:solidFill>
              </a:rPr>
              <a:t>plan de dirección del proyecto, estructura del alcance…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Ejecución: verificación de la ejecución de los procesos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Monitoreo y control: informes de desempeño de trabajo…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>
                <a:solidFill>
                  <a:schemeClr val="dk1"/>
                </a:solidFill>
              </a:rPr>
              <a:t>Cierre: informe de cierre del proyecto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Tabla de </a:t>
            </a:r>
            <a:r>
              <a:rPr lang="fr"/>
              <a:t>estándares</a:t>
            </a:r>
            <a:r>
              <a:rPr lang="fr"/>
              <a:t>, herramientas y </a:t>
            </a:r>
            <a:r>
              <a:rPr lang="fr"/>
              <a:t>metodología</a:t>
            </a:r>
            <a:endParaRPr/>
          </a:p>
        </p:txBody>
      </p:sp>
      <p:graphicFrame>
        <p:nvGraphicFramePr>
          <p:cNvPr id="88" name="Google Shape;88;p16"/>
          <p:cNvGraphicFramePr/>
          <p:nvPr/>
        </p:nvGraphicFramePr>
        <p:xfrm>
          <a:off x="779000" y="1576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{4017BDE3-6225-4686-BD01-CBA4DC5E3790}</a:tableStyleId>
              </a:tblPr>
              <a:tblGrid>
                <a:gridCol w="2588925"/>
                <a:gridCol w="2187325"/>
                <a:gridCol w="2990550"/>
              </a:tblGrid>
              <a:tr h="40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Actividad/Entregable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Estándares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Herramientas/Metodologías de control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57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Procesos de producción de Agua Vida: productos de agua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productos de agua deben respetar las normas 2115 del ministerio de la protección social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Auditorios de verificación de la calidad de los productos, de forma aleatoria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Insumos de plástico </a:t>
                      </a:r>
                      <a:endParaRPr sz="1300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mostrar huecos/no deben ser rotos, no deben ser contaminados por bacterias o insectos/sucios…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Verificar el proceso de clasificación de los insumos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40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Acta de constitución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Compuesto de: la definición del proyecto, el análisis de los interesados…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Reuniones de seguimiento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40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Informe de cierre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Resume todas las actividades de los diferentes grupos de procesos, muestra la aceptación del proyecto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Reuniones de aceptación del proyecto con la empresa y los integrantes del grupo</a:t>
                      </a:r>
                      <a:endParaRPr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Cronograma 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408475" y="1428025"/>
            <a:ext cx="8327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Estimación de actividades: 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Investigación (A), Implementación (B), Colaboración (C), Evaluación (D) 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08475" y="2035025"/>
            <a:ext cx="82869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Estimación de recursos: 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humanos, materiales, información, financieros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525" y="2533775"/>
            <a:ext cx="6460804" cy="21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Presupuesto del proyecto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212500" y="1471325"/>
            <a:ext cx="78942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Estimación de los costos: ejemplo - </a:t>
            </a:r>
            <a:r>
              <a:rPr b="1" lang="fr" sz="17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mano de obra</a:t>
            </a:r>
            <a:r>
              <a:rPr b="1" lang="fr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50" y="1922625"/>
            <a:ext cx="8475477" cy="3057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Presupuesto del proyecto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212500" y="1471325"/>
            <a:ext cx="78942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Estimación de los costos: ejemplo - </a:t>
            </a:r>
            <a:r>
              <a:rPr b="1" lang="fr" sz="17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mano de obra</a:t>
            </a:r>
            <a:r>
              <a:rPr b="1" lang="fr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50" y="1890325"/>
            <a:ext cx="8381851" cy="306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 de los riesgos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408475" y="1340000"/>
            <a:ext cx="83271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Análisis de los riesgos</a:t>
            </a:r>
            <a:r>
              <a:rPr b="1" lang="fr"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fr">
                <a:latin typeface="Montserrat"/>
                <a:ea typeface="Montserrat"/>
                <a:cs typeface="Montserrat"/>
                <a:sym typeface="Montserrat"/>
              </a:rPr>
              <a:t>Desinterés o Resistencia al Cambio (RC), Falta de Comprensión, Rotación de Personal (RP), Inestabilidad de los Socios de Reciclaje (IS), Cambios en la Legislación (CL)…</a:t>
            </a:r>
            <a:endParaRPr sz="1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17" name="Google Shape;117;p20"/>
          <p:cNvGraphicFramePr/>
          <p:nvPr/>
        </p:nvGraphicFramePr>
        <p:xfrm>
          <a:off x="490850" y="2328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{4017BDE3-6225-4686-BD01-CBA4DC5E3790}</a:tableStyleId>
              </a:tblPr>
              <a:tblGrid>
                <a:gridCol w="2668650"/>
                <a:gridCol w="2485800"/>
                <a:gridCol w="2868075"/>
              </a:tblGrid>
              <a:tr h="45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Riesgo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300"/>
                        <a:t>Probabilidad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Estado</a:t>
                      </a:r>
                      <a:endParaRPr sz="1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660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Resistencia al cambio, falta de comprensión.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Alto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Tolerable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58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Percepción clientes.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Moderado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Fuerte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</a:tr>
              <a:tr h="45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Inestabilidad socios reciclaje.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Medio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Medio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458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Rotación de personal.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Seguro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Tolerable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Matriz de riesgos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366900"/>
            <a:ext cx="8293926" cy="36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