
<file path=[Content_Types].xml><?xml version="1.0" encoding="utf-8"?>
<Types xmlns="http://schemas.openxmlformats.org/package/2006/content-types">
  <Override PartName="/_rels/.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_rels/presentation.xml.rels" ContentType="application/vnd.openxmlformats-package.relationships+xml"/>
  <Override PartName="/ppt/media/image3.jpeg" ContentType="image/jpeg"/>
  <Override PartName="/ppt/media/image2.jpeg" ContentType="image/jpeg"/>
  <Override PartName="/ppt/media/image1.jpeg" ContentType="image/jpeg"/>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 id="260" r:id="rId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 name="PlaceHolder 1"/>
          <p:cNvSpPr>
            <a:spLocks noGrp="1"/>
          </p:cNvSpPr>
          <p:nvPr>
            <p:ph type="body"/>
          </p:nvPr>
        </p:nvSpPr>
        <p:spPr>
          <a:xfrm>
            <a:off x="756000" y="5078520"/>
            <a:ext cx="6047640" cy="4811040"/>
          </a:xfrm>
          <a:prstGeom prst="rect">
            <a:avLst/>
          </a:prstGeom>
        </p:spPr>
        <p:txBody>
          <a:bodyPr bIns="0" lIns="0" rIns="0" tIns="0" wrap="none"/>
          <a:p>
            <a:r>
              <a:rPr lang="en-GB"/>
              <a:t>Click to edit the notes format</a:t>
            </a:r>
            <a:endParaRPr/>
          </a:p>
        </p:txBody>
      </p:sp>
      <p:sp>
        <p:nvSpPr>
          <p:cNvPr id="38" name="PlaceHolder 2"/>
          <p:cNvSpPr>
            <a:spLocks noGrp="1"/>
          </p:cNvSpPr>
          <p:nvPr>
            <p:ph type="hdr"/>
          </p:nvPr>
        </p:nvSpPr>
        <p:spPr>
          <a:xfrm>
            <a:off x="0" y="0"/>
            <a:ext cx="3280680" cy="534240"/>
          </a:xfrm>
          <a:prstGeom prst="rect">
            <a:avLst/>
          </a:prstGeom>
        </p:spPr>
        <p:txBody>
          <a:bodyPr bIns="0" lIns="0" rIns="0" tIns="0" wrap="none"/>
          <a:p>
            <a:r>
              <a:rPr lang="en-GB" sz="1400"/>
              <a:t>&lt;header&gt;</a:t>
            </a:r>
            <a:endParaRPr/>
          </a:p>
        </p:txBody>
      </p:sp>
      <p:sp>
        <p:nvSpPr>
          <p:cNvPr id="39" name="PlaceHolder 3"/>
          <p:cNvSpPr>
            <a:spLocks noGrp="1"/>
          </p:cNvSpPr>
          <p:nvPr>
            <p:ph type="dt"/>
          </p:nvPr>
        </p:nvSpPr>
        <p:spPr>
          <a:xfrm>
            <a:off x="4278960" y="0"/>
            <a:ext cx="3280680" cy="534240"/>
          </a:xfrm>
          <a:prstGeom prst="rect">
            <a:avLst/>
          </a:prstGeom>
        </p:spPr>
        <p:txBody>
          <a:bodyPr bIns="0" lIns="0" rIns="0" tIns="0" wrap="none"/>
          <a:p>
            <a:pPr algn="r"/>
            <a:r>
              <a:rPr lang="en-GB" sz="1400"/>
              <a:t>&lt;date/time&gt;</a:t>
            </a:r>
            <a:endParaRPr/>
          </a:p>
        </p:txBody>
      </p:sp>
      <p:sp>
        <p:nvSpPr>
          <p:cNvPr id="40" name="PlaceHolder 4"/>
          <p:cNvSpPr>
            <a:spLocks noGrp="1"/>
          </p:cNvSpPr>
          <p:nvPr>
            <p:ph type="ftr"/>
          </p:nvPr>
        </p:nvSpPr>
        <p:spPr>
          <a:xfrm>
            <a:off x="0" y="10157400"/>
            <a:ext cx="3280680" cy="534240"/>
          </a:xfrm>
          <a:prstGeom prst="rect">
            <a:avLst/>
          </a:prstGeom>
        </p:spPr>
        <p:txBody>
          <a:bodyPr anchor="b" bIns="0" lIns="0" rIns="0" tIns="0" wrap="none"/>
          <a:p>
            <a:r>
              <a:rPr lang="en-GB" sz="1400"/>
              <a:t>&lt;footer&gt;</a:t>
            </a:r>
            <a:endParaRPr/>
          </a:p>
        </p:txBody>
      </p:sp>
      <p:sp>
        <p:nvSpPr>
          <p:cNvPr id="41" name="PlaceHolder 5"/>
          <p:cNvSpPr>
            <a:spLocks noGrp="1"/>
          </p:cNvSpPr>
          <p:nvPr>
            <p:ph type="sldNum"/>
          </p:nvPr>
        </p:nvSpPr>
        <p:spPr>
          <a:xfrm>
            <a:off x="4278960" y="10157400"/>
            <a:ext cx="3280680" cy="534240"/>
          </a:xfrm>
          <a:prstGeom prst="rect">
            <a:avLst/>
          </a:prstGeom>
        </p:spPr>
        <p:txBody>
          <a:bodyPr anchor="b" bIns="0" lIns="0" rIns="0" tIns="0" wrap="none"/>
          <a:p>
            <a:pPr algn="r"/>
            <a:fld id="{C3CC322C-CB14-4FA4-B2F6-815046CBE2ED}" type="slidenum">
              <a:rPr lang="en-GB" sz="1400"/>
              <a:t>&lt;number&gt;</a:t>
            </a:fld>
            <a:endParaRPr/>
          </a:p>
        </p:txBody>
      </p:sp>
    </p:spTree>
  </p:cSld>
  <p:clrMap accent1="accent1" accent2="accent2" accent3="accent3" accent4="accent4" accent5="accent5" accent6="accent6" bg1="lt1" bg2="lt2" folHlink="folHlink" hlink="hlink" tx1="dk1" tx2="dk2"/>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 name="PlaceHolder 1"/>
          <p:cNvSpPr>
            <a:spLocks noGrp="1"/>
          </p:cNvSpPr>
          <p:nvPr>
            <p:ph type="body"/>
          </p:nvPr>
        </p:nvSpPr>
        <p:spPr>
          <a:xfrm>
            <a:off x="756000" y="5078520"/>
            <a:ext cx="6047640" cy="4811040"/>
          </a:xfrm>
          <a:prstGeom prst="rect">
            <a:avLst/>
          </a:prstGeom>
        </p:spPr>
        <p:txBody>
          <a:bodyPr bIns="0" lIns="0" rIns="0" tIns="0" wrap="none"/>
          <a:p>
            <a:r>
              <a:rPr lang="en-GB"/>
              <a:t>For each one talk about how it can be used in a neural network (or perhaps do this all at once at the end).</a:t>
            </a:r>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 name="PlaceHolder 1"/>
          <p:cNvSpPr>
            <a:spLocks noGrp="1"/>
          </p:cNvSpPr>
          <p:nvPr>
            <p:ph type="body"/>
          </p:nvPr>
        </p:nvSpPr>
        <p:spPr>
          <a:xfrm>
            <a:off x="756000" y="5078520"/>
            <a:ext cx="6047640" cy="5229000"/>
          </a:xfrm>
          <a:prstGeom prst="rect">
            <a:avLst/>
          </a:prstGeom>
        </p:spPr>
        <p:txBody>
          <a:bodyPr bIns="0" lIns="0" rIns="0" tIns="0" wrap="none"/>
          <a:p>
            <a:r>
              <a:rPr lang="en-GB"/>
              <a:t>Optical character recognition – algorithms for this usually did a whole bunch of stuff before being able to recognise a character, including smoothing, curve analysis etc. This took a lot of processing power for the time, and could cause delays in recognition time, which wasn't very good for commercial environments, since speed is crucial there. </a:t>
            </a:r>
            <a:endParaRPr/>
          </a:p>
          <a:p>
            <a:endParaRPr/>
          </a:p>
          <a:p>
            <a:r>
              <a:rPr lang="en-GB"/>
              <a:t>So, neural networks were seen as an alternative since they could do without so much processing. They could actually be used with the back propagation algorithm, which does have the downside of being quite fiddly to get the right environment, since you need to to adjust the learning rate, number of layers, number of nodes and so forth, but this is one time only and once this is done it's an effective to recognise characters</a:t>
            </a:r>
            <a:endParaRPr/>
          </a:p>
          <a:p>
            <a:endParaRPr/>
          </a:p>
          <a:p>
            <a:endParaRPr/>
          </a:p>
          <a:p>
            <a:endParaRPr/>
          </a:p>
          <a:p>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 name="PlaceHolder 1"/>
          <p:cNvSpPr>
            <a:spLocks noGrp="1"/>
          </p:cNvSpPr>
          <p:nvPr>
            <p:ph type="body"/>
          </p:nvPr>
        </p:nvSpPr>
        <p:spPr>
          <a:xfrm>
            <a:off x="756000" y="5078520"/>
            <a:ext cx="6047640" cy="4811040"/>
          </a:xfrm>
          <a:prstGeom prst="rect">
            <a:avLst/>
          </a:prstGeom>
        </p:spPr>
        <p:txBody>
          <a:bodyPr bIns="0" lIns="0" rIns="0" tIns="0" wrap="none"/>
          <a:p>
            <a:r>
              <a:rPr lang="en-GB"/>
              <a:t>Image compression – this can be done with neural networks because you can decompose an image into vectors, using brightness or colour perhaps. Once this is done, the vector quantisation method can be used, and that has some different algorithms such as competitive learning or using self-organising feature map.</a:t>
            </a:r>
            <a:endParaRPr/>
          </a:p>
          <a:p>
            <a:r>
              <a:rPr lang="en-GB"/>
              <a:t>There are actually other ways aside from vector quantisation that can be used with a neural network, such as Hebbian learning, predictive coding or once again back-propagation, which can adapt to each given image with a specially designed network, so you can optimise specifically for each image.</a:t>
            </a: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PlaceHolder 1"/>
          <p:cNvSpPr>
            <a:spLocks noGrp="1"/>
          </p:cNvSpPr>
          <p:nvPr>
            <p:ph type="body"/>
          </p:nvPr>
        </p:nvSpPr>
        <p:spPr>
          <a:xfrm>
            <a:off x="756000" y="5078520"/>
            <a:ext cx="6047640" cy="4811040"/>
          </a:xfrm>
          <a:prstGeom prst="rect">
            <a:avLst/>
          </a:prstGeom>
        </p:spPr>
        <p:txBody>
          <a:bodyPr bIns="0" lIns="0" rIns="0" tIns="0" wrap="none"/>
          <a:p>
            <a:r>
              <a:rPr lang="en-GB"/>
              <a:t>So first of all, why do we need neural networks for stock market prediction. Well, current methods involve a lot of analysis to find patters in the data, which neural networks are quite good at in the first place. They're also pretty adept at finding non-linear patterns which are quite hard to spot.</a:t>
            </a:r>
            <a:endParaRPr/>
          </a:p>
          <a:p>
            <a:r>
              <a:rPr lang="en-GB"/>
              <a:t>When designing the network you have to look at how many input neurons to use, since stock markets are quite complex and have many factors affecting them. You also have to look at which learning algorithm is most ideal; back propagation can once again be used since its fairly easy to implement and is effective, but there are other methods such as recurrence and self-organising networks.</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27" name="PlaceHolder 2"/>
          <p:cNvSpPr>
            <a:spLocks noGrp="1"/>
          </p:cNvSpPr>
          <p:nvPr>
            <p:ph type="body"/>
          </p:nvPr>
        </p:nvSpPr>
        <p:spPr>
          <a:xfrm>
            <a:off x="504000" y="1769040"/>
            <a:ext cx="8870040" cy="2091240"/>
          </a:xfrm>
          <a:prstGeom prst="rect">
            <a:avLst/>
          </a:prstGeom>
        </p:spPr>
        <p:txBody>
          <a:bodyPr bIns="0" lIns="0" rIns="0" tIns="0" wrap="none"/>
          <a:p>
            <a:endParaRPr/>
          </a:p>
        </p:txBody>
      </p:sp>
      <p:sp>
        <p:nvSpPr>
          <p:cNvPr id="28" name="PlaceHolder 3"/>
          <p:cNvSpPr>
            <a:spLocks noGrp="1"/>
          </p:cNvSpPr>
          <p:nvPr>
            <p:ph type="body"/>
          </p:nvPr>
        </p:nvSpPr>
        <p:spPr>
          <a:xfrm>
            <a:off x="504000" y="4059000"/>
            <a:ext cx="8870040" cy="20912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30" name="PlaceHolder 2"/>
          <p:cNvSpPr>
            <a:spLocks noGrp="1"/>
          </p:cNvSpPr>
          <p:nvPr>
            <p:ph type="body"/>
          </p:nvPr>
        </p:nvSpPr>
        <p:spPr>
          <a:xfrm>
            <a:off x="504000" y="1769040"/>
            <a:ext cx="4328280" cy="2091240"/>
          </a:xfrm>
          <a:prstGeom prst="rect">
            <a:avLst/>
          </a:prstGeom>
        </p:spPr>
        <p:txBody>
          <a:bodyPr bIns="0" lIns="0" rIns="0" tIns="0" wrap="none"/>
          <a:p>
            <a:endParaRPr/>
          </a:p>
        </p:txBody>
      </p:sp>
      <p:sp>
        <p:nvSpPr>
          <p:cNvPr id="31" name="PlaceHolder 3"/>
          <p:cNvSpPr>
            <a:spLocks noGrp="1"/>
          </p:cNvSpPr>
          <p:nvPr>
            <p:ph type="body"/>
          </p:nvPr>
        </p:nvSpPr>
        <p:spPr>
          <a:xfrm>
            <a:off x="5049000" y="1769040"/>
            <a:ext cx="4328280" cy="2091240"/>
          </a:xfrm>
          <a:prstGeom prst="rect">
            <a:avLst/>
          </a:prstGeom>
        </p:spPr>
        <p:txBody>
          <a:bodyPr bIns="0" lIns="0" rIns="0" tIns="0" wrap="none"/>
          <a:p>
            <a:endParaRPr/>
          </a:p>
        </p:txBody>
      </p:sp>
      <p:sp>
        <p:nvSpPr>
          <p:cNvPr id="32" name="PlaceHolder 4"/>
          <p:cNvSpPr>
            <a:spLocks noGrp="1"/>
          </p:cNvSpPr>
          <p:nvPr>
            <p:ph type="body"/>
          </p:nvPr>
        </p:nvSpPr>
        <p:spPr>
          <a:xfrm>
            <a:off x="5049000" y="4059000"/>
            <a:ext cx="4328280" cy="2091240"/>
          </a:xfrm>
          <a:prstGeom prst="rect">
            <a:avLst/>
          </a:prstGeom>
        </p:spPr>
        <p:txBody>
          <a:bodyPr bIns="0" lIns="0" rIns="0" tIns="0" wrap="none"/>
          <a:p>
            <a:endParaRPr/>
          </a:p>
        </p:txBody>
      </p:sp>
      <p:sp>
        <p:nvSpPr>
          <p:cNvPr id="33" name="PlaceHolder 5"/>
          <p:cNvSpPr>
            <a:spLocks noGrp="1"/>
          </p:cNvSpPr>
          <p:nvPr>
            <p:ph type="body"/>
          </p:nvPr>
        </p:nvSpPr>
        <p:spPr>
          <a:xfrm>
            <a:off x="504000" y="4059000"/>
            <a:ext cx="4328280" cy="20912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35" name="PlaceHolder 2"/>
          <p:cNvSpPr>
            <a:spLocks noGrp="1"/>
          </p:cNvSpPr>
          <p:nvPr>
            <p:ph type="body"/>
          </p:nvPr>
        </p:nvSpPr>
        <p:spPr>
          <a:xfrm>
            <a:off x="504000" y="1769040"/>
            <a:ext cx="4328280" cy="2091240"/>
          </a:xfrm>
          <a:prstGeom prst="rect">
            <a:avLst/>
          </a:prstGeom>
        </p:spPr>
        <p:txBody>
          <a:bodyPr bIns="0" lIns="0" rIns="0" tIns="0" wrap="none"/>
          <a:p>
            <a:endParaRPr/>
          </a:p>
        </p:txBody>
      </p:sp>
      <p:sp>
        <p:nvSpPr>
          <p:cNvPr id="36" name="PlaceHolder 3"/>
          <p:cNvSpPr>
            <a:spLocks noGrp="1"/>
          </p:cNvSpPr>
          <p:nvPr>
            <p:ph type="body"/>
          </p:nvPr>
        </p:nvSpPr>
        <p:spPr>
          <a:xfrm>
            <a:off x="5049000" y="1769040"/>
            <a:ext cx="4328280" cy="209124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6" name="PlaceHolder 2"/>
          <p:cNvSpPr>
            <a:spLocks noGrp="1"/>
          </p:cNvSpPr>
          <p:nvPr>
            <p:ph type="subTitle"/>
          </p:nvPr>
        </p:nvSpPr>
        <p:spPr>
          <a:xfrm>
            <a:off x="504000" y="1769040"/>
            <a:ext cx="8870040" cy="438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8" name="PlaceHolder 2"/>
          <p:cNvSpPr>
            <a:spLocks noGrp="1"/>
          </p:cNvSpPr>
          <p:nvPr>
            <p:ph type="body"/>
          </p:nvPr>
        </p:nvSpPr>
        <p:spPr>
          <a:xfrm>
            <a:off x="504000" y="1769040"/>
            <a:ext cx="8870040" cy="438480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0" name="PlaceHolder 2"/>
          <p:cNvSpPr>
            <a:spLocks noGrp="1"/>
          </p:cNvSpPr>
          <p:nvPr>
            <p:ph type="body"/>
          </p:nvPr>
        </p:nvSpPr>
        <p:spPr>
          <a:xfrm>
            <a:off x="504000" y="1769040"/>
            <a:ext cx="4328280" cy="4384800"/>
          </a:xfrm>
          <a:prstGeom prst="rect">
            <a:avLst/>
          </a:prstGeom>
        </p:spPr>
        <p:txBody>
          <a:bodyPr bIns="0" lIns="0" rIns="0" tIns="0" wrap="none"/>
          <a:p>
            <a:endParaRPr/>
          </a:p>
        </p:txBody>
      </p:sp>
      <p:sp>
        <p:nvSpPr>
          <p:cNvPr id="11" name="PlaceHolder 3"/>
          <p:cNvSpPr>
            <a:spLocks noGrp="1"/>
          </p:cNvSpPr>
          <p:nvPr>
            <p:ph type="body"/>
          </p:nvPr>
        </p:nvSpPr>
        <p:spPr>
          <a:xfrm>
            <a:off x="5049000" y="1769040"/>
            <a:ext cx="4328280" cy="438480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52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5" name="PlaceHolder 2"/>
          <p:cNvSpPr>
            <a:spLocks noGrp="1"/>
          </p:cNvSpPr>
          <p:nvPr>
            <p:ph type="body"/>
          </p:nvPr>
        </p:nvSpPr>
        <p:spPr>
          <a:xfrm>
            <a:off x="504000" y="1769040"/>
            <a:ext cx="4328280" cy="2091240"/>
          </a:xfrm>
          <a:prstGeom prst="rect">
            <a:avLst/>
          </a:prstGeom>
        </p:spPr>
        <p:txBody>
          <a:bodyPr bIns="0" lIns="0" rIns="0" tIns="0" wrap="none"/>
          <a:p>
            <a:endParaRPr/>
          </a:p>
        </p:txBody>
      </p:sp>
      <p:sp>
        <p:nvSpPr>
          <p:cNvPr id="16" name="PlaceHolder 3"/>
          <p:cNvSpPr>
            <a:spLocks noGrp="1"/>
          </p:cNvSpPr>
          <p:nvPr>
            <p:ph type="body"/>
          </p:nvPr>
        </p:nvSpPr>
        <p:spPr>
          <a:xfrm>
            <a:off x="504000" y="4059000"/>
            <a:ext cx="4328280" cy="2091240"/>
          </a:xfrm>
          <a:prstGeom prst="rect">
            <a:avLst/>
          </a:prstGeom>
        </p:spPr>
        <p:txBody>
          <a:bodyPr bIns="0" lIns="0" rIns="0" tIns="0" wrap="none"/>
          <a:p>
            <a:endParaRPr/>
          </a:p>
        </p:txBody>
      </p:sp>
      <p:sp>
        <p:nvSpPr>
          <p:cNvPr id="17" name="PlaceHolder 4"/>
          <p:cNvSpPr>
            <a:spLocks noGrp="1"/>
          </p:cNvSpPr>
          <p:nvPr>
            <p:ph type="body"/>
          </p:nvPr>
        </p:nvSpPr>
        <p:spPr>
          <a:xfrm>
            <a:off x="5049000" y="1769040"/>
            <a:ext cx="4328280" cy="438480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9" name="PlaceHolder 2"/>
          <p:cNvSpPr>
            <a:spLocks noGrp="1"/>
          </p:cNvSpPr>
          <p:nvPr>
            <p:ph type="body"/>
          </p:nvPr>
        </p:nvSpPr>
        <p:spPr>
          <a:xfrm>
            <a:off x="504000" y="1769040"/>
            <a:ext cx="4328280" cy="4384800"/>
          </a:xfrm>
          <a:prstGeom prst="rect">
            <a:avLst/>
          </a:prstGeom>
        </p:spPr>
        <p:txBody>
          <a:bodyPr bIns="0" lIns="0" rIns="0" tIns="0" wrap="none"/>
          <a:p>
            <a:endParaRPr/>
          </a:p>
        </p:txBody>
      </p:sp>
      <p:sp>
        <p:nvSpPr>
          <p:cNvPr id="20" name="PlaceHolder 3"/>
          <p:cNvSpPr>
            <a:spLocks noGrp="1"/>
          </p:cNvSpPr>
          <p:nvPr>
            <p:ph type="body"/>
          </p:nvPr>
        </p:nvSpPr>
        <p:spPr>
          <a:xfrm>
            <a:off x="5049000" y="1769040"/>
            <a:ext cx="4328280" cy="2091240"/>
          </a:xfrm>
          <a:prstGeom prst="rect">
            <a:avLst/>
          </a:prstGeom>
        </p:spPr>
        <p:txBody>
          <a:bodyPr bIns="0" lIns="0" rIns="0" tIns="0" wrap="none"/>
          <a:p>
            <a:endParaRPr/>
          </a:p>
        </p:txBody>
      </p:sp>
      <p:sp>
        <p:nvSpPr>
          <p:cNvPr id="21" name="PlaceHolder 4"/>
          <p:cNvSpPr>
            <a:spLocks noGrp="1"/>
          </p:cNvSpPr>
          <p:nvPr>
            <p:ph type="body"/>
          </p:nvPr>
        </p:nvSpPr>
        <p:spPr>
          <a:xfrm>
            <a:off x="5049000" y="4059000"/>
            <a:ext cx="4328280" cy="20912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23" name="PlaceHolder 2"/>
          <p:cNvSpPr>
            <a:spLocks noGrp="1"/>
          </p:cNvSpPr>
          <p:nvPr>
            <p:ph type="body"/>
          </p:nvPr>
        </p:nvSpPr>
        <p:spPr>
          <a:xfrm>
            <a:off x="504000" y="1769040"/>
            <a:ext cx="4328280" cy="2091240"/>
          </a:xfrm>
          <a:prstGeom prst="rect">
            <a:avLst/>
          </a:prstGeom>
        </p:spPr>
        <p:txBody>
          <a:bodyPr bIns="0" lIns="0" rIns="0" tIns="0" wrap="none"/>
          <a:p>
            <a:endParaRPr/>
          </a:p>
        </p:txBody>
      </p:sp>
      <p:sp>
        <p:nvSpPr>
          <p:cNvPr id="24" name="PlaceHolder 3"/>
          <p:cNvSpPr>
            <a:spLocks noGrp="1"/>
          </p:cNvSpPr>
          <p:nvPr>
            <p:ph type="body"/>
          </p:nvPr>
        </p:nvSpPr>
        <p:spPr>
          <a:xfrm>
            <a:off x="5049000" y="1769040"/>
            <a:ext cx="4328280" cy="2091240"/>
          </a:xfrm>
          <a:prstGeom prst="rect">
            <a:avLst/>
          </a:prstGeom>
        </p:spPr>
        <p:txBody>
          <a:bodyPr bIns="0" lIns="0" rIns="0" tIns="0" wrap="none"/>
          <a:p>
            <a:endParaRPr/>
          </a:p>
        </p:txBody>
      </p:sp>
      <p:sp>
        <p:nvSpPr>
          <p:cNvPr id="25" name="PlaceHolder 4"/>
          <p:cNvSpPr>
            <a:spLocks noGrp="1"/>
          </p:cNvSpPr>
          <p:nvPr>
            <p:ph type="body"/>
          </p:nvPr>
        </p:nvSpPr>
        <p:spPr>
          <a:xfrm>
            <a:off x="504000" y="4059000"/>
            <a:ext cx="8869680" cy="20912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anchor="ctr" bIns="0" lIns="0" rIns="0" tIns="0" wrap="none"/>
          <a:p>
            <a:pPr algn="ctr"/>
            <a:r>
              <a:rPr lang="en-GB"/>
              <a:t>Click to edit the title text format</a:t>
            </a:r>
            <a:endParaRPr/>
          </a:p>
        </p:txBody>
      </p:sp>
      <p:sp>
        <p:nvSpPr>
          <p:cNvPr id="1" name="PlaceHolder 2"/>
          <p:cNvSpPr>
            <a:spLocks noGrp="1"/>
          </p:cNvSpPr>
          <p:nvPr>
            <p:ph type="body"/>
          </p:nvPr>
        </p:nvSpPr>
        <p:spPr>
          <a:xfrm>
            <a:off x="504000" y="1769040"/>
            <a:ext cx="8870040" cy="4384800"/>
          </a:xfrm>
          <a:prstGeom prst="rect">
            <a:avLst/>
          </a:prstGeom>
        </p:spPr>
        <p:txBody>
          <a:bodyPr bIns="0" lIns="0" rIns="0" tIns="0" wrap="none"/>
          <a:p>
            <a:pPr>
              <a:buSzPct val="45000"/>
              <a:buFont typeface="StarSymbol"/>
              <a:buChar char=""/>
            </a:pPr>
            <a:r>
              <a:rPr lang="en-GB"/>
              <a:t>Click to edit the outline text format</a:t>
            </a:r>
            <a:endParaRPr/>
          </a:p>
          <a:p>
            <a:pPr lvl="1">
              <a:buSzPct val="75000"/>
              <a:buFont typeface="StarSymbol"/>
              <a:buChar char=""/>
            </a:pPr>
            <a:r>
              <a:rPr lang="en-GB"/>
              <a:t>Second Outline Level</a:t>
            </a:r>
            <a:endParaRPr/>
          </a:p>
          <a:p>
            <a:pPr lvl="2">
              <a:buSzPct val="45000"/>
              <a:buFont typeface="StarSymbol"/>
              <a:buChar char=""/>
            </a:pPr>
            <a:r>
              <a:rPr lang="en-GB"/>
              <a:t>Third Outline Level</a:t>
            </a:r>
            <a:endParaRPr/>
          </a:p>
          <a:p>
            <a:pPr lvl="3">
              <a:buSzPct val="75000"/>
              <a:buFont typeface="StarSymbol"/>
              <a:buChar char=""/>
            </a:pPr>
            <a:r>
              <a:rPr lang="en-GB"/>
              <a:t>Fourth Outline Level</a:t>
            </a:r>
            <a:endParaRPr/>
          </a:p>
          <a:p>
            <a:pPr lvl="4">
              <a:buSzPct val="45000"/>
              <a:buFont typeface="StarSymbol"/>
              <a:buChar char=""/>
            </a:pPr>
            <a:r>
              <a:rPr lang="en-GB"/>
              <a:t>Fifth Outline Level</a:t>
            </a:r>
            <a:endParaRPr/>
          </a:p>
          <a:p>
            <a:pPr lvl="5">
              <a:buSzPct val="45000"/>
              <a:buFont typeface="StarSymbol"/>
              <a:buChar char=""/>
            </a:pPr>
            <a:r>
              <a:rPr lang="en-GB"/>
              <a:t>Sixth Outline Level</a:t>
            </a:r>
            <a:endParaRPr/>
          </a:p>
          <a:p>
            <a:pPr lvl="6">
              <a:buSzPct val="45000"/>
              <a:buFont typeface="StarSymbol"/>
              <a:buChar char=""/>
            </a:pPr>
            <a:r>
              <a:rPr lang="en-GB"/>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bIns="0" lIns="0" rIns="0" tIns="0" wrap="none"/>
          <a:p>
            <a:r>
              <a:rPr lang="en-GB" sz="1400"/>
              <a:t>&lt;date/time&gt;</a:t>
            </a:r>
            <a:endParaRPr/>
          </a:p>
        </p:txBody>
      </p:sp>
      <p:sp>
        <p:nvSpPr>
          <p:cNvPr id="3" name="PlaceHolder 4"/>
          <p:cNvSpPr>
            <a:spLocks noGrp="1"/>
          </p:cNvSpPr>
          <p:nvPr>
            <p:ph type="ftr"/>
          </p:nvPr>
        </p:nvSpPr>
        <p:spPr>
          <a:xfrm>
            <a:off x="3447360" y="6887160"/>
            <a:ext cx="3195000" cy="521280"/>
          </a:xfrm>
          <a:prstGeom prst="rect">
            <a:avLst/>
          </a:prstGeom>
        </p:spPr>
        <p:txBody>
          <a:bodyPr bIns="0" lIns="0" rIns="0" tIns="0" wrap="none"/>
          <a:p>
            <a:pPr algn="ctr"/>
            <a:r>
              <a:rPr lang="en-GB" sz="1400"/>
              <a:t>&lt;footer&gt;</a:t>
            </a:r>
            <a:endParaRPr/>
          </a:p>
        </p:txBody>
      </p:sp>
      <p:sp>
        <p:nvSpPr>
          <p:cNvPr id="4" name="PlaceHolder 5"/>
          <p:cNvSpPr>
            <a:spLocks noGrp="1"/>
          </p:cNvSpPr>
          <p:nvPr>
            <p:ph type="sldNum"/>
          </p:nvPr>
        </p:nvSpPr>
        <p:spPr>
          <a:xfrm>
            <a:off x="7227360" y="6887160"/>
            <a:ext cx="2348280" cy="521280"/>
          </a:xfrm>
          <a:prstGeom prst="rect">
            <a:avLst/>
          </a:prstGeom>
        </p:spPr>
        <p:txBody>
          <a:bodyPr bIns="0" lIns="0" rIns="0" tIns="0" wrap="none"/>
          <a:p>
            <a:pPr algn="r"/>
            <a:fld id="{6B352475-685C-4498-8621-19F66A926C49}" type="slidenum">
              <a:rPr lang="en-GB" sz="1400"/>
              <a:t>&lt;number&gt;</a:t>
            </a:fld>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TextShape 1"/>
          <p:cNvSpPr txBox="1"/>
          <p:nvPr/>
        </p:nvSpPr>
        <p:spPr>
          <a:xfrm>
            <a:off x="504000" y="301320"/>
            <a:ext cx="9071640" cy="1262160"/>
          </a:xfrm>
          <a:prstGeom prst="rect">
            <a:avLst/>
          </a:prstGeom>
        </p:spPr>
        <p:txBody>
          <a:bodyPr anchor="ctr" bIns="0" lIns="0" rIns="0" tIns="0" wrap="none"/>
          <a:p>
            <a:pPr algn="ctr"/>
            <a:r>
              <a:rPr lang="en-GB"/>
              <a:t>Applications</a:t>
            </a:r>
            <a:endParaRPr/>
          </a:p>
        </p:txBody>
      </p:sp>
      <p:pic>
        <p:nvPicPr>
          <p:cNvPr descr="" id="43" name=""/>
          <p:cNvPicPr/>
          <p:nvPr/>
        </p:nvPicPr>
        <p:blipFill>
          <a:blip r:embed="rId1"/>
          <a:stretch>
            <a:fillRect/>
          </a:stretch>
        </p:blipFill>
        <p:spPr>
          <a:xfrm>
            <a:off x="900000" y="3996000"/>
            <a:ext cx="3960000" cy="1980000"/>
          </a:xfrm>
          <a:prstGeom prst="rect">
            <a:avLst/>
          </a:prstGeom>
        </p:spPr>
      </p:pic>
      <p:sp>
        <p:nvSpPr>
          <p:cNvPr id="44" name="TextShape 2"/>
          <p:cNvSpPr txBox="1"/>
          <p:nvPr/>
        </p:nvSpPr>
        <p:spPr>
          <a:xfrm>
            <a:off x="1440000" y="3564000"/>
            <a:ext cx="2808000" cy="346320"/>
          </a:xfrm>
          <a:prstGeom prst="rect">
            <a:avLst/>
          </a:prstGeom>
        </p:spPr>
        <p:txBody>
          <a:bodyPr bIns="45000" lIns="90000" rIns="90000" tIns="45000" wrap="none"/>
          <a:p>
            <a:r>
              <a:rPr b="1" lang="en-GB"/>
              <a:t>Stock market prediction</a:t>
            </a:r>
            <a:endParaRPr/>
          </a:p>
        </p:txBody>
      </p:sp>
      <p:sp>
        <p:nvSpPr>
          <p:cNvPr id="45" name="TextShape 3"/>
          <p:cNvSpPr txBox="1"/>
          <p:nvPr/>
        </p:nvSpPr>
        <p:spPr>
          <a:xfrm>
            <a:off x="1152000" y="6048000"/>
            <a:ext cx="3312000" cy="427320"/>
          </a:xfrm>
          <a:prstGeom prst="rect">
            <a:avLst/>
          </a:prstGeom>
        </p:spPr>
      </p:sp>
      <p:sp>
        <p:nvSpPr>
          <p:cNvPr id="46" name="TextShape 4"/>
          <p:cNvSpPr txBox="1"/>
          <p:nvPr/>
        </p:nvSpPr>
        <p:spPr>
          <a:xfrm>
            <a:off x="1152000" y="6120000"/>
            <a:ext cx="3420000" cy="346320"/>
          </a:xfrm>
          <a:prstGeom prst="rect">
            <a:avLst/>
          </a:prstGeom>
        </p:spPr>
        <p:txBody>
          <a:bodyPr bIns="45000" lIns="90000" rIns="90000" tIns="45000" wrap="none"/>
          <a:p>
            <a:r>
              <a:rPr b="1" lang="en-GB"/>
              <a:t>Optical character recognition</a:t>
            </a:r>
            <a:endParaRPr/>
          </a:p>
        </p:txBody>
      </p:sp>
      <p:sp>
        <p:nvSpPr>
          <p:cNvPr id="47" name="TextShape 5"/>
          <p:cNvSpPr txBox="1"/>
          <p:nvPr/>
        </p:nvSpPr>
        <p:spPr>
          <a:xfrm>
            <a:off x="6120000" y="5256000"/>
            <a:ext cx="2520000" cy="346320"/>
          </a:xfrm>
          <a:prstGeom prst="rect">
            <a:avLst/>
          </a:prstGeom>
        </p:spPr>
        <p:txBody>
          <a:bodyPr bIns="45000" lIns="90000" rIns="90000" tIns="45000" wrap="none"/>
          <a:p>
            <a:r>
              <a:rPr b="1" lang="en-GB"/>
              <a:t>Image compression</a:t>
            </a:r>
            <a:endParaRPr/>
          </a:p>
        </p:txBody>
      </p:sp>
      <p:pic>
        <p:nvPicPr>
          <p:cNvPr descr="" id="48" name=""/>
          <p:cNvPicPr/>
          <p:nvPr/>
        </p:nvPicPr>
        <p:blipFill>
          <a:blip r:embed="rId2"/>
          <a:stretch>
            <a:fillRect/>
          </a:stretch>
        </p:blipFill>
        <p:spPr>
          <a:xfrm>
            <a:off x="1009440" y="1656000"/>
            <a:ext cx="3632760" cy="1872000"/>
          </a:xfrm>
          <a:prstGeom prst="rect">
            <a:avLst/>
          </a:prstGeom>
        </p:spPr>
      </p:pic>
      <p:pic>
        <p:nvPicPr>
          <p:cNvPr descr="" id="49" name=""/>
          <p:cNvPicPr/>
          <p:nvPr/>
        </p:nvPicPr>
        <p:blipFill>
          <a:blip r:embed="rId3"/>
          <a:stretch>
            <a:fillRect/>
          </a:stretch>
        </p:blipFill>
        <p:spPr>
          <a:xfrm>
            <a:off x="5303880" y="2016000"/>
            <a:ext cx="4200120" cy="3171600"/>
          </a:xfrm>
          <a:prstGeom prst="rect">
            <a:avLst/>
          </a:prstGeom>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p:spPr>
        <p:txBody>
          <a:bodyPr anchor="ctr" bIns="0" lIns="0" rIns="0" tIns="0" wrap="none"/>
          <a:p>
            <a:pPr algn="ctr"/>
            <a:r>
              <a:rPr lang="en-GB"/>
              <a:t>Application Types</a:t>
            </a:r>
            <a:endParaRPr/>
          </a:p>
        </p:txBody>
      </p:sp>
      <p:sp>
        <p:nvSpPr>
          <p:cNvPr id="51" name="TextShape 2"/>
          <p:cNvSpPr txBox="1"/>
          <p:nvPr/>
        </p:nvSpPr>
        <p:spPr>
          <a:xfrm>
            <a:off x="504000" y="1769040"/>
            <a:ext cx="8870040" cy="5502960"/>
          </a:xfrm>
          <a:prstGeom prst="rect">
            <a:avLst/>
          </a:prstGeom>
        </p:spPr>
        <p:txBody>
          <a:bodyPr bIns="0" lIns="0" rIns="0" tIns="0" wrap="none"/>
          <a:p>
            <a:pPr>
              <a:buSzPct val="45000"/>
              <a:buFont typeface="StarSymbol"/>
              <a:buChar char=""/>
            </a:pPr>
            <a:r>
              <a:rPr lang="en-GB"/>
              <a:t>Classification</a:t>
            </a:r>
            <a:endParaRPr/>
          </a:p>
          <a:p>
            <a:pPr lvl="1">
              <a:buSzPct val="75000"/>
              <a:buFont typeface="StarSymbol"/>
              <a:buChar char=""/>
            </a:pPr>
            <a:r>
              <a:rPr lang="en-GB"/>
              <a:t>Assigning objects to a predetermined group</a:t>
            </a:r>
            <a:endParaRPr/>
          </a:p>
          <a:p>
            <a:pPr lvl="1">
              <a:buSzPct val="75000"/>
              <a:buFont typeface="StarSymbol"/>
              <a:buChar char=""/>
            </a:pPr>
            <a:r>
              <a:rPr lang="en-GB"/>
              <a:t>Uses a training set to create classifiers</a:t>
            </a:r>
            <a:endParaRPr/>
          </a:p>
          <a:p>
            <a:pPr>
              <a:buSzPct val="45000"/>
              <a:buFont typeface="StarSymbol"/>
              <a:buChar char=""/>
            </a:pPr>
            <a:r>
              <a:rPr lang="en-GB"/>
              <a:t>Clustering</a:t>
            </a:r>
            <a:endParaRPr/>
          </a:p>
          <a:p>
            <a:pPr lvl="1">
              <a:buSzPct val="75000"/>
              <a:buFont typeface="StarSymbol"/>
              <a:buChar char=""/>
            </a:pPr>
            <a:r>
              <a:rPr lang="en-GB"/>
              <a:t>Grouping objects similar to each other</a:t>
            </a:r>
            <a:endParaRPr/>
          </a:p>
          <a:p>
            <a:pPr lvl="1">
              <a:buSzPct val="75000"/>
              <a:buFont typeface="StarSymbol"/>
              <a:buChar char=""/>
            </a:pPr>
            <a:r>
              <a:rPr lang="en-GB"/>
              <a:t>Like classification but without knowing the class</a:t>
            </a:r>
            <a:endParaRPr/>
          </a:p>
          <a:p>
            <a:pPr lvl="1">
              <a:buSzPct val="75000"/>
              <a:buFont typeface="StarSymbol"/>
              <a:buChar char=""/>
            </a:pPr>
            <a:r>
              <a:rPr lang="en-GB"/>
              <a:t>Commonly uses a distance relationship</a:t>
            </a:r>
            <a:endParaRPr/>
          </a:p>
          <a:p>
            <a:pPr>
              <a:buSzPct val="45000"/>
              <a:buFont typeface="StarSymbol"/>
              <a:buChar char=""/>
            </a:pPr>
            <a:r>
              <a:rPr lang="en-GB"/>
              <a:t>Pattern Association</a:t>
            </a:r>
            <a:endParaRPr/>
          </a:p>
          <a:p>
            <a:pPr lvl="1">
              <a:buSzPct val="75000"/>
              <a:buFont typeface="StarSymbol"/>
              <a:buChar char=""/>
            </a:pPr>
            <a:r>
              <a:rPr lang="en-GB"/>
              <a:t>Can be used to reduce noise or corruption</a:t>
            </a:r>
            <a:endParaRPr/>
          </a:p>
          <a:p>
            <a:pPr lvl="1">
              <a:buSzPct val="75000"/>
              <a:buFont typeface="StarSymbol"/>
              <a:buChar char=""/>
            </a:pPr>
            <a:r>
              <a:rPr lang="en-GB"/>
              <a:t>Can be split into auto/hetero-association</a:t>
            </a:r>
            <a:endParaRPr/>
          </a:p>
          <a:p>
            <a:pPr>
              <a:buSzPct val="45000"/>
              <a:buFont typeface="StarSymbol"/>
              <a:buChar char=""/>
            </a:pPr>
            <a:r>
              <a:rPr lang="en-GB"/>
              <a:t>Vector Quantization</a:t>
            </a:r>
            <a:endParaRPr/>
          </a:p>
          <a:p>
            <a:pPr lvl="1">
              <a:buSzPct val="75000"/>
              <a:buFont typeface="StarSymbol"/>
              <a:buChar char=""/>
            </a:pPr>
            <a:r>
              <a:rPr lang="en-GB"/>
              <a:t>Associates each input with the nearest vector</a:t>
            </a:r>
            <a:endParaRPr/>
          </a:p>
          <a:p>
            <a:pPr lvl="1">
              <a:buSzPct val="75000"/>
              <a:buFont typeface="StarSymbol"/>
              <a:buChar char=""/>
            </a:pPr>
            <a:r>
              <a:rPr lang="en-GB"/>
              <a:t>Process is similar to clustering</a:t>
            </a:r>
            <a:endParaRPr/>
          </a:p>
          <a:p>
            <a:pPr lvl="1">
              <a:buSzPct val="75000"/>
              <a:buFont typeface="StarSymbol"/>
              <a:buChar char=""/>
            </a:pPr>
            <a:r>
              <a:rPr lang="en-GB"/>
              <a:t>Can compress large amounts of input data</a:t>
            </a:r>
            <a:endParaRPr/>
          </a:p>
          <a:p>
            <a:pPr lvl="1">
              <a:buSzPct val="75000"/>
              <a:buFont typeface="StarSymbol"/>
              <a:buChar char=""/>
            </a:pPr>
            <a:r>
              <a:rPr lang="en-GB"/>
              <a:t>Not lossless</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TextShape 1"/>
          <p:cNvSpPr txBox="1"/>
          <p:nvPr/>
        </p:nvSpPr>
        <p:spPr>
          <a:xfrm>
            <a:off x="288000" y="301320"/>
            <a:ext cx="9288000" cy="1262160"/>
          </a:xfrm>
          <a:prstGeom prst="rect">
            <a:avLst/>
          </a:prstGeom>
        </p:spPr>
        <p:txBody>
          <a:bodyPr anchor="ctr" bIns="0" lIns="0" rIns="0" tIns="0" wrap="none"/>
          <a:p>
            <a:pPr algn="ctr"/>
            <a:r>
              <a:rPr lang="en-GB"/>
              <a:t>Optical Character Recognition (OCR)</a:t>
            </a:r>
            <a:endParaRPr/>
          </a:p>
        </p:txBody>
      </p:sp>
      <p:sp>
        <p:nvSpPr>
          <p:cNvPr id="53" name="TextShape 2"/>
          <p:cNvSpPr txBox="1"/>
          <p:nvPr/>
        </p:nvSpPr>
        <p:spPr>
          <a:xfrm>
            <a:off x="504000" y="1769040"/>
            <a:ext cx="8870040" cy="4384800"/>
          </a:xfrm>
          <a:prstGeom prst="rect">
            <a:avLst/>
          </a:prstGeom>
        </p:spPr>
        <p:txBody>
          <a:bodyPr bIns="0" lIns="0" rIns="0" tIns="0" wrap="none"/>
          <a:p>
            <a:pPr>
              <a:buSzPct val="45000"/>
              <a:buFont typeface="StarSymbol"/>
              <a:buChar char=""/>
            </a:pPr>
            <a:r>
              <a:rPr lang="en-GB"/>
              <a:t>Algorithms used to be processor intensive</a:t>
            </a:r>
            <a:endParaRPr/>
          </a:p>
          <a:p>
            <a:pPr lvl="1">
              <a:buSzPct val="75000"/>
              <a:buFont typeface="StarSymbol"/>
              <a:buChar char=""/>
            </a:pPr>
            <a:r>
              <a:rPr lang="en-GB"/>
              <a:t>Caused significant delay in recognition time</a:t>
            </a:r>
            <a:endParaRPr/>
          </a:p>
          <a:p>
            <a:pPr>
              <a:buSzPct val="45000"/>
              <a:buFont typeface="StarSymbol"/>
              <a:buChar char=""/>
            </a:pPr>
            <a:r>
              <a:rPr lang="en-GB"/>
              <a:t>Neural networks seen as efficient without extensive processing</a:t>
            </a:r>
            <a:endParaRPr/>
          </a:p>
          <a:p>
            <a:pPr lvl="1">
              <a:buSzPct val="75000"/>
              <a:buFont typeface="StarSymbol"/>
              <a:buChar char=""/>
            </a:pPr>
            <a:r>
              <a:rPr lang="en-GB"/>
              <a:t>Can be learnt with back propagation algorithm</a:t>
            </a:r>
            <a:endParaRPr/>
          </a:p>
          <a:p>
            <a:pPr lvl="1">
              <a:buSzPct val="75000"/>
              <a:buFont typeface="StarSymbol"/>
              <a:buChar char=""/>
            </a:pPr>
            <a:r>
              <a:rPr lang="en-GB"/>
              <a:t>Initial learning time is one time only </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TextShape 1"/>
          <p:cNvSpPr txBox="1"/>
          <p:nvPr/>
        </p:nvSpPr>
        <p:spPr>
          <a:xfrm>
            <a:off x="504000" y="301320"/>
            <a:ext cx="9071640" cy="1262160"/>
          </a:xfrm>
          <a:prstGeom prst="rect">
            <a:avLst/>
          </a:prstGeom>
        </p:spPr>
        <p:txBody>
          <a:bodyPr anchor="ctr" bIns="0" lIns="0" rIns="0" tIns="0" wrap="none"/>
          <a:p>
            <a:pPr algn="ctr"/>
            <a:r>
              <a:rPr lang="en-GB"/>
              <a:t>Image Compression</a:t>
            </a:r>
            <a:endParaRPr/>
          </a:p>
        </p:txBody>
      </p:sp>
      <p:sp>
        <p:nvSpPr>
          <p:cNvPr id="55" name="TextShape 2"/>
          <p:cNvSpPr txBox="1"/>
          <p:nvPr/>
        </p:nvSpPr>
        <p:spPr>
          <a:xfrm>
            <a:off x="504000" y="1769040"/>
            <a:ext cx="8870040" cy="5070960"/>
          </a:xfrm>
          <a:prstGeom prst="rect">
            <a:avLst/>
          </a:prstGeom>
        </p:spPr>
        <p:txBody>
          <a:bodyPr bIns="0" lIns="0" rIns="0" tIns="0" wrap="none"/>
          <a:p>
            <a:pPr>
              <a:buSzPct val="45000"/>
              <a:buFont typeface="StarSymbol"/>
              <a:buChar char=""/>
            </a:pPr>
            <a:r>
              <a:rPr lang="en-GB"/>
              <a:t>Can decompose an image into a set of vectors</a:t>
            </a:r>
            <a:endParaRPr/>
          </a:p>
          <a:p>
            <a:pPr lvl="1">
              <a:buSzPct val="75000"/>
              <a:buFont typeface="StarSymbol"/>
              <a:buChar char=""/>
            </a:pPr>
            <a:r>
              <a:rPr lang="en-GB"/>
              <a:t>This can be based off brightness, colour etc</a:t>
            </a:r>
            <a:endParaRPr/>
          </a:p>
          <a:p>
            <a:pPr>
              <a:buSzPct val="45000"/>
              <a:buFont typeface="StarSymbol"/>
              <a:buChar char=""/>
            </a:pPr>
            <a:r>
              <a:rPr lang="en-GB"/>
              <a:t>Vector quantisation can then be used in a neural network</a:t>
            </a:r>
            <a:endParaRPr/>
          </a:p>
          <a:p>
            <a:pPr lvl="1">
              <a:buSzPct val="75000"/>
              <a:buFont typeface="StarSymbol"/>
              <a:buChar char=""/>
            </a:pPr>
            <a:r>
              <a:rPr lang="en-GB"/>
              <a:t>Has several learning algorithms that can be used</a:t>
            </a:r>
            <a:endParaRPr/>
          </a:p>
          <a:p>
            <a:pPr>
              <a:buSzPct val="45000"/>
              <a:buFont typeface="StarSymbol"/>
              <a:buChar char=""/>
            </a:pPr>
            <a:r>
              <a:rPr lang="en-GB"/>
              <a:t>There are other ways of compressing images with neural networks</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TextShape 1"/>
          <p:cNvSpPr txBox="1"/>
          <p:nvPr/>
        </p:nvSpPr>
        <p:spPr>
          <a:xfrm>
            <a:off x="504000" y="301320"/>
            <a:ext cx="9071640" cy="1262160"/>
          </a:xfrm>
          <a:prstGeom prst="rect">
            <a:avLst/>
          </a:prstGeom>
        </p:spPr>
        <p:txBody>
          <a:bodyPr anchor="ctr" bIns="0" lIns="0" rIns="0" tIns="0" wrap="none"/>
          <a:p>
            <a:pPr algn="ctr"/>
            <a:r>
              <a:rPr lang="en-GB"/>
              <a:t>Stock Market Prediction</a:t>
            </a:r>
            <a:endParaRPr/>
          </a:p>
        </p:txBody>
      </p:sp>
      <p:sp>
        <p:nvSpPr>
          <p:cNvPr id="57" name="TextShape 2"/>
          <p:cNvSpPr txBox="1"/>
          <p:nvPr/>
        </p:nvSpPr>
        <p:spPr>
          <a:xfrm>
            <a:off x="576000" y="1807560"/>
            <a:ext cx="8870040" cy="4384440"/>
          </a:xfrm>
          <a:prstGeom prst="rect">
            <a:avLst/>
          </a:prstGeom>
        </p:spPr>
        <p:txBody>
          <a:bodyPr bIns="0" lIns="0" rIns="0" tIns="0" wrap="none"/>
          <a:p>
            <a:pPr>
              <a:buSzPct val="45000"/>
              <a:buFont typeface="StarSymbol"/>
              <a:buChar char=""/>
            </a:pPr>
            <a:r>
              <a:rPr lang="en-GB"/>
              <a:t>Why use neural networks?</a:t>
            </a:r>
            <a:endParaRPr/>
          </a:p>
          <a:p>
            <a:pPr lvl="1">
              <a:buSzPct val="75000"/>
              <a:buFont typeface="StarSymbol"/>
              <a:buChar char=""/>
            </a:pPr>
            <a:r>
              <a:rPr lang="en-GB"/>
              <a:t>Good at finding patterns in data</a:t>
            </a:r>
            <a:endParaRPr/>
          </a:p>
          <a:p>
            <a:pPr lvl="1">
              <a:buSzPct val="75000"/>
              <a:buFont typeface="StarSymbol"/>
              <a:buChar char=""/>
            </a:pPr>
            <a:r>
              <a:rPr lang="en-GB"/>
              <a:t>Can find non-linear patterns with multiple layers</a:t>
            </a:r>
            <a:endParaRPr/>
          </a:p>
          <a:p>
            <a:pPr>
              <a:buSzPct val="45000"/>
              <a:buFont typeface="StarSymbol"/>
              <a:buChar char=""/>
            </a:pPr>
            <a:r>
              <a:rPr lang="en-GB"/>
              <a:t>The network</a:t>
            </a:r>
            <a:endParaRPr/>
          </a:p>
          <a:p>
            <a:pPr lvl="1">
              <a:buSzPct val="75000"/>
              <a:buFont typeface="StarSymbol"/>
              <a:buChar char=""/>
            </a:pPr>
            <a:r>
              <a:rPr lang="en-GB"/>
              <a:t>Have to decide how many inputs to use – complex</a:t>
            </a:r>
            <a:endParaRPr/>
          </a:p>
          <a:p>
            <a:pPr lvl="1">
              <a:buSzPct val="75000"/>
              <a:buFont typeface="StarSymbol"/>
              <a:buChar char=""/>
            </a:pPr>
            <a:r>
              <a:rPr lang="en-GB"/>
              <a:t>Which learning algorithm is most ideal?</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