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29"/>
  </p:notesMasterIdLst>
  <p:sldIdLst>
    <p:sldId id="286"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4" r:id="rId18"/>
    <p:sldId id="281" r:id="rId19"/>
    <p:sldId id="282" r:id="rId20"/>
    <p:sldId id="283" r:id="rId21"/>
    <p:sldId id="257" r:id="rId22"/>
    <p:sldId id="258" r:id="rId23"/>
    <p:sldId id="261" r:id="rId24"/>
    <p:sldId id="259" r:id="rId25"/>
    <p:sldId id="262" r:id="rId26"/>
    <p:sldId id="264" r:id="rId27"/>
    <p:sldId id="265"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691" autoAdjust="0"/>
    <p:restoredTop sz="82598" autoAdjust="0"/>
  </p:normalViewPr>
  <p:slideViewPr>
    <p:cSldViewPr>
      <p:cViewPr varScale="1">
        <p:scale>
          <a:sx n="43" d="100"/>
          <a:sy n="43" d="100"/>
        </p:scale>
        <p:origin x="470" y="62"/>
      </p:cViewPr>
      <p:guideLst>
        <p:guide orient="horz" pos="2160"/>
        <p:guide pos="2880"/>
      </p:guideLst>
    </p:cSldViewPr>
  </p:slideViewPr>
  <p:outlineViewPr>
    <p:cViewPr>
      <p:scale>
        <a:sx n="33" d="100"/>
        <a:sy n="33" d="100"/>
      </p:scale>
      <p:origin x="0" y="-4133"/>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5891BCA-CFF5-41C4-BB54-BE53389855AB}" type="datetimeFigureOut">
              <a:rPr lang="en-GB"/>
              <a:pPr>
                <a:defRPr/>
              </a:pPr>
              <a:t>20/03/2013</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A4E7025A-5114-41B1-848E-7DA0A8FF5176}" type="slidenum">
              <a:rPr lang="en-GB"/>
              <a:pPr>
                <a:defRPr/>
              </a:pPr>
              <a:t>‹#›</a:t>
            </a:fld>
            <a:endParaRPr lang="en-GB" dirty="0"/>
          </a:p>
        </p:txBody>
      </p:sp>
    </p:spTree>
    <p:extLst>
      <p:ext uri="{BB962C8B-B14F-4D97-AF65-F5344CB8AC3E}">
        <p14:creationId xmlns:p14="http://schemas.microsoft.com/office/powerpoint/2010/main" val="42078802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Arial" charset="0"/>
      </a:defRPr>
    </a:lvl1pPr>
    <a:lvl2pPr marL="457200" algn="l" rtl="0" fontAlgn="base">
      <a:spcBef>
        <a:spcPct val="30000"/>
      </a:spcBef>
      <a:spcAft>
        <a:spcPct val="0"/>
      </a:spcAft>
      <a:defRPr sz="1200" kern="1200">
        <a:solidFill>
          <a:schemeClr val="tx1"/>
        </a:solidFill>
        <a:latin typeface="+mn-lt"/>
        <a:ea typeface="+mn-ea"/>
        <a:cs typeface="Arial" charset="0"/>
      </a:defRPr>
    </a:lvl2pPr>
    <a:lvl3pPr marL="914400" algn="l" rtl="0" fontAlgn="base">
      <a:spcBef>
        <a:spcPct val="30000"/>
      </a:spcBef>
      <a:spcAft>
        <a:spcPct val="0"/>
      </a:spcAft>
      <a:defRPr sz="1200" kern="1200">
        <a:solidFill>
          <a:schemeClr val="tx1"/>
        </a:solidFill>
        <a:latin typeface="+mn-lt"/>
        <a:ea typeface="+mn-ea"/>
        <a:cs typeface="Arial" charset="0"/>
      </a:defRPr>
    </a:lvl3pPr>
    <a:lvl4pPr marL="1371600" algn="l" rtl="0" fontAlgn="base">
      <a:spcBef>
        <a:spcPct val="30000"/>
      </a:spcBef>
      <a:spcAft>
        <a:spcPct val="0"/>
      </a:spcAft>
      <a:defRPr sz="1200" kern="1200">
        <a:solidFill>
          <a:schemeClr val="tx1"/>
        </a:solidFill>
        <a:latin typeface="+mn-lt"/>
        <a:ea typeface="+mn-ea"/>
        <a:cs typeface="Arial" charset="0"/>
      </a:defRPr>
    </a:lvl4pPr>
    <a:lvl5pPr marL="1828800" algn="l" rtl="0" fontAlgn="base">
      <a:spcBef>
        <a:spcPct val="30000"/>
      </a:spcBef>
      <a:spcAft>
        <a:spcPct val="0"/>
      </a:spcAft>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6DDB6C0-3AAE-4D2D-976D-B7240FFD2E48}" type="slidenum">
              <a:rPr lang="en-GB"/>
              <a:pPr/>
              <a:t>2</a:t>
            </a:fld>
            <a:endParaRPr lang="en-GB" dirty="0"/>
          </a:p>
        </p:txBody>
      </p:sp>
      <p:sp>
        <p:nvSpPr>
          <p:cNvPr id="9217"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9218"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dirty="0"/>
          </a:p>
        </p:txBody>
      </p:sp>
    </p:spTree>
    <p:extLst>
      <p:ext uri="{BB962C8B-B14F-4D97-AF65-F5344CB8AC3E}">
        <p14:creationId xmlns:p14="http://schemas.microsoft.com/office/powerpoint/2010/main" val="4221740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9pPr>
          </a:lstStyle>
          <a:p>
            <a:fld id="{CDD7F26A-8035-491F-BBE7-8FEF2AF48D55}" type="slidenum">
              <a:rPr lang="en-GB">
                <a:solidFill>
                  <a:srgbClr val="000000"/>
                </a:solidFill>
                <a:latin typeface="Times New Roman" panose="02020603050405020304" pitchFamily="18" charset="0"/>
              </a:rPr>
              <a:pPr/>
              <a:t>18</a:t>
            </a:fld>
            <a:endParaRPr lang="en-GB" dirty="0">
              <a:solidFill>
                <a:srgbClr val="000000"/>
              </a:solidFill>
              <a:latin typeface="Times New Roman" panose="02020603050405020304" pitchFamily="18" charset="0"/>
            </a:endParaRPr>
          </a:p>
        </p:txBody>
      </p:sp>
      <p:sp>
        <p:nvSpPr>
          <p:cNvPr id="819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Text Box 2"/>
          <p:cNvSpPr txBox="1">
            <a:spLocks noGrp="1" noChangeArrowheads="1"/>
          </p:cNvSpPr>
          <p:nvPr>
            <p:ph type="body" idx="1"/>
          </p:nvPr>
        </p:nvSpPr>
        <p:spPr>
          <a:xfrm>
            <a:off x="755650" y="5078413"/>
            <a:ext cx="6048375" cy="52292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15876"/>
          <a:lstStyle/>
          <a:p>
            <a:pPr eaLnBrk="1">
              <a:lnSpc>
                <a:spcPct val="93000"/>
              </a:lnSpc>
              <a:spcBef>
                <a:spcPct val="0"/>
              </a:spcBef>
              <a:tabLst>
                <a:tab pos="723900" algn="l"/>
                <a:tab pos="1447800" algn="l"/>
                <a:tab pos="2171700" algn="l"/>
                <a:tab pos="2895600" algn="l"/>
                <a:tab pos="3619500" algn="l"/>
                <a:tab pos="4343400" algn="l"/>
                <a:tab pos="5067300" algn="l"/>
                <a:tab pos="5791200" algn="l"/>
              </a:tabLst>
            </a:pPr>
            <a:r>
              <a:rPr lang="en-GB" sz="1800" dirty="0" smtClean="0">
                <a:latin typeface="Arial" panose="020B0604020202020204" pitchFamily="34" charset="0"/>
                <a:ea typeface="DejaVu Sans" charset="0"/>
                <a:cs typeface="DejaVu Sans" charset="0"/>
              </a:rPr>
              <a:t>Optical character recognition – algorithms for this usually did a whole bunch of stuff before being able to recognise a character, including smoothing, curve analysis etc. This took a lot of processing power for the time, and could cause delays in recognition time, which wasn't very good for commercial environments, since speed is crucial there. </a:t>
            </a:r>
          </a:p>
          <a:p>
            <a:pPr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GB" sz="1800" dirty="0" smtClean="0">
              <a:latin typeface="Arial" panose="020B0604020202020204" pitchFamily="34" charset="0"/>
              <a:ea typeface="DejaVu Sans" charset="0"/>
              <a:cs typeface="DejaVu Sans" charset="0"/>
            </a:endParaRPr>
          </a:p>
          <a:p>
            <a:pPr eaLnBrk="1">
              <a:lnSpc>
                <a:spcPct val="93000"/>
              </a:lnSpc>
              <a:spcBef>
                <a:spcPct val="0"/>
              </a:spcBef>
              <a:tabLst>
                <a:tab pos="723900" algn="l"/>
                <a:tab pos="1447800" algn="l"/>
                <a:tab pos="2171700" algn="l"/>
                <a:tab pos="2895600" algn="l"/>
                <a:tab pos="3619500" algn="l"/>
                <a:tab pos="4343400" algn="l"/>
                <a:tab pos="5067300" algn="l"/>
                <a:tab pos="5791200" algn="l"/>
              </a:tabLst>
            </a:pPr>
            <a:r>
              <a:rPr lang="en-GB" sz="1800" dirty="0" smtClean="0">
                <a:latin typeface="Arial" panose="020B0604020202020204" pitchFamily="34" charset="0"/>
                <a:ea typeface="DejaVu Sans" charset="0"/>
                <a:cs typeface="DejaVu Sans" charset="0"/>
              </a:rPr>
              <a:t>So, neural networks were seen as an alternative since they could do without so much processing. They could actually be used with the back propagation algorithm, which does have the downside of being quite fiddly to get the right environment, since you need to adjust the learning rate, number of layers, number of nodes and so forth, but this is one time only and once this is done it's an effective to recognise characters</a:t>
            </a:r>
          </a:p>
          <a:p>
            <a:pPr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GB" sz="2000" dirty="0" smtClean="0">
              <a:latin typeface="Arial" panose="020B0604020202020204" pitchFamily="34" charset="0"/>
              <a:ea typeface="DejaVu Sans" charset="0"/>
              <a:cs typeface="DejaVu Sans" charset="0"/>
            </a:endParaRPr>
          </a:p>
          <a:p>
            <a:pPr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GB" sz="2000" dirty="0" smtClean="0">
              <a:latin typeface="Arial" panose="020B0604020202020204" pitchFamily="34" charset="0"/>
              <a:ea typeface="DejaVu Sans" charset="0"/>
              <a:cs typeface="DejaVu Sans" charset="0"/>
            </a:endParaRPr>
          </a:p>
          <a:p>
            <a:pPr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GB" sz="2000" dirty="0" smtClean="0">
              <a:latin typeface="Arial" panose="020B0604020202020204" pitchFamily="34" charset="0"/>
              <a:ea typeface="DejaVu Sans" charset="0"/>
              <a:cs typeface="DejaVu Sans" charset="0"/>
            </a:endParaRPr>
          </a:p>
          <a:p>
            <a:pPr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GB" sz="2000" dirty="0" smtClean="0">
              <a:latin typeface="Arial" panose="020B0604020202020204" pitchFamily="34" charset="0"/>
              <a:ea typeface="DejaVu Sans" charset="0"/>
              <a:cs typeface="DejaVu Sans" charset="0"/>
            </a:endParaRPr>
          </a:p>
        </p:txBody>
      </p:sp>
    </p:spTree>
    <p:extLst>
      <p:ext uri="{BB962C8B-B14F-4D97-AF65-F5344CB8AC3E}">
        <p14:creationId xmlns:p14="http://schemas.microsoft.com/office/powerpoint/2010/main" val="2010892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9pPr>
          </a:lstStyle>
          <a:p>
            <a:fld id="{7E2B163F-0884-45B0-8952-A1FC330B78F8}" type="slidenum">
              <a:rPr lang="en-GB">
                <a:solidFill>
                  <a:srgbClr val="000000"/>
                </a:solidFill>
                <a:latin typeface="Times New Roman" panose="02020603050405020304" pitchFamily="18" charset="0"/>
              </a:rPr>
              <a:pPr/>
              <a:t>19</a:t>
            </a:fld>
            <a:endParaRPr lang="en-GB" dirty="0">
              <a:solidFill>
                <a:srgbClr val="000000"/>
              </a:solidFill>
              <a:latin typeface="Times New Roman" panose="02020603050405020304" pitchFamily="18" charset="0"/>
            </a:endParaRPr>
          </a:p>
        </p:txBody>
      </p:sp>
      <p:sp>
        <p:nvSpPr>
          <p:cNvPr id="1024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Text Box 2"/>
          <p:cNvSpPr txBox="1">
            <a:spLocks noGrp="1" noChangeArrowheads="1"/>
          </p:cNvSpPr>
          <p:nvPr>
            <p:ph type="body" idx="1"/>
          </p:nvPr>
        </p:nvSpPr>
        <p:spPr>
          <a:xfrm>
            <a:off x="755650" y="5078413"/>
            <a:ext cx="6048375" cy="481171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17640"/>
          <a:lstStyle/>
          <a:p>
            <a:pPr eaLnBrk="1">
              <a:lnSpc>
                <a:spcPct val="93000"/>
              </a:lnSpc>
              <a:spcBef>
                <a:spcPct val="0"/>
              </a:spcBef>
              <a:tabLst>
                <a:tab pos="723900" algn="l"/>
                <a:tab pos="1447800" algn="l"/>
                <a:tab pos="2171700" algn="l"/>
                <a:tab pos="2895600" algn="l"/>
                <a:tab pos="3619500" algn="l"/>
                <a:tab pos="4343400" algn="l"/>
                <a:tab pos="5067300" algn="l"/>
                <a:tab pos="5791200" algn="l"/>
              </a:tabLst>
            </a:pPr>
            <a:r>
              <a:rPr lang="en-GB" sz="2000" dirty="0" smtClean="0">
                <a:latin typeface="Arial" panose="020B0604020202020204" pitchFamily="34" charset="0"/>
                <a:ea typeface="DejaVu Sans" charset="0"/>
                <a:cs typeface="DejaVu Sans" charset="0"/>
              </a:rPr>
              <a:t>Image compression – this can be done with neural networks because you can decompose an image into vectors, using brightness or colour perhaps. Once this is done, the vector quantisation method can be used, and that has some different algorithms such as competitive learning or using self-organising feature map.</a:t>
            </a:r>
          </a:p>
          <a:p>
            <a:pPr eaLnBrk="1">
              <a:lnSpc>
                <a:spcPct val="93000"/>
              </a:lnSpc>
              <a:spcBef>
                <a:spcPct val="0"/>
              </a:spcBef>
              <a:tabLst>
                <a:tab pos="723900" algn="l"/>
                <a:tab pos="1447800" algn="l"/>
                <a:tab pos="2171700" algn="l"/>
                <a:tab pos="2895600" algn="l"/>
                <a:tab pos="3619500" algn="l"/>
                <a:tab pos="4343400" algn="l"/>
                <a:tab pos="5067300" algn="l"/>
                <a:tab pos="5791200" algn="l"/>
              </a:tabLst>
            </a:pPr>
            <a:r>
              <a:rPr lang="en-GB" sz="2000" dirty="0" smtClean="0">
                <a:latin typeface="Arial" panose="020B0604020202020204" pitchFamily="34" charset="0"/>
                <a:ea typeface="DejaVu Sans" charset="0"/>
                <a:cs typeface="DejaVu Sans" charset="0"/>
              </a:rPr>
              <a:t>There are actually other ways aside from vector quantisation that can be used with a neural network, such as Hebbian learning, predictive coding or once again back-propagation, which can adapt to each given image with a specially designed network, so you can optimise specifically for each image.</a:t>
            </a:r>
          </a:p>
        </p:txBody>
      </p:sp>
    </p:spTree>
    <p:extLst>
      <p:ext uri="{BB962C8B-B14F-4D97-AF65-F5344CB8AC3E}">
        <p14:creationId xmlns:p14="http://schemas.microsoft.com/office/powerpoint/2010/main" val="2912336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9pPr>
          </a:lstStyle>
          <a:p>
            <a:fld id="{B9DC857C-EA39-4039-A2A6-8EE41D40D161}" type="slidenum">
              <a:rPr lang="en-GB">
                <a:solidFill>
                  <a:srgbClr val="000000"/>
                </a:solidFill>
                <a:latin typeface="Times New Roman" panose="02020603050405020304" pitchFamily="18" charset="0"/>
              </a:rPr>
              <a:pPr/>
              <a:t>20</a:t>
            </a:fld>
            <a:endParaRPr lang="en-GB" dirty="0">
              <a:solidFill>
                <a:srgbClr val="000000"/>
              </a:solidFill>
              <a:latin typeface="Times New Roman" panose="02020603050405020304" pitchFamily="18" charset="0"/>
            </a:endParaRPr>
          </a:p>
        </p:txBody>
      </p:sp>
      <p:sp>
        <p:nvSpPr>
          <p:cNvPr id="122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Text Box 2"/>
          <p:cNvSpPr txBox="1">
            <a:spLocks noGrp="1" noChangeArrowheads="1"/>
          </p:cNvSpPr>
          <p:nvPr>
            <p:ph type="body" idx="1"/>
          </p:nvPr>
        </p:nvSpPr>
        <p:spPr>
          <a:xfrm>
            <a:off x="755650" y="5078413"/>
            <a:ext cx="6048375" cy="481171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15876"/>
          <a:lstStyle/>
          <a:p>
            <a:pPr eaLnBrk="1">
              <a:lnSpc>
                <a:spcPct val="93000"/>
              </a:lnSpc>
              <a:spcBef>
                <a:spcPct val="0"/>
              </a:spcBef>
              <a:tabLst>
                <a:tab pos="723900" algn="l"/>
                <a:tab pos="1447800" algn="l"/>
                <a:tab pos="2171700" algn="l"/>
                <a:tab pos="2895600" algn="l"/>
                <a:tab pos="3619500" algn="l"/>
                <a:tab pos="4343400" algn="l"/>
                <a:tab pos="5067300" algn="l"/>
                <a:tab pos="5791200" algn="l"/>
              </a:tabLst>
            </a:pPr>
            <a:r>
              <a:rPr lang="en-GB" sz="1800" dirty="0" smtClean="0">
                <a:latin typeface="Arial" panose="020B0604020202020204" pitchFamily="34" charset="0"/>
                <a:ea typeface="DejaVu Sans" charset="0"/>
                <a:cs typeface="DejaVu Sans" charset="0"/>
              </a:rPr>
              <a:t>So first of all, why do we need neural networks for stock market prediction. Well, current methods involve a lot of analysis to find patters in the data, which neural networks are quite good at in the first place. They're also pretty adept at finding non-linear patterns which are quite hard to spot.</a:t>
            </a:r>
          </a:p>
          <a:p>
            <a:pPr eaLnBrk="1">
              <a:lnSpc>
                <a:spcPct val="93000"/>
              </a:lnSpc>
              <a:spcBef>
                <a:spcPct val="0"/>
              </a:spcBef>
              <a:tabLst>
                <a:tab pos="723900" algn="l"/>
                <a:tab pos="1447800" algn="l"/>
                <a:tab pos="2171700" algn="l"/>
                <a:tab pos="2895600" algn="l"/>
                <a:tab pos="3619500" algn="l"/>
                <a:tab pos="4343400" algn="l"/>
                <a:tab pos="5067300" algn="l"/>
                <a:tab pos="5791200" algn="l"/>
              </a:tabLst>
            </a:pPr>
            <a:r>
              <a:rPr lang="en-GB" sz="1800" dirty="0" smtClean="0">
                <a:latin typeface="Arial" panose="020B0604020202020204" pitchFamily="34" charset="0"/>
                <a:ea typeface="DejaVu Sans" charset="0"/>
                <a:cs typeface="DejaVu Sans" charset="0"/>
              </a:rPr>
              <a:t>When designing the network you have to look at how many input neurons to use, since stock markets are quite complex and have many factors affecting them. You also have to look at which learning algorithm is most ideal; back propagation can once again be used since its fairly easy to implement and is effective, but there are other methods such as recurrence and self-organising networks.</a:t>
            </a:r>
          </a:p>
        </p:txBody>
      </p:sp>
    </p:spTree>
    <p:extLst>
      <p:ext uri="{BB962C8B-B14F-4D97-AF65-F5344CB8AC3E}">
        <p14:creationId xmlns:p14="http://schemas.microsoft.com/office/powerpoint/2010/main" val="1346915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The weights of a simple network, such as one to solve the XOR problem, can be found without an training. However, the weights of a network created for tasks such as character recognition are too complex to find manually.</a:t>
            </a:r>
          </a:p>
          <a:p>
            <a:pPr eaLnBrk="1" hangingPunct="1"/>
            <a:endParaRPr lang="en-US" dirty="0" smtClean="0"/>
          </a:p>
          <a:p>
            <a:pPr eaLnBrk="1" hangingPunct="1"/>
            <a:r>
              <a:rPr lang="en-US" dirty="0" smtClean="0"/>
              <a:t>Instead, the designer creates the structure of the network – with the number of input, outputs, hidden layers and neurons; and a set inputs paired with the expected output, called the training set. This training set can then be used by back propagation to train the network.</a:t>
            </a:r>
          </a:p>
        </p:txBody>
      </p:sp>
    </p:spTree>
    <p:extLst>
      <p:ext uri="{BB962C8B-B14F-4D97-AF65-F5344CB8AC3E}">
        <p14:creationId xmlns:p14="http://schemas.microsoft.com/office/powerpoint/2010/main" val="2312242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To begin, each synapse in the network is initialised to a small random number, usually between -1 and 1. The actual range is not important; what is important is that not all weights are equal, in this case back propagation will adjust each weight by the same amount, and the network will never behave in a useful way.</a:t>
            </a:r>
          </a:p>
          <a:p>
            <a:pPr eaLnBrk="1" hangingPunct="1">
              <a:spcBef>
                <a:spcPct val="0"/>
              </a:spcBef>
            </a:pPr>
            <a:endParaRPr lang="en-GB" dirty="0" smtClean="0"/>
          </a:p>
          <a:p>
            <a:pPr eaLnBrk="1" hangingPunct="1">
              <a:spcBef>
                <a:spcPct val="0"/>
              </a:spcBef>
            </a:pPr>
            <a:r>
              <a:rPr lang="en-GB" dirty="0" smtClean="0"/>
              <a:t>Next, a training set is created which contains valid inputs to the network and the desired output for the input. If it is possible to compute the expected output from the input alone, for example when training a network to approximate the sine or any other function, the training set is not needed. The training set is needed when the network will be trained for a task like character recognition where the expected output is not known; in this case, training set will have to be created manually.</a:t>
            </a:r>
          </a:p>
          <a:p>
            <a:pPr eaLnBrk="1" hangingPunct="1">
              <a:spcBef>
                <a:spcPct val="0"/>
              </a:spcBef>
            </a:pPr>
            <a:endParaRPr lang="en-GB" dirty="0" smtClean="0"/>
          </a:p>
          <a:p>
            <a:pPr eaLnBrk="1" hangingPunct="1">
              <a:spcBef>
                <a:spcPct val="0"/>
              </a:spcBef>
            </a:pPr>
            <a:r>
              <a:rPr lang="en-GB" dirty="0" smtClean="0"/>
              <a:t>Once the training set is finished, the algorithm begins a train and test loop which starts by choosing any pair in the training set and runs the selected input through the network. Then, the errors between the output of the network and the expected output are measured and each synaptic weight is adjusted with this error. This loop is repeated for a set number of iterations, or until the total error of the network becomes acceptable.</a:t>
            </a:r>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6333205-2602-4A20-804E-807D7B984F9A}" type="slidenum">
              <a:rPr lang="en-GB">
                <a:cs typeface="Arial" charset="0"/>
              </a:rPr>
              <a:pPr fontAlgn="base">
                <a:spcBef>
                  <a:spcPct val="0"/>
                </a:spcBef>
                <a:spcAft>
                  <a:spcPct val="0"/>
                </a:spcAft>
              </a:pPr>
              <a:t>22</a:t>
            </a:fld>
            <a:endParaRPr lang="en-GB" dirty="0">
              <a:cs typeface="Arial" charset="0"/>
            </a:endParaRPr>
          </a:p>
        </p:txBody>
      </p:sp>
    </p:spTree>
    <p:extLst>
      <p:ext uri="{BB962C8B-B14F-4D97-AF65-F5344CB8AC3E}">
        <p14:creationId xmlns:p14="http://schemas.microsoft.com/office/powerpoint/2010/main" val="1215202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This is the network I will use to demonstrate an iteration of the train and test loop.</a:t>
            </a:r>
          </a:p>
          <a:p>
            <a:pPr eaLnBrk="1" hangingPunct="1">
              <a:spcBef>
                <a:spcPct val="0"/>
              </a:spcBef>
            </a:pPr>
            <a:endParaRPr lang="en-GB" dirty="0" smtClean="0"/>
          </a:p>
          <a:p>
            <a:pPr eaLnBrk="1" hangingPunct="1">
              <a:spcBef>
                <a:spcPct val="0"/>
              </a:spcBef>
            </a:pPr>
            <a:r>
              <a:rPr lang="en-GB" dirty="0" smtClean="0"/>
              <a:t>First, an input from the training set is feed through the network as before. Next the error of each output is calculated which is the output of the network minus the expected output.</a:t>
            </a:r>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97C07F3-51F2-433E-87EF-96279A44FCA0}" type="slidenum">
              <a:rPr lang="en-GB">
                <a:cs typeface="Arial" charset="0"/>
              </a:rPr>
              <a:pPr fontAlgn="base">
                <a:spcBef>
                  <a:spcPct val="0"/>
                </a:spcBef>
                <a:spcAft>
                  <a:spcPct val="0"/>
                </a:spcAft>
              </a:pPr>
              <a:t>23</a:t>
            </a:fld>
            <a:endParaRPr lang="en-GB" dirty="0">
              <a:cs typeface="Arial" charset="0"/>
            </a:endParaRPr>
          </a:p>
        </p:txBody>
      </p:sp>
    </p:spTree>
    <p:extLst>
      <p:ext uri="{BB962C8B-B14F-4D97-AF65-F5344CB8AC3E}">
        <p14:creationId xmlns:p14="http://schemas.microsoft.com/office/powerpoint/2010/main" val="797589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smtClean="0"/>
              <a:t>The previous step calculates the error of the output neurons, but the internal error of each hidden neuron is also needed to adjust the synaptic weights. The error of a hidden neuron is known as its delta value.</a:t>
            </a:r>
          </a:p>
          <a:p>
            <a:pPr>
              <a:spcBef>
                <a:spcPct val="0"/>
              </a:spcBef>
            </a:pPr>
            <a:endParaRPr lang="en-GB" dirty="0" smtClean="0"/>
          </a:p>
          <a:p>
            <a:pPr>
              <a:spcBef>
                <a:spcPct val="0"/>
              </a:spcBef>
            </a:pPr>
            <a:r>
              <a:rPr lang="en-GB" dirty="0" smtClean="0"/>
              <a:t>The delta value of a neuron in the last hidden layer is the sum of every error in the output layer weighted by the synapse connecting to it. The delta value of each neuron in the last hidden layer is calculated in this way.</a:t>
            </a:r>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30CB674-985A-42EC-BE6C-EE9F03904033}" type="slidenum">
              <a:rPr lang="en-GB">
                <a:cs typeface="Arial" charset="0"/>
              </a:rPr>
              <a:pPr fontAlgn="base">
                <a:spcBef>
                  <a:spcPct val="0"/>
                </a:spcBef>
                <a:spcAft>
                  <a:spcPct val="0"/>
                </a:spcAft>
              </a:pPr>
              <a:t>24</a:t>
            </a:fld>
            <a:endParaRPr lang="en-GB" dirty="0">
              <a:cs typeface="Arial" charset="0"/>
            </a:endParaRPr>
          </a:p>
        </p:txBody>
      </p:sp>
    </p:spTree>
    <p:extLst>
      <p:ext uri="{BB962C8B-B14F-4D97-AF65-F5344CB8AC3E}">
        <p14:creationId xmlns:p14="http://schemas.microsoft.com/office/powerpoint/2010/main" val="357334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smtClean="0"/>
              <a:t>This network contains two hidden layers, so the delta values of the first hidden layer must also be calculated. This is done similarly to the previous delta calculation, however, the delta values of the last hidden layer is used instead of the error values of the output neurons.</a:t>
            </a:r>
          </a:p>
          <a:p>
            <a:pPr>
              <a:spcBef>
                <a:spcPct val="0"/>
              </a:spcBef>
            </a:pPr>
            <a:endParaRPr lang="en-GB" dirty="0" smtClean="0"/>
          </a:p>
          <a:p>
            <a:pPr>
              <a:spcBef>
                <a:spcPct val="0"/>
              </a:spcBef>
            </a:pPr>
            <a:r>
              <a:rPr lang="en-GB" dirty="0" smtClean="0"/>
              <a:t>This process is continued until the delta values for every hidden neuron is calculated. So for example, if the network contained another hidden layer, the delta values of that layer would be calculated in the same manner using the delta values calculated here.</a:t>
            </a:r>
          </a:p>
          <a:p>
            <a:pPr>
              <a:spcBef>
                <a:spcPct val="0"/>
              </a:spcBef>
            </a:pPr>
            <a:endParaRPr lang="en-GB" dirty="0" smtClean="0"/>
          </a:p>
          <a:p>
            <a:pPr>
              <a:spcBef>
                <a:spcPct val="0"/>
              </a:spcBef>
            </a:pPr>
            <a:r>
              <a:rPr lang="en-GB" dirty="0" smtClean="0"/>
              <a:t>This process is very similar to running the network in reverse – the error value is presented to the output neurons and is feed through the network ignoring the activation function and the value of each neuron.</a:t>
            </a:r>
          </a:p>
          <a:p>
            <a:pPr>
              <a:spcBef>
                <a:spcPct val="0"/>
              </a:spcBef>
            </a:pPr>
            <a:endParaRPr lang="en-GB" dirty="0" smtClean="0"/>
          </a:p>
        </p:txBody>
      </p:sp>
      <p:sp>
        <p:nvSpPr>
          <p:cNvPr id="225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5662AB4-4FCE-428C-8675-04FD5F96C100}" type="slidenum">
              <a:rPr lang="en-GB">
                <a:cs typeface="Arial" charset="0"/>
              </a:rPr>
              <a:pPr fontAlgn="base">
                <a:spcBef>
                  <a:spcPct val="0"/>
                </a:spcBef>
                <a:spcAft>
                  <a:spcPct val="0"/>
                </a:spcAft>
              </a:pPr>
              <a:t>25</a:t>
            </a:fld>
            <a:endParaRPr lang="en-GB" dirty="0">
              <a:cs typeface="Arial" charset="0"/>
            </a:endParaRPr>
          </a:p>
        </p:txBody>
      </p:sp>
    </p:spTree>
    <p:extLst>
      <p:ext uri="{BB962C8B-B14F-4D97-AF65-F5344CB8AC3E}">
        <p14:creationId xmlns:p14="http://schemas.microsoft.com/office/powerpoint/2010/main" val="3393047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Now, a delta value has been calculated for each hidden neuron and an error value for each output neuron, so the weight of each synapse can be adjusted by this formula.</a:t>
            </a:r>
          </a:p>
          <a:p>
            <a:pPr eaLnBrk="1" hangingPunct="1">
              <a:spcBef>
                <a:spcPct val="0"/>
              </a:spcBef>
            </a:pPr>
            <a:endParaRPr lang="en-GB" dirty="0" smtClean="0"/>
          </a:p>
          <a:p>
            <a:pPr eaLnBrk="1" hangingPunct="1">
              <a:spcBef>
                <a:spcPct val="0"/>
              </a:spcBef>
            </a:pPr>
            <a:r>
              <a:rPr lang="en-GB" dirty="0" smtClean="0"/>
              <a:t>Here, I is the input to the synapse, W is the weight of the synapse, </a:t>
            </a:r>
            <a:r>
              <a:rPr lang="en-GB" dirty="0" err="1" smtClean="0"/>
              <a:t>dn</a:t>
            </a:r>
            <a:r>
              <a:rPr lang="en-GB" dirty="0" smtClean="0"/>
              <a:t> is the delta value of the neuron which the synapse connects to, the function a is the activation function and O is the weighted sum of the inputs to the neuron.</a:t>
            </a:r>
          </a:p>
          <a:p>
            <a:pPr eaLnBrk="1" hangingPunct="1">
              <a:spcBef>
                <a:spcPct val="0"/>
              </a:spcBef>
            </a:pPr>
            <a:endParaRPr lang="en-GB" dirty="0" smtClean="0"/>
          </a:p>
          <a:p>
            <a:pPr eaLnBrk="1" hangingPunct="1">
              <a:spcBef>
                <a:spcPct val="0"/>
              </a:spcBef>
            </a:pPr>
            <a:r>
              <a:rPr lang="en-GB" dirty="0" smtClean="0"/>
              <a:t>The constant LR is the learning rate. This is a small value, usually around 0.1, which prevents from adjusting the weights too much which causes the network to overcompensate.</a:t>
            </a:r>
          </a:p>
        </p:txBody>
      </p:sp>
      <p:sp>
        <p:nvSpPr>
          <p:cNvPr id="245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CDBAE7D-3F1B-4297-AC0F-7219FA90A248}" type="slidenum">
              <a:rPr lang="en-GB">
                <a:cs typeface="Arial" charset="0"/>
              </a:rPr>
              <a:pPr fontAlgn="base">
                <a:spcBef>
                  <a:spcPct val="0"/>
                </a:spcBef>
                <a:spcAft>
                  <a:spcPct val="0"/>
                </a:spcAft>
              </a:pPr>
              <a:t>26</a:t>
            </a:fld>
            <a:endParaRPr lang="en-GB" dirty="0">
              <a:cs typeface="Arial" charset="0"/>
            </a:endParaRPr>
          </a:p>
        </p:txBody>
      </p:sp>
    </p:spTree>
    <p:extLst>
      <p:ext uri="{BB962C8B-B14F-4D97-AF65-F5344CB8AC3E}">
        <p14:creationId xmlns:p14="http://schemas.microsoft.com/office/powerpoint/2010/main" val="2050280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An important limitation of back propagation is that it will settle in any error minimum it finds, regardless if this a local or global minimum. This is similar to a small ball placed on the error graph which will roll down the graph and settle in the nearest minimum. Generally, the number of local minimums increases with the number layers.</a:t>
            </a:r>
          </a:p>
          <a:p>
            <a:pPr eaLnBrk="1" hangingPunct="1">
              <a:spcBef>
                <a:spcPct val="0"/>
              </a:spcBef>
            </a:pPr>
            <a:endParaRPr lang="en-GB" dirty="0" smtClean="0"/>
          </a:p>
          <a:p>
            <a:pPr eaLnBrk="1" hangingPunct="1">
              <a:spcBef>
                <a:spcPct val="0"/>
              </a:spcBef>
            </a:pPr>
            <a:r>
              <a:rPr lang="en-GB" dirty="0" smtClean="0"/>
              <a:t>This is countered by introducing a momentum term which allows the network to move up the error slope for a few iterations in the hopes that a better minimum is found. In the case shown by the diagram, momentum will allow the weights to move towards the optimal position instead of remaining in the local minimum.</a:t>
            </a:r>
          </a:p>
          <a:p>
            <a:pPr eaLnBrk="1" hangingPunct="1">
              <a:spcBef>
                <a:spcPct val="0"/>
              </a:spcBef>
            </a:pPr>
            <a:endParaRPr lang="en-GB" dirty="0" smtClean="0"/>
          </a:p>
          <a:p>
            <a:pPr eaLnBrk="1" hangingPunct="1">
              <a:spcBef>
                <a:spcPct val="0"/>
              </a:spcBef>
            </a:pPr>
            <a:r>
              <a:rPr lang="en-GB" dirty="0" smtClean="0"/>
              <a:t>A weight adjustment using momentum is the adjustment from the slide before, plus the product of the previous weight adjustment and the momentum constant, usually around 0.05.</a:t>
            </a:r>
          </a:p>
        </p:txBody>
      </p:sp>
      <p:sp>
        <p:nvSpPr>
          <p:cNvPr id="266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AA58F4A-FD37-4863-B874-A5AD70837CF8}" type="slidenum">
              <a:rPr lang="en-GB">
                <a:cs typeface="Arial" charset="0"/>
              </a:rPr>
              <a:pPr fontAlgn="base">
                <a:spcBef>
                  <a:spcPct val="0"/>
                </a:spcBef>
                <a:spcAft>
                  <a:spcPct val="0"/>
                </a:spcAft>
              </a:pPr>
              <a:t>27</a:t>
            </a:fld>
            <a:endParaRPr lang="en-GB" dirty="0">
              <a:cs typeface="Arial" charset="0"/>
            </a:endParaRPr>
          </a:p>
        </p:txBody>
      </p:sp>
    </p:spTree>
    <p:extLst>
      <p:ext uri="{BB962C8B-B14F-4D97-AF65-F5344CB8AC3E}">
        <p14:creationId xmlns:p14="http://schemas.microsoft.com/office/powerpoint/2010/main" val="2352936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3111970-ECA3-419C-AFFC-F59B6CE75ED7}" type="slidenum">
              <a:rPr lang="en-GB"/>
              <a:pPr/>
              <a:t>3</a:t>
            </a:fld>
            <a:endParaRPr lang="en-GB" dirty="0"/>
          </a:p>
        </p:txBody>
      </p:sp>
      <p:sp>
        <p:nvSpPr>
          <p:cNvPr id="10241"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10242"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dirty="0"/>
          </a:p>
        </p:txBody>
      </p:sp>
    </p:spTree>
    <p:extLst>
      <p:ext uri="{BB962C8B-B14F-4D97-AF65-F5344CB8AC3E}">
        <p14:creationId xmlns:p14="http://schemas.microsoft.com/office/powerpoint/2010/main" val="4230966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2C477CE-48FC-4553-88C8-6F302E9DC497}" type="slidenum">
              <a:rPr lang="en-GB"/>
              <a:pPr/>
              <a:t>4</a:t>
            </a:fld>
            <a:endParaRPr lang="en-GB" dirty="0"/>
          </a:p>
        </p:txBody>
      </p:sp>
      <p:sp>
        <p:nvSpPr>
          <p:cNvPr id="11265"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11266"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dirty="0"/>
          </a:p>
        </p:txBody>
      </p:sp>
    </p:spTree>
    <p:extLst>
      <p:ext uri="{BB962C8B-B14F-4D97-AF65-F5344CB8AC3E}">
        <p14:creationId xmlns:p14="http://schemas.microsoft.com/office/powerpoint/2010/main" val="2044686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CAF15BF-4893-4B41-9E81-3206CB705C61}" type="slidenum">
              <a:rPr lang="en-GB"/>
              <a:pPr/>
              <a:t>5</a:t>
            </a:fld>
            <a:endParaRPr lang="en-GB" dirty="0"/>
          </a:p>
        </p:txBody>
      </p:sp>
      <p:sp>
        <p:nvSpPr>
          <p:cNvPr id="122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12290"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dirty="0"/>
          </a:p>
        </p:txBody>
      </p:sp>
    </p:spTree>
    <p:extLst>
      <p:ext uri="{BB962C8B-B14F-4D97-AF65-F5344CB8AC3E}">
        <p14:creationId xmlns:p14="http://schemas.microsoft.com/office/powerpoint/2010/main" val="3070978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2AC85E9-E8F3-4355-BA10-B012D6E03289}" type="slidenum">
              <a:rPr lang="en-GB"/>
              <a:pPr/>
              <a:t>6</a:t>
            </a:fld>
            <a:endParaRPr lang="en-GB" dirty="0"/>
          </a:p>
        </p:txBody>
      </p:sp>
      <p:sp>
        <p:nvSpPr>
          <p:cNvPr id="13313"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13314"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dirty="0"/>
          </a:p>
        </p:txBody>
      </p:sp>
    </p:spTree>
    <p:extLst>
      <p:ext uri="{BB962C8B-B14F-4D97-AF65-F5344CB8AC3E}">
        <p14:creationId xmlns:p14="http://schemas.microsoft.com/office/powerpoint/2010/main" val="1213660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516AAA7-DEBC-4A59-985E-886FE2711DCC}" type="slidenum">
              <a:rPr lang="en-GB"/>
              <a:pPr/>
              <a:t>7</a:t>
            </a:fld>
            <a:endParaRPr lang="en-GB" dirty="0"/>
          </a:p>
        </p:txBody>
      </p:sp>
      <p:sp>
        <p:nvSpPr>
          <p:cNvPr id="14337" name="Rectangle 1"/>
          <p:cNvSpPr txBox="1">
            <a:spLocks noGrp="1" noRot="1" noChangeAspect="1" noChangeArrowheads="1"/>
          </p:cNvSpPr>
          <p:nvPr>
            <p:ph type="sldImg"/>
          </p:nvPr>
        </p:nvSpPr>
        <p:spPr bwMode="auto">
          <a:xfrm>
            <a:off x="1143000" y="695325"/>
            <a:ext cx="4568825" cy="3425825"/>
          </a:xfrm>
          <a:prstGeom prst="rect">
            <a:avLst/>
          </a:prstGeom>
          <a:solidFill>
            <a:srgbClr val="FFFFFF"/>
          </a:solidFill>
          <a:ln>
            <a:solidFill>
              <a:srgbClr val="000000"/>
            </a:solidFill>
            <a:miter lim="800000"/>
            <a:headEnd/>
            <a:tailEnd/>
          </a:ln>
        </p:spPr>
      </p:sp>
      <p:sp>
        <p:nvSpPr>
          <p:cNvPr id="14338" name="Rectangle 2"/>
          <p:cNvSpPr txBox="1">
            <a:spLocks noGrp="1" noChangeArrowheads="1"/>
          </p:cNvSpPr>
          <p:nvPr>
            <p:ph type="body" idx="1"/>
          </p:nvPr>
        </p:nvSpPr>
        <p:spPr bwMode="auto">
          <a:xfrm>
            <a:off x="685512" y="4343231"/>
            <a:ext cx="5485536" cy="4113782"/>
          </a:xfrm>
          <a:prstGeom prst="rect">
            <a:avLst/>
          </a:prstGeom>
          <a:noFill/>
          <a:ln cap="flat">
            <a:round/>
            <a:headEnd/>
            <a:tailEnd/>
          </a:ln>
        </p:spPr>
        <p:txBody>
          <a:bodyPr wrap="none" anchor="ctr"/>
          <a:lstStyle/>
          <a:p>
            <a:endParaRPr lang="en-US" dirty="0"/>
          </a:p>
        </p:txBody>
      </p:sp>
    </p:spTree>
    <p:extLst>
      <p:ext uri="{BB962C8B-B14F-4D97-AF65-F5344CB8AC3E}">
        <p14:creationId xmlns:p14="http://schemas.microsoft.com/office/powerpoint/2010/main" val="548951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9pPr>
          </a:lstStyle>
          <a:p>
            <a:fld id="{D6E05454-9974-4D1A-9F47-F0D1392CDD09}" type="slidenum">
              <a:rPr lang="en-GB">
                <a:solidFill>
                  <a:srgbClr val="000000"/>
                </a:solidFill>
                <a:latin typeface="Times New Roman" panose="02020603050405020304" pitchFamily="18" charset="0"/>
              </a:rPr>
              <a:pPr/>
              <a:t>15</a:t>
            </a:fld>
            <a:endParaRPr lang="en-GB" dirty="0">
              <a:solidFill>
                <a:srgbClr val="000000"/>
              </a:solidFill>
              <a:latin typeface="Times New Roman" panose="02020603050405020304" pitchFamily="18" charset="0"/>
            </a:endParaRPr>
          </a:p>
        </p:txBody>
      </p:sp>
      <p:sp>
        <p:nvSpPr>
          <p:cNvPr id="409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Rectangle 2"/>
          <p:cNvSpPr txBox="1">
            <a:spLocks noGrp="1" noChangeArrowheads="1"/>
          </p:cNvSpPr>
          <p:nvPr>
            <p:ph type="body" idx="1"/>
          </p:nvPr>
        </p:nvSpPr>
        <p:spPr>
          <a:xfrm>
            <a:off x="755650" y="5078413"/>
            <a:ext cx="6048375" cy="481171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Hi,</a:t>
            </a:r>
            <a:r>
              <a:rPr lang="en-US" baseline="0" dirty="0" smtClean="0"/>
              <a:t> I’m here to talk about the applications of neural networks. There are many places where neural networks can be used, and some examples are displayed here, which I will talk about in a bit, but first of all I’d like to talk about some of the types of applications.</a:t>
            </a:r>
            <a:endParaRPr lang="en-US" dirty="0" smtClean="0"/>
          </a:p>
        </p:txBody>
      </p:sp>
    </p:spTree>
    <p:extLst>
      <p:ext uri="{BB962C8B-B14F-4D97-AF65-F5344CB8AC3E}">
        <p14:creationId xmlns:p14="http://schemas.microsoft.com/office/powerpoint/2010/main" val="2247087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9pPr>
          </a:lstStyle>
          <a:p>
            <a:fld id="{6EEC2A72-C953-47FF-8636-DB4E525A7133}" type="slidenum">
              <a:rPr lang="en-GB">
                <a:solidFill>
                  <a:srgbClr val="000000"/>
                </a:solidFill>
                <a:latin typeface="Times New Roman" panose="02020603050405020304" pitchFamily="18" charset="0"/>
              </a:rPr>
              <a:pPr/>
              <a:t>16</a:t>
            </a:fld>
            <a:endParaRPr lang="en-GB" dirty="0">
              <a:solidFill>
                <a:srgbClr val="000000"/>
              </a:solidFill>
              <a:latin typeface="Times New Roman" panose="02020603050405020304" pitchFamily="18" charset="0"/>
            </a:endParaRPr>
          </a:p>
        </p:txBody>
      </p:sp>
      <p:sp>
        <p:nvSpPr>
          <p:cNvPr id="614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p:cNvSpPr txBox="1">
            <a:spLocks noGrp="1" noChangeArrowheads="1"/>
          </p:cNvSpPr>
          <p:nvPr>
            <p:ph type="body" idx="1"/>
          </p:nvPr>
        </p:nvSpPr>
        <p:spPr>
          <a:xfrm>
            <a:off x="755650" y="5078413"/>
            <a:ext cx="6048375" cy="481171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17640"/>
          <a:lstStyle/>
          <a:p>
            <a:pPr eaLnBrk="1">
              <a:lnSpc>
                <a:spcPct val="93000"/>
              </a:lnSpc>
              <a:spcBef>
                <a:spcPct val="0"/>
              </a:spcBef>
              <a:tabLst>
                <a:tab pos="723900" algn="l"/>
                <a:tab pos="1447800" algn="l"/>
                <a:tab pos="2171700" algn="l"/>
                <a:tab pos="2895600" algn="l"/>
                <a:tab pos="3619500" algn="l"/>
                <a:tab pos="4343400" algn="l"/>
                <a:tab pos="5067300" algn="l"/>
                <a:tab pos="5791200" algn="l"/>
              </a:tabLst>
            </a:pPr>
            <a:r>
              <a:rPr lang="en-GB" sz="2000" dirty="0" smtClean="0">
                <a:latin typeface="Arial" panose="020B0604020202020204" pitchFamily="34" charset="0"/>
                <a:ea typeface="DejaVu Sans" charset="0"/>
                <a:cs typeface="DejaVu Sans" charset="0"/>
              </a:rPr>
              <a:t>For each one talk about how it can be used in a neural network (or perhaps do this all at once at the end).</a:t>
            </a:r>
          </a:p>
        </p:txBody>
      </p:sp>
    </p:spTree>
    <p:extLst>
      <p:ext uri="{BB962C8B-B14F-4D97-AF65-F5344CB8AC3E}">
        <p14:creationId xmlns:p14="http://schemas.microsoft.com/office/powerpoint/2010/main" val="3067209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9pPr>
          </a:lstStyle>
          <a:p>
            <a:fld id="{6EEC2A72-C953-47FF-8636-DB4E525A7133}" type="slidenum">
              <a:rPr lang="en-GB">
                <a:solidFill>
                  <a:srgbClr val="000000"/>
                </a:solidFill>
                <a:latin typeface="Times New Roman" panose="02020603050405020304" pitchFamily="18" charset="0"/>
              </a:rPr>
              <a:pPr/>
              <a:t>17</a:t>
            </a:fld>
            <a:endParaRPr lang="en-GB" dirty="0">
              <a:solidFill>
                <a:srgbClr val="000000"/>
              </a:solidFill>
              <a:latin typeface="Times New Roman" panose="02020603050405020304" pitchFamily="18" charset="0"/>
            </a:endParaRPr>
          </a:p>
        </p:txBody>
      </p:sp>
      <p:sp>
        <p:nvSpPr>
          <p:cNvPr id="614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p:cNvSpPr txBox="1">
            <a:spLocks noGrp="1" noChangeArrowheads="1"/>
          </p:cNvSpPr>
          <p:nvPr>
            <p:ph type="body" idx="1"/>
          </p:nvPr>
        </p:nvSpPr>
        <p:spPr>
          <a:xfrm>
            <a:off x="755650" y="5078413"/>
            <a:ext cx="6048375" cy="481171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17640"/>
          <a:lstStyle/>
          <a:p>
            <a:pPr eaLnBrk="1">
              <a:lnSpc>
                <a:spcPct val="93000"/>
              </a:lnSpc>
              <a:spcBef>
                <a:spcPct val="0"/>
              </a:spcBef>
              <a:tabLst>
                <a:tab pos="723900" algn="l"/>
                <a:tab pos="1447800" algn="l"/>
                <a:tab pos="2171700" algn="l"/>
                <a:tab pos="2895600" algn="l"/>
                <a:tab pos="3619500" algn="l"/>
                <a:tab pos="4343400" algn="l"/>
                <a:tab pos="5067300" algn="l"/>
                <a:tab pos="5791200" algn="l"/>
              </a:tabLst>
            </a:pPr>
            <a:r>
              <a:rPr lang="en-GB" sz="2000" dirty="0" smtClean="0">
                <a:latin typeface="Arial" panose="020B0604020202020204" pitchFamily="34" charset="0"/>
                <a:ea typeface="DejaVu Sans" charset="0"/>
                <a:cs typeface="DejaVu Sans" charset="0"/>
              </a:rPr>
              <a:t>For each one talk about how it can be used in a neural network (or perhaps do this all at once at the end).</a:t>
            </a:r>
          </a:p>
        </p:txBody>
      </p:sp>
    </p:spTree>
    <p:extLst>
      <p:ext uri="{BB962C8B-B14F-4D97-AF65-F5344CB8AC3E}">
        <p14:creationId xmlns:p14="http://schemas.microsoft.com/office/powerpoint/2010/main" val="1153130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p:nvGrpSpPr>
        <p:grpSpPr bwMode="hidden">
          <a:xfrm>
            <a:off x="-1" y="0"/>
            <a:ext cx="9144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970384" y="1909346"/>
            <a:ext cx="7203233" cy="3383280"/>
          </a:xfrm>
        </p:spPr>
        <p:txBody>
          <a:bodyPr anchor="b">
            <a:normAutofit/>
          </a:bodyPr>
          <a:lstStyle>
            <a:lvl1pPr algn="l">
              <a:lnSpc>
                <a:spcPct val="76000"/>
              </a:lnSpc>
              <a:defRPr sz="6000" cap="none"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70384" y="5432564"/>
            <a:ext cx="7203233" cy="457200"/>
          </a:xfrm>
        </p:spPr>
        <p:txBody>
          <a:bodyPr>
            <a:normAutofit/>
          </a:bodyPr>
          <a:lstStyle>
            <a:lvl1pPr marL="0" indent="0" algn="l">
              <a:spcBef>
                <a:spcPts val="0"/>
              </a:spcBef>
              <a:buNone/>
              <a:defRPr sz="1500" b="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cxnSp>
        <p:nvCxnSpPr>
          <p:cNvPr id="58" name="Straight Connector 57"/>
          <p:cNvCxnSpPr/>
          <p:nvPr/>
        </p:nvCxnSpPr>
        <p:spPr>
          <a:xfrm>
            <a:off x="971550" y="5294175"/>
            <a:ext cx="72009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3532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333D21-D23A-4A84-87A9-444E15DF47B6}" type="datetimeFigureOut">
              <a:rPr lang="en-GB" smtClean="0"/>
              <a:pPr/>
              <a:t>20/03/2013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759FFF-E0DD-49D2-8234-4234A6C35DC2}" type="slidenum">
              <a:rPr lang="en-US" smtClean="0"/>
              <a:pPr/>
              <a:t>‹#›</a:t>
            </a:fld>
            <a:endParaRPr lang="en-US" dirty="0"/>
          </a:p>
        </p:txBody>
      </p:sp>
    </p:spTree>
    <p:extLst>
      <p:ext uri="{BB962C8B-B14F-4D97-AF65-F5344CB8AC3E}">
        <p14:creationId xmlns:p14="http://schemas.microsoft.com/office/powerpoint/2010/main" val="2034754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6985" y="489857"/>
            <a:ext cx="1265465"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71549" y="489857"/>
            <a:ext cx="5690508"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C818B6-3DBB-44C2-95FC-DBDFAAD8D8DB}" type="datetimeFigureOut">
              <a:rPr lang="en-GB" smtClean="0"/>
              <a:pPr/>
              <a:t>20/03/2013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A1144-598E-4E84-B28E-64354AAC613D}" type="slidenum">
              <a:rPr lang="en-US" smtClean="0"/>
              <a:pPr/>
              <a:t>‹#›</a:t>
            </a:fld>
            <a:endParaRPr lang="en-US" dirty="0"/>
          </a:p>
        </p:txBody>
      </p:sp>
    </p:spTree>
    <p:extLst>
      <p:ext uri="{BB962C8B-B14F-4D97-AF65-F5344CB8AC3E}">
        <p14:creationId xmlns:p14="http://schemas.microsoft.com/office/powerpoint/2010/main" val="4633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0" y="273629"/>
            <a:ext cx="8225280" cy="1142040"/>
          </a:xfrm>
        </p:spPr>
        <p:txBody>
          <a:bodyPr/>
          <a:lstStyle/>
          <a:p>
            <a:r>
              <a:rPr lang="en-US" smtClean="0"/>
              <a:t>Click to edit Master title style</a:t>
            </a:r>
            <a:endParaRPr lang="en-GB"/>
          </a:p>
        </p:txBody>
      </p:sp>
      <p:sp>
        <p:nvSpPr>
          <p:cNvPr id="3" name="Date Placeholder 2"/>
          <p:cNvSpPr>
            <a:spLocks noGrp="1"/>
          </p:cNvSpPr>
          <p:nvPr>
            <p:ph type="dt" idx="10"/>
          </p:nvPr>
        </p:nvSpPr>
        <p:spPr>
          <a:xfrm>
            <a:off x="456481" y="6247376"/>
            <a:ext cx="2126880" cy="469489"/>
          </a:xfrm>
        </p:spPr>
        <p:txBody>
          <a:bodyPr/>
          <a:lstStyle>
            <a:lvl1pPr>
              <a:defRPr/>
            </a:lvl1pPr>
          </a:lstStyle>
          <a:p>
            <a:endParaRPr lang="en-GB" dirty="0"/>
          </a:p>
        </p:txBody>
      </p:sp>
      <p:sp>
        <p:nvSpPr>
          <p:cNvPr id="4" name="Footer Placeholder 3"/>
          <p:cNvSpPr>
            <a:spLocks noGrp="1"/>
          </p:cNvSpPr>
          <p:nvPr>
            <p:ph type="ftr" idx="11"/>
          </p:nvPr>
        </p:nvSpPr>
        <p:spPr>
          <a:xfrm>
            <a:off x="3127681" y="6247376"/>
            <a:ext cx="2895840" cy="469489"/>
          </a:xfrm>
        </p:spPr>
        <p:txBody>
          <a:bodyPr/>
          <a:lstStyle>
            <a:lvl1pPr>
              <a:defRPr/>
            </a:lvl1pPr>
          </a:lstStyle>
          <a:p>
            <a:endParaRPr lang="en-GB" dirty="0"/>
          </a:p>
        </p:txBody>
      </p:sp>
      <p:sp>
        <p:nvSpPr>
          <p:cNvPr id="5" name="Slide Number Placeholder 4"/>
          <p:cNvSpPr>
            <a:spLocks noGrp="1"/>
          </p:cNvSpPr>
          <p:nvPr>
            <p:ph type="sldNum" idx="12"/>
          </p:nvPr>
        </p:nvSpPr>
        <p:spPr>
          <a:xfrm>
            <a:off x="6556321" y="6247376"/>
            <a:ext cx="2126880" cy="469489"/>
          </a:xfrm>
        </p:spPr>
        <p:txBody>
          <a:bodyPr/>
          <a:lstStyle>
            <a:lvl1pPr>
              <a:defRPr/>
            </a:lvl1pPr>
          </a:lstStyle>
          <a:p>
            <a:fld id="{20C8B66C-7306-4F5B-B6FB-8D3EC3B421DC}" type="slidenum">
              <a:rPr lang="en-GB"/>
              <a:pPr/>
              <a:t>‹#›</a:t>
            </a:fld>
            <a:endParaRPr lang="en-GB" dirty="0"/>
          </a:p>
        </p:txBody>
      </p:sp>
    </p:spTree>
    <p:extLst>
      <p:ext uri="{BB962C8B-B14F-4D97-AF65-F5344CB8AC3E}">
        <p14:creationId xmlns:p14="http://schemas.microsoft.com/office/powerpoint/2010/main" val="3144943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1793B1-5883-4EC6-915E-DFC36889AEDB}" type="datetimeFigureOut">
              <a:rPr lang="en-GB" smtClean="0"/>
              <a:pPr/>
              <a:t>20/03/2013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360907-1607-4A4F-8B8C-276D5ED0C4DC}" type="slidenum">
              <a:rPr lang="en-US" smtClean="0"/>
              <a:pPr/>
              <a:t>‹#›</a:t>
            </a:fld>
            <a:endParaRPr lang="en-US" dirty="0"/>
          </a:p>
        </p:txBody>
      </p:sp>
    </p:spTree>
    <p:extLst>
      <p:ext uri="{BB962C8B-B14F-4D97-AF65-F5344CB8AC3E}">
        <p14:creationId xmlns:p14="http://schemas.microsoft.com/office/powerpoint/2010/main" val="219249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p:nvGrpSpPr>
        <p:grpSpPr bwMode="hidden">
          <a:xfrm>
            <a:off x="-1" y="0"/>
            <a:ext cx="9144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971550" y="2541573"/>
            <a:ext cx="7200900" cy="2743200"/>
          </a:xfrm>
        </p:spPr>
        <p:txBody>
          <a:bodyPr anchor="b">
            <a:normAutofit/>
          </a:bodyPr>
          <a:lstStyle>
            <a:lvl1pPr>
              <a:lnSpc>
                <a:spcPct val="85000"/>
              </a:lnSpc>
              <a:defRPr sz="45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71550" y="5431536"/>
            <a:ext cx="7200900" cy="457200"/>
          </a:xfrm>
        </p:spPr>
        <p:txBody>
          <a:bodyPr>
            <a:normAutofit/>
          </a:bodyPr>
          <a:lstStyle>
            <a:lvl1pPr marL="0" indent="0">
              <a:spcBef>
                <a:spcPts val="0"/>
              </a:spcBef>
              <a:buNone/>
              <a:defRPr sz="1500" b="0">
                <a:solidFill>
                  <a:schemeClr val="tx1"/>
                </a:solidFill>
              </a:defRPr>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p>
        </p:txBody>
      </p:sp>
      <p:cxnSp>
        <p:nvCxnSpPr>
          <p:cNvPr id="58" name="Straight Connector 57"/>
          <p:cNvCxnSpPr/>
          <p:nvPr/>
        </p:nvCxnSpPr>
        <p:spPr>
          <a:xfrm>
            <a:off x="971550" y="5294175"/>
            <a:ext cx="7200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5713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1550" y="1981200"/>
            <a:ext cx="3429000" cy="3810001"/>
          </a:xfrm>
        </p:spPr>
        <p:txBody>
          <a:bodyPr>
            <a:normAutofit/>
          </a:bodyPr>
          <a:lstStyle>
            <a:lvl1pPr>
              <a:defRPr sz="1500"/>
            </a:lvl1pPr>
            <a:lvl2pPr>
              <a:defRPr sz="1350"/>
            </a:lvl2pPr>
            <a:lvl3pPr>
              <a:defRPr sz="1200"/>
            </a:lvl3pPr>
            <a:lvl4pPr>
              <a:defRPr sz="1050"/>
            </a:lvl4pPr>
            <a:lvl5pPr>
              <a:defRPr sz="10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43450" y="1981200"/>
            <a:ext cx="3429000" cy="3810001"/>
          </a:xfrm>
        </p:spPr>
        <p:txBody>
          <a:bodyPr>
            <a:normAutofit/>
          </a:bodyPr>
          <a:lstStyle>
            <a:lvl1pPr>
              <a:defRPr sz="1500"/>
            </a:lvl1pPr>
            <a:lvl2pPr>
              <a:defRPr sz="1350"/>
            </a:lvl2pPr>
            <a:lvl3pPr>
              <a:defRPr sz="1200"/>
            </a:lvl3pPr>
            <a:lvl4pPr>
              <a:defRPr sz="1050"/>
            </a:lvl4pPr>
            <a:lvl5pPr>
              <a:defRPr sz="10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714083-3941-48E1-B2F5-3794C973C5F6}" type="datetimeFigureOut">
              <a:rPr lang="en-GB" smtClean="0"/>
              <a:pPr/>
              <a:t>20/03/2013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0B7A5E-EBEF-438D-AAF1-C21E2B295F76}" type="slidenum">
              <a:rPr lang="en-US" smtClean="0"/>
              <a:pPr/>
              <a:t>‹#›</a:t>
            </a:fld>
            <a:endParaRPr lang="en-US" dirty="0"/>
          </a:p>
        </p:txBody>
      </p:sp>
    </p:spTree>
    <p:extLst>
      <p:ext uri="{BB962C8B-B14F-4D97-AF65-F5344CB8AC3E}">
        <p14:creationId xmlns:p14="http://schemas.microsoft.com/office/powerpoint/2010/main" val="2175181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971550" y="1818322"/>
            <a:ext cx="3429000" cy="641350"/>
          </a:xfrm>
        </p:spPr>
        <p:txBody>
          <a:bodyPr anchor="ctr">
            <a:normAutofit/>
          </a:bodyPr>
          <a:lstStyle>
            <a:lvl1pPr marL="0" indent="0">
              <a:spcBef>
                <a:spcPts val="0"/>
              </a:spcBef>
              <a:buNone/>
              <a:defRPr sz="15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71550" y="2503714"/>
            <a:ext cx="3429000" cy="3287487"/>
          </a:xfrm>
        </p:spPr>
        <p:txBody>
          <a:bodyPr>
            <a:normAutofit/>
          </a:bodyPr>
          <a:lstStyle>
            <a:lvl1pPr>
              <a:defRPr sz="1500"/>
            </a:lvl1pPr>
            <a:lvl2pPr>
              <a:defRPr sz="1350"/>
            </a:lvl2pPr>
            <a:lvl3pPr>
              <a:defRPr sz="1200"/>
            </a:lvl3pPr>
            <a:lvl4pPr>
              <a:defRPr sz="1050"/>
            </a:lvl4pPr>
            <a:lvl5pPr>
              <a:defRPr sz="105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43450" y="1818322"/>
            <a:ext cx="3429000" cy="641350"/>
          </a:xfrm>
        </p:spPr>
        <p:txBody>
          <a:bodyPr anchor="ctr">
            <a:normAutofit/>
          </a:bodyPr>
          <a:lstStyle>
            <a:lvl1pPr marL="0" indent="0">
              <a:spcBef>
                <a:spcPts val="0"/>
              </a:spcBef>
              <a:buNone/>
              <a:defRPr sz="15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43450" y="2503714"/>
            <a:ext cx="3429000" cy="3287487"/>
          </a:xfrm>
        </p:spPr>
        <p:txBody>
          <a:bodyPr>
            <a:normAutofit/>
          </a:bodyPr>
          <a:lstStyle>
            <a:lvl1pPr>
              <a:defRPr sz="1500"/>
            </a:lvl1pPr>
            <a:lvl2pPr>
              <a:defRPr sz="1350"/>
            </a:lvl2pPr>
            <a:lvl3pPr>
              <a:defRPr sz="1200"/>
            </a:lvl3pPr>
            <a:lvl4pPr>
              <a:defRPr sz="1050"/>
            </a:lvl4pPr>
            <a:lvl5pPr>
              <a:defRPr sz="105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F85991-6256-4EF9-896E-DF02A9EB2A95}" type="datetimeFigureOut">
              <a:rPr lang="en-GB" smtClean="0"/>
              <a:pPr/>
              <a:t>20/03/2013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C30646C-5F01-4283-84D7-BE14B999962A}" type="slidenum">
              <a:rPr lang="en-US" smtClean="0"/>
              <a:pPr/>
              <a:t>‹#›</a:t>
            </a:fld>
            <a:endParaRPr lang="en-US" dirty="0"/>
          </a:p>
        </p:txBody>
      </p:sp>
    </p:spTree>
    <p:extLst>
      <p:ext uri="{BB962C8B-B14F-4D97-AF65-F5344CB8AC3E}">
        <p14:creationId xmlns:p14="http://schemas.microsoft.com/office/powerpoint/2010/main" val="322131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860E5A-146E-4CBD-ACF3-81BFD241C2CF}" type="datetimeFigureOut">
              <a:rPr lang="en-GB" smtClean="0"/>
              <a:pPr/>
              <a:t>20/03/2013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AFA1273-70AE-46B1-AA8F-68C0ECC44186}" type="slidenum">
              <a:rPr lang="en-US" smtClean="0"/>
              <a:pPr/>
              <a:t>‹#›</a:t>
            </a:fld>
            <a:endParaRPr lang="en-US" dirty="0"/>
          </a:p>
        </p:txBody>
      </p:sp>
    </p:spTree>
    <p:extLst>
      <p:ext uri="{BB962C8B-B14F-4D97-AF65-F5344CB8AC3E}">
        <p14:creationId xmlns:p14="http://schemas.microsoft.com/office/powerpoint/2010/main" val="173942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p:nvGrpSpPr>
        <p:grpSpPr bwMode="hidden">
          <a:xfrm>
            <a:off x="-1" y="0"/>
            <a:ext cx="9144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3DE97366-328B-4B2E-967E-0BD66526A977}" type="datetimeFigureOut">
              <a:rPr lang="en-GB" smtClean="0"/>
              <a:pPr/>
              <a:t>20/03/2013</a:t>
            </a:fld>
            <a:endParaRPr lang="en-US" dirty="0"/>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4B6283E0-C1EB-4E73-8637-50C0181E207E}" type="slidenum">
              <a:rPr lang="en-US" smtClean="0"/>
              <a:pPr/>
              <a:t>‹#›</a:t>
            </a:fld>
            <a:endParaRPr lang="en-US" dirty="0"/>
          </a:p>
        </p:txBody>
      </p:sp>
    </p:spTree>
    <p:extLst>
      <p:ext uri="{BB962C8B-B14F-4D97-AF65-F5344CB8AC3E}">
        <p14:creationId xmlns:p14="http://schemas.microsoft.com/office/powerpoint/2010/main" val="3222102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p:nvGrpSpPr>
        <p:grpSpPr bwMode="hidden">
          <a:xfrm>
            <a:off x="-1" y="0"/>
            <a:ext cx="9144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p:nvSpPr>
        <p:spPr>
          <a:xfrm>
            <a:off x="0" y="0"/>
            <a:ext cx="54864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34864" y="571500"/>
            <a:ext cx="2743200" cy="2197100"/>
          </a:xfrm>
        </p:spPr>
        <p:txBody>
          <a:bodyPr anchor="b">
            <a:normAutofit/>
          </a:bodyPr>
          <a:lstStyle>
            <a:lvl1pPr>
              <a:defRPr sz="195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07398" y="571500"/>
            <a:ext cx="4663440" cy="5715000"/>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34864" y="2995012"/>
            <a:ext cx="2743200" cy="2285950"/>
          </a:xfrm>
        </p:spPr>
        <p:txBody>
          <a:bodyPr>
            <a:normAutofit/>
          </a:bodyPr>
          <a:lstStyle>
            <a:lvl1pPr marL="0" indent="0">
              <a:spcBef>
                <a:spcPts val="900"/>
              </a:spcBef>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cxnSp>
        <p:nvCxnSpPr>
          <p:cNvPr id="60" name="Straight Connector 59"/>
          <p:cNvCxnSpPr/>
          <p:nvPr/>
        </p:nvCxnSpPr>
        <p:spPr>
          <a:xfrm>
            <a:off x="5942317" y="2895600"/>
            <a:ext cx="274448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F8E6DE2C-1B5C-42BB-BD91-5D674BFC859B}" type="datetimeFigureOut">
              <a:rPr lang="en-GB" smtClean="0"/>
              <a:pPr/>
              <a:t>20/03/2013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2D8288F4-CF38-4C76-8076-BCFB2B8A1012}" type="slidenum">
              <a:rPr lang="en-US" smtClean="0"/>
              <a:pPr/>
              <a:t>‹#›</a:t>
            </a:fld>
            <a:endParaRPr lang="en-US" dirty="0"/>
          </a:p>
        </p:txBody>
      </p:sp>
    </p:spTree>
    <p:extLst>
      <p:ext uri="{BB962C8B-B14F-4D97-AF65-F5344CB8AC3E}">
        <p14:creationId xmlns:p14="http://schemas.microsoft.com/office/powerpoint/2010/main" val="60488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9144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54864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3309" y="-159"/>
            <a:ext cx="5486400" cy="6858000"/>
          </a:xfrm>
        </p:spPr>
        <p:txBody>
          <a:bodyPr tIns="457200">
            <a:normAutofit/>
          </a:bodyPr>
          <a:lstStyle>
            <a:lvl1pPr marL="0" indent="0" algn="ctr">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cxnSp>
        <p:nvCxnSpPr>
          <p:cNvPr id="59" name="Straight Connector 58"/>
          <p:cNvCxnSpPr/>
          <p:nvPr/>
        </p:nvCxnSpPr>
        <p:spPr>
          <a:xfrm>
            <a:off x="5942317" y="2895600"/>
            <a:ext cx="274448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932170" y="576072"/>
            <a:ext cx="2743200" cy="2194560"/>
          </a:xfrm>
        </p:spPr>
        <p:txBody>
          <a:bodyPr anchor="b">
            <a:normAutofit/>
          </a:bodyPr>
          <a:lstStyle>
            <a:lvl1pPr>
              <a:defRPr sz="1950">
                <a:solidFill>
                  <a:schemeClr val="bg1"/>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5932170" y="2999232"/>
            <a:ext cx="2743200" cy="2286000"/>
          </a:xfrm>
        </p:spPr>
        <p:txBody>
          <a:bodyPr/>
          <a:lstStyle>
            <a:lvl1pPr marL="0" indent="0">
              <a:spcBef>
                <a:spcPts val="900"/>
              </a:spcBef>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Tree>
    <p:extLst>
      <p:ext uri="{BB962C8B-B14F-4D97-AF65-F5344CB8AC3E}">
        <p14:creationId xmlns:p14="http://schemas.microsoft.com/office/powerpoint/2010/main" val="194154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p:nvGrpSpPr>
        <p:grpSpPr bwMode="hidden">
          <a:xfrm>
            <a:off x="-1" y="0"/>
            <a:ext cx="9144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971550" y="503854"/>
            <a:ext cx="72009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71550" y="1981202"/>
            <a:ext cx="72009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970531" y="6289679"/>
            <a:ext cx="724460" cy="222436"/>
          </a:xfrm>
          <a:prstGeom prst="rect">
            <a:avLst/>
          </a:prstGeom>
        </p:spPr>
        <p:txBody>
          <a:bodyPr vert="horz" lIns="91440" tIns="45720" rIns="91440" bIns="45720" rtlCol="0" anchor="ctr"/>
          <a:lstStyle>
            <a:lvl1pPr algn="r">
              <a:defRPr sz="600">
                <a:solidFill>
                  <a:schemeClr val="tx1">
                    <a:lumMod val="50000"/>
                    <a:lumOff val="50000"/>
                  </a:schemeClr>
                </a:solidFill>
              </a:defRPr>
            </a:lvl1pPr>
          </a:lstStyle>
          <a:p>
            <a:fld id="{17351F08-01CB-4FAA-861F-64B051C7A96B}" type="datetimeFigureOut">
              <a:rPr lang="en-GB" smtClean="0"/>
              <a:pPr/>
              <a:t>20/03/2013</a:t>
            </a:fld>
            <a:endParaRPr lang="en-US" dirty="0"/>
          </a:p>
        </p:txBody>
      </p:sp>
      <p:sp>
        <p:nvSpPr>
          <p:cNvPr id="5" name="Footer Placeholder 4"/>
          <p:cNvSpPr>
            <a:spLocks noGrp="1"/>
          </p:cNvSpPr>
          <p:nvPr>
            <p:ph type="ftr" sz="quarter" idx="3"/>
          </p:nvPr>
        </p:nvSpPr>
        <p:spPr>
          <a:xfrm>
            <a:off x="457201" y="6289679"/>
            <a:ext cx="4596023" cy="222436"/>
          </a:xfrm>
          <a:prstGeom prst="rect">
            <a:avLst/>
          </a:prstGeom>
        </p:spPr>
        <p:txBody>
          <a:bodyPr vert="horz" lIns="91440" tIns="45720" rIns="91440" bIns="45720" rtlCol="0" anchor="ctr"/>
          <a:lstStyle>
            <a:lvl1pPr algn="l">
              <a:defRPr sz="6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7998983" y="6289679"/>
            <a:ext cx="689162" cy="222436"/>
          </a:xfrm>
          <a:prstGeom prst="rect">
            <a:avLst/>
          </a:prstGeom>
        </p:spPr>
        <p:txBody>
          <a:bodyPr vert="horz" lIns="91440" tIns="45720" rIns="91440" bIns="45720" rtlCol="0" anchor="ctr"/>
          <a:lstStyle>
            <a:lvl1pPr algn="r">
              <a:defRPr sz="600">
                <a:solidFill>
                  <a:schemeClr val="tx1">
                    <a:lumMod val="50000"/>
                    <a:lumOff val="50000"/>
                  </a:schemeClr>
                </a:solidFill>
              </a:defRPr>
            </a:lvl1pPr>
          </a:lstStyle>
          <a:p>
            <a:fld id="{7E6D9B06-9842-4D89-B7A3-9D02663C62E2}" type="slidenum">
              <a:rPr lang="en-US" smtClean="0"/>
              <a:pPr/>
              <a:t>‹#›</a:t>
            </a:fld>
            <a:endParaRPr lang="en-US" dirty="0"/>
          </a:p>
        </p:txBody>
      </p:sp>
      <p:cxnSp>
        <p:nvCxnSpPr>
          <p:cNvPr id="148" name="Straight Connector 147"/>
          <p:cNvCxnSpPr/>
          <p:nvPr/>
        </p:nvCxnSpPr>
        <p:spPr>
          <a:xfrm>
            <a:off x="457200" y="6172200"/>
            <a:ext cx="82296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16131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2400" b="1" kern="1200">
          <a:solidFill>
            <a:schemeClr val="accent1"/>
          </a:solidFill>
          <a:latin typeface="+mj-lt"/>
          <a:ea typeface="+mj-ea"/>
          <a:cs typeface="+mj-cs"/>
        </a:defRPr>
      </a:lvl1pPr>
    </p:titleStyle>
    <p:bodyStyle>
      <a:lvl1pPr marL="171450" indent="-171450" algn="l" defTabSz="685800" rtl="0" eaLnBrk="1" latinLnBrk="0" hangingPunct="1">
        <a:lnSpc>
          <a:spcPct val="90000"/>
        </a:lnSpc>
        <a:spcBef>
          <a:spcPts val="1350"/>
        </a:spcBef>
        <a:buClr>
          <a:schemeClr val="accent1"/>
        </a:buClr>
        <a:buSzPct val="100000"/>
        <a:buFont typeface="Arial" pitchFamily="34" charset="0"/>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900"/>
        </a:spcBef>
        <a:buClr>
          <a:schemeClr val="accent1"/>
        </a:buClr>
        <a:buSzPct val="100000"/>
        <a:buFont typeface="Arial" pitchFamily="34" charset="0"/>
        <a:buChar char="▪"/>
        <a:defRPr sz="1350" kern="1200">
          <a:solidFill>
            <a:schemeClr val="tx1"/>
          </a:solidFill>
          <a:latin typeface="+mn-lt"/>
          <a:ea typeface="+mn-ea"/>
          <a:cs typeface="+mn-cs"/>
        </a:defRPr>
      </a:lvl2pPr>
      <a:lvl3pPr marL="514350" indent="-134541" algn="l" defTabSz="685800" rtl="0" eaLnBrk="1" latinLnBrk="0" hangingPunct="1">
        <a:lnSpc>
          <a:spcPct val="90000"/>
        </a:lnSpc>
        <a:spcBef>
          <a:spcPts val="600"/>
        </a:spcBef>
        <a:buClr>
          <a:schemeClr val="accent1"/>
        </a:buClr>
        <a:buSzPct val="100000"/>
        <a:buFont typeface="Arial" pitchFamily="34" charset="0"/>
        <a:buChar char="▪"/>
        <a:defRPr sz="1200" kern="1200">
          <a:solidFill>
            <a:schemeClr val="tx1"/>
          </a:solidFill>
          <a:latin typeface="+mn-lt"/>
          <a:ea typeface="+mn-ea"/>
          <a:cs typeface="+mn-cs"/>
        </a:defRPr>
      </a:lvl3pPr>
      <a:lvl4pPr marL="685800" indent="-137160" algn="l" defTabSz="685800" rtl="0" eaLnBrk="1" latinLnBrk="0" hangingPunct="1">
        <a:lnSpc>
          <a:spcPct val="90000"/>
        </a:lnSpc>
        <a:spcBef>
          <a:spcPts val="600"/>
        </a:spcBef>
        <a:buClr>
          <a:schemeClr val="accent1"/>
        </a:buClr>
        <a:buSzPct val="100000"/>
        <a:buFont typeface="Arial" pitchFamily="34" charset="0"/>
        <a:buChar char="▪"/>
        <a:defRPr sz="1050" kern="1200">
          <a:solidFill>
            <a:schemeClr val="tx1"/>
          </a:solidFill>
          <a:latin typeface="+mn-lt"/>
          <a:ea typeface="+mn-ea"/>
          <a:cs typeface="+mn-cs"/>
        </a:defRPr>
      </a:lvl4pPr>
      <a:lvl5pPr marL="857250" indent="-134541"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5pPr>
      <a:lvl6pPr marL="1028700" indent="-137160"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8pPr>
      <a:lvl9pPr marL="1543050" indent="-134541"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9.jpeg"/><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Neural Networks and their Applications</a:t>
            </a:r>
            <a:endParaRPr lang="en-GB" dirty="0"/>
          </a:p>
        </p:txBody>
      </p:sp>
      <p:sp>
        <p:nvSpPr>
          <p:cNvPr id="4" name="Subtitle 3"/>
          <p:cNvSpPr>
            <a:spLocks noGrp="1"/>
          </p:cNvSpPr>
          <p:nvPr>
            <p:ph type="subTitle" idx="1"/>
          </p:nvPr>
        </p:nvSpPr>
        <p:spPr/>
        <p:txBody>
          <a:bodyPr/>
          <a:lstStyle/>
          <a:p>
            <a:r>
              <a:rPr lang="en-GB" dirty="0" smtClean="0"/>
              <a:t>By Mateusz </a:t>
            </a:r>
            <a:r>
              <a:rPr lang="en-GB" dirty="0" err="1" smtClean="0"/>
              <a:t>Dyda</a:t>
            </a:r>
            <a:r>
              <a:rPr lang="en-GB" dirty="0" smtClean="0"/>
              <a:t>, Ashley Hemingway, Jaime Lennox and Christophe </a:t>
            </a:r>
            <a:r>
              <a:rPr lang="en-GB" dirty="0" err="1" smtClean="0"/>
              <a:t>Steininger</a:t>
            </a:r>
            <a:endParaRPr lang="en-GB" dirty="0"/>
          </a:p>
        </p:txBody>
      </p:sp>
    </p:spTree>
    <p:extLst>
      <p:ext uri="{BB962C8B-B14F-4D97-AF65-F5344CB8AC3E}">
        <p14:creationId xmlns:p14="http://schemas.microsoft.com/office/powerpoint/2010/main" val="98389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inearlySeparableProblem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3648" y="2878415"/>
            <a:ext cx="6192688" cy="3286889"/>
          </a:xfrm>
          <a:prstGeom prst="rect">
            <a:avLst/>
          </a:prstGeom>
        </p:spPr>
      </p:pic>
      <p:sp>
        <p:nvSpPr>
          <p:cNvPr id="5" name="Rectangle 1"/>
          <p:cNvSpPr txBox="1">
            <a:spLocks noChangeArrowheads="1"/>
          </p:cNvSpPr>
          <p:nvPr/>
        </p:nvSpPr>
        <p:spPr>
          <a:xfrm>
            <a:off x="456481" y="273629"/>
            <a:ext cx="8228160" cy="1144921"/>
          </a:xfrm>
          <a:prstGeom prst="rect">
            <a:avLst/>
          </a:prstGeom>
          <a:ln/>
        </p:spPr>
        <p:txBody>
          <a:bodyPr vert="horz" lIns="91440" tIns="35268" rIns="91440" bIns="45720" rtlCol="0" anchor="b">
            <a:normAutofit/>
          </a:bodyPr>
          <a:lstStyle>
            <a:lvl1pPr algn="l" defTabSz="685800" rtl="0" eaLnBrk="1" latinLnBrk="0" hangingPunct="1">
              <a:lnSpc>
                <a:spcPct val="90000"/>
              </a:lnSpc>
              <a:spcBef>
                <a:spcPct val="0"/>
              </a:spcBef>
              <a:buNone/>
              <a:defRPr sz="2400" b="1" kern="1200">
                <a:solidFill>
                  <a:schemeClr val="accent1"/>
                </a:solidFill>
                <a:latin typeface="+mj-lt"/>
                <a:ea typeface="+mj-ea"/>
                <a:cs typeface="+mj-cs"/>
              </a:defRPr>
            </a:lvl1pPr>
          </a:lstStyle>
          <a:p>
            <a:pPr fontAlgn="auto">
              <a:spcAft>
                <a:spcPts val="0"/>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sz="2800" dirty="0"/>
              <a:t>Limitations</a:t>
            </a:r>
            <a:endParaRPr lang="en-GB" sz="2800" dirty="0"/>
          </a:p>
        </p:txBody>
      </p:sp>
      <p:sp>
        <p:nvSpPr>
          <p:cNvPr id="7" name="Rectangle 2"/>
          <p:cNvSpPr txBox="1">
            <a:spLocks noChangeArrowheads="1"/>
          </p:cNvSpPr>
          <p:nvPr/>
        </p:nvSpPr>
        <p:spPr>
          <a:xfrm>
            <a:off x="456481" y="1604329"/>
            <a:ext cx="8228160" cy="4526396"/>
          </a:xfrm>
          <a:prstGeom prst="rect">
            <a:avLst/>
          </a:prstGeom>
          <a:ln/>
        </p:spPr>
        <p:txBody>
          <a:bodyPr vert="horz" lIns="91440" tIns="17634" rIns="91440" bIns="45720" rtlCol="0">
            <a:normAutofit/>
          </a:bodyPr>
          <a:lstStyle>
            <a:lvl1pPr marL="171450" indent="-171450" algn="l" defTabSz="685800" rtl="0" eaLnBrk="1" latinLnBrk="0" hangingPunct="1">
              <a:lnSpc>
                <a:spcPct val="90000"/>
              </a:lnSpc>
              <a:spcBef>
                <a:spcPts val="1350"/>
              </a:spcBef>
              <a:buClr>
                <a:schemeClr val="accent1"/>
              </a:buClr>
              <a:buSzPct val="100000"/>
              <a:buFont typeface="Arial" pitchFamily="34" charset="0"/>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900"/>
              </a:spcBef>
              <a:buClr>
                <a:schemeClr val="accent1"/>
              </a:buClr>
              <a:buSzPct val="100000"/>
              <a:buFont typeface="Arial" pitchFamily="34" charset="0"/>
              <a:buChar char="▪"/>
              <a:defRPr sz="1350" kern="1200">
                <a:solidFill>
                  <a:schemeClr val="tx1"/>
                </a:solidFill>
                <a:latin typeface="+mn-lt"/>
                <a:ea typeface="+mn-ea"/>
                <a:cs typeface="+mn-cs"/>
              </a:defRPr>
            </a:lvl2pPr>
            <a:lvl3pPr marL="514350" indent="-134541" algn="l" defTabSz="685800" rtl="0" eaLnBrk="1" latinLnBrk="0" hangingPunct="1">
              <a:lnSpc>
                <a:spcPct val="90000"/>
              </a:lnSpc>
              <a:spcBef>
                <a:spcPts val="600"/>
              </a:spcBef>
              <a:buClr>
                <a:schemeClr val="accent1"/>
              </a:buClr>
              <a:buSzPct val="100000"/>
              <a:buFont typeface="Arial" pitchFamily="34" charset="0"/>
              <a:buChar char="▪"/>
              <a:defRPr sz="1200" kern="1200">
                <a:solidFill>
                  <a:schemeClr val="tx1"/>
                </a:solidFill>
                <a:latin typeface="+mn-lt"/>
                <a:ea typeface="+mn-ea"/>
                <a:cs typeface="+mn-cs"/>
              </a:defRPr>
            </a:lvl3pPr>
            <a:lvl4pPr marL="685800" indent="-137160" algn="l" defTabSz="685800" rtl="0" eaLnBrk="1" latinLnBrk="0" hangingPunct="1">
              <a:lnSpc>
                <a:spcPct val="90000"/>
              </a:lnSpc>
              <a:spcBef>
                <a:spcPts val="600"/>
              </a:spcBef>
              <a:buClr>
                <a:schemeClr val="accent1"/>
              </a:buClr>
              <a:buSzPct val="100000"/>
              <a:buFont typeface="Arial" pitchFamily="34" charset="0"/>
              <a:buChar char="▪"/>
              <a:defRPr sz="1050" kern="1200">
                <a:solidFill>
                  <a:schemeClr val="tx1"/>
                </a:solidFill>
                <a:latin typeface="+mn-lt"/>
                <a:ea typeface="+mn-ea"/>
                <a:cs typeface="+mn-cs"/>
              </a:defRPr>
            </a:lvl4pPr>
            <a:lvl5pPr marL="857250" indent="-134541"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5pPr>
            <a:lvl6pPr marL="1028700" indent="-137160"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8pPr>
            <a:lvl9pPr marL="1543050" indent="-134541"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9pPr>
          </a:lstStyle>
          <a:p>
            <a:r>
              <a:rPr lang="en-US" sz="2400" dirty="0"/>
              <a:t>Output can only be a definite true or false with no in-between</a:t>
            </a:r>
          </a:p>
          <a:p>
            <a:r>
              <a:rPr lang="en-US" sz="2400" dirty="0"/>
              <a:t>Can only recognize linearly separable patterns</a:t>
            </a:r>
          </a:p>
        </p:txBody>
      </p:sp>
    </p:spTree>
    <p:extLst>
      <p:ext uri="{BB962C8B-B14F-4D97-AF65-F5344CB8AC3E}">
        <p14:creationId xmlns:p14="http://schemas.microsoft.com/office/powerpoint/2010/main" val="1697345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inearlySeparableProblem2.png"/>
          <p:cNvPicPr>
            <a:picLocks noGrp="1" noChangeAspect="1"/>
          </p:cNvPicPr>
          <p:nvPr>
            <p:ph idx="1"/>
          </p:nvPr>
        </p:nvPicPr>
        <p:blipFill>
          <a:blip r:embed="rId2" cstate="print">
            <a:extLst>
              <a:ext uri="{28A0092B-C50C-407E-A947-70E740481C1C}">
                <a14:useLocalDpi xmlns:a14="http://schemas.microsoft.com/office/drawing/2010/main" val="0"/>
              </a:ext>
            </a:extLst>
          </a:blip>
          <a:srcRect l="-42982" r="-42982"/>
          <a:stretch>
            <a:fillRect/>
          </a:stretch>
        </p:blipFill>
        <p:spPr>
          <a:xfrm>
            <a:off x="1626339" y="1417638"/>
            <a:ext cx="5891322" cy="3240000"/>
          </a:xfrm>
        </p:spPr>
      </p:pic>
      <p:sp>
        <p:nvSpPr>
          <p:cNvPr id="5" name="Rectangle 1"/>
          <p:cNvSpPr txBox="1">
            <a:spLocks noChangeArrowheads="1"/>
          </p:cNvSpPr>
          <p:nvPr/>
        </p:nvSpPr>
        <p:spPr>
          <a:xfrm>
            <a:off x="456481" y="273629"/>
            <a:ext cx="8228160" cy="1144921"/>
          </a:xfrm>
          <a:prstGeom prst="rect">
            <a:avLst/>
          </a:prstGeom>
          <a:ln/>
        </p:spPr>
        <p:txBody>
          <a:bodyPr vert="horz" lIns="91440" tIns="35268" rIns="91440" bIns="45720" rtlCol="0" anchor="b">
            <a:normAutofit/>
          </a:bodyPr>
          <a:lstStyle>
            <a:lvl1pPr algn="l" defTabSz="685800" rtl="0" eaLnBrk="1" latinLnBrk="0" hangingPunct="1">
              <a:lnSpc>
                <a:spcPct val="90000"/>
              </a:lnSpc>
              <a:spcBef>
                <a:spcPct val="0"/>
              </a:spcBef>
              <a:buNone/>
              <a:defRPr sz="2400" b="1" kern="1200">
                <a:solidFill>
                  <a:schemeClr val="accent1"/>
                </a:solidFill>
                <a:latin typeface="+mj-lt"/>
                <a:ea typeface="+mj-ea"/>
                <a:cs typeface="+mj-cs"/>
              </a:defRPr>
            </a:lvl1pPr>
          </a:lstStyle>
          <a:p>
            <a:pPr fontAlgn="auto">
              <a:spcAft>
                <a:spcPts val="0"/>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sz="2800" dirty="0"/>
              <a:t>Limitations – XOR Problem</a:t>
            </a:r>
            <a:endParaRPr lang="en-GB" sz="2800" dirty="0"/>
          </a:p>
        </p:txBody>
      </p:sp>
    </p:spTree>
    <p:extLst>
      <p:ext uri="{BB962C8B-B14F-4D97-AF65-F5344CB8AC3E}">
        <p14:creationId xmlns:p14="http://schemas.microsoft.com/office/powerpoint/2010/main" val="330175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inearlySeparableProblem2.png"/>
          <p:cNvPicPr>
            <a:picLocks noGrp="1" noChangeAspect="1"/>
          </p:cNvPicPr>
          <p:nvPr>
            <p:ph idx="1"/>
          </p:nvPr>
        </p:nvPicPr>
        <p:blipFill>
          <a:blip r:embed="rId2" cstate="print">
            <a:extLst>
              <a:ext uri="{28A0092B-C50C-407E-A947-70E740481C1C}">
                <a14:useLocalDpi xmlns:a14="http://schemas.microsoft.com/office/drawing/2010/main" val="0"/>
              </a:ext>
            </a:extLst>
          </a:blip>
          <a:srcRect l="-42982" r="-42982"/>
          <a:stretch>
            <a:fillRect/>
          </a:stretch>
        </p:blipFill>
        <p:spPr>
          <a:xfrm>
            <a:off x="1626339" y="1417638"/>
            <a:ext cx="5891322" cy="3240000"/>
          </a:xfrm>
        </p:spPr>
      </p:pic>
      <p:sp>
        <p:nvSpPr>
          <p:cNvPr id="5" name="TextBox 4"/>
          <p:cNvSpPr txBox="1"/>
          <p:nvPr/>
        </p:nvSpPr>
        <p:spPr>
          <a:xfrm>
            <a:off x="660400" y="4509120"/>
            <a:ext cx="7800032" cy="1569660"/>
          </a:xfrm>
          <a:prstGeom prst="rect">
            <a:avLst/>
          </a:prstGeom>
          <a:noFill/>
        </p:spPr>
        <p:txBody>
          <a:bodyPr wrap="square" rtlCol="0">
            <a:spAutoFit/>
          </a:bodyPr>
          <a:lstStyle/>
          <a:p>
            <a:r>
              <a:rPr lang="en-US" sz="2400" u="sng" dirty="0" smtClean="0"/>
              <a:t>Solution</a:t>
            </a:r>
          </a:p>
          <a:p>
            <a:pPr marL="457200" indent="-457200">
              <a:buFont typeface="Arial"/>
              <a:buChar char="•"/>
            </a:pPr>
            <a:r>
              <a:rPr lang="en-US" sz="2400" dirty="0" smtClean="0"/>
              <a:t>Use a 3D plane in order to make the values separable by 1 line</a:t>
            </a:r>
          </a:p>
          <a:p>
            <a:pPr marL="457200" indent="-457200">
              <a:buFont typeface="Arial"/>
              <a:buChar char="•"/>
            </a:pPr>
            <a:r>
              <a:rPr lang="en-US" sz="2400" dirty="0" smtClean="0"/>
              <a:t>Multi – Layer Perceptron</a:t>
            </a:r>
            <a:endParaRPr lang="en-US" sz="2400" dirty="0"/>
          </a:p>
        </p:txBody>
      </p:sp>
      <p:sp>
        <p:nvSpPr>
          <p:cNvPr id="6" name="Rectangle 1"/>
          <p:cNvSpPr txBox="1">
            <a:spLocks noChangeArrowheads="1"/>
          </p:cNvSpPr>
          <p:nvPr/>
        </p:nvSpPr>
        <p:spPr>
          <a:xfrm>
            <a:off x="456481" y="273629"/>
            <a:ext cx="8228160" cy="1144921"/>
          </a:xfrm>
          <a:prstGeom prst="rect">
            <a:avLst/>
          </a:prstGeom>
          <a:ln/>
        </p:spPr>
        <p:txBody>
          <a:bodyPr vert="horz" lIns="91440" tIns="35268" rIns="91440" bIns="45720" rtlCol="0" anchor="b">
            <a:normAutofit/>
          </a:bodyPr>
          <a:lstStyle>
            <a:lvl1pPr algn="l" defTabSz="685800" rtl="0" eaLnBrk="1" latinLnBrk="0" hangingPunct="1">
              <a:lnSpc>
                <a:spcPct val="90000"/>
              </a:lnSpc>
              <a:spcBef>
                <a:spcPct val="0"/>
              </a:spcBef>
              <a:buNone/>
              <a:defRPr sz="2400" b="1" kern="1200">
                <a:solidFill>
                  <a:schemeClr val="accent1"/>
                </a:solidFill>
                <a:latin typeface="+mj-lt"/>
                <a:ea typeface="+mj-ea"/>
                <a:cs typeface="+mj-cs"/>
              </a:defRPr>
            </a:lvl1pPr>
          </a:lstStyle>
          <a:p>
            <a:pPr fontAlgn="auto">
              <a:spcAft>
                <a:spcPts val="0"/>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sz="2800" dirty="0"/>
              <a:t>Limitations – XOR Problem</a:t>
            </a:r>
            <a:endParaRPr lang="en-GB" sz="2800" dirty="0"/>
          </a:p>
        </p:txBody>
      </p:sp>
    </p:spTree>
    <p:extLst>
      <p:ext uri="{BB962C8B-B14F-4D97-AF65-F5344CB8AC3E}">
        <p14:creationId xmlns:p14="http://schemas.microsoft.com/office/powerpoint/2010/main" val="25056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ultiLayerPerceptron.png"/>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34528" y="1988840"/>
            <a:ext cx="6849840" cy="3528392"/>
          </a:xfrm>
        </p:spPr>
      </p:pic>
      <p:sp>
        <p:nvSpPr>
          <p:cNvPr id="5" name="Rectangle 1"/>
          <p:cNvSpPr txBox="1">
            <a:spLocks noChangeArrowheads="1"/>
          </p:cNvSpPr>
          <p:nvPr/>
        </p:nvSpPr>
        <p:spPr>
          <a:xfrm>
            <a:off x="456481" y="273629"/>
            <a:ext cx="8228160" cy="1144921"/>
          </a:xfrm>
          <a:prstGeom prst="rect">
            <a:avLst/>
          </a:prstGeom>
          <a:ln/>
        </p:spPr>
        <p:txBody>
          <a:bodyPr vert="horz" lIns="91440" tIns="35268" rIns="91440" bIns="45720" rtlCol="0" anchor="b">
            <a:normAutofit/>
          </a:bodyPr>
          <a:lstStyle>
            <a:lvl1pPr algn="l" defTabSz="685800" rtl="0" eaLnBrk="1" latinLnBrk="0" hangingPunct="1">
              <a:lnSpc>
                <a:spcPct val="90000"/>
              </a:lnSpc>
              <a:spcBef>
                <a:spcPct val="0"/>
              </a:spcBef>
              <a:buNone/>
              <a:defRPr sz="2400" b="1" kern="1200">
                <a:solidFill>
                  <a:schemeClr val="accent1"/>
                </a:solidFill>
                <a:latin typeface="+mj-lt"/>
                <a:ea typeface="+mj-ea"/>
                <a:cs typeface="+mj-cs"/>
              </a:defRPr>
            </a:lvl1pPr>
          </a:lstStyle>
          <a:p>
            <a:pPr fontAlgn="auto">
              <a:spcAft>
                <a:spcPts val="0"/>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sz="2800" dirty="0"/>
              <a:t>Multi-Layer Perceptron</a:t>
            </a:r>
            <a:endParaRPr lang="en-GB" sz="2800" dirty="0"/>
          </a:p>
        </p:txBody>
      </p:sp>
    </p:spTree>
    <p:extLst>
      <p:ext uri="{BB962C8B-B14F-4D97-AF65-F5344CB8AC3E}">
        <p14:creationId xmlns:p14="http://schemas.microsoft.com/office/powerpoint/2010/main" val="61626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Activation function – </a:t>
            </a:r>
          </a:p>
          <a:p>
            <a:r>
              <a:rPr lang="en-US" sz="2400" dirty="0" smtClean="0"/>
              <a:t>Needed to gain an advantage from the hidden layers</a:t>
            </a:r>
          </a:p>
          <a:p>
            <a:r>
              <a:rPr lang="en-US" sz="2400" dirty="0" smtClean="0"/>
              <a:t>Advantage – Can learn more complex patterns</a:t>
            </a:r>
          </a:p>
          <a:p>
            <a:r>
              <a:rPr lang="en-US" sz="2400" dirty="0" smtClean="0"/>
              <a:t>Disadvantage – Too many layers can make network slow and see irrelevant patterns</a:t>
            </a:r>
            <a:endParaRPr lang="en-US" sz="2400" dirty="0"/>
          </a:p>
        </p:txBody>
      </p:sp>
      <p:pic>
        <p:nvPicPr>
          <p:cNvPr id="4" name="Picture 3" descr="eqn2650.png"/>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75564" y="1837204"/>
            <a:ext cx="1054100" cy="711200"/>
          </a:xfrm>
          <a:prstGeom prst="rect">
            <a:avLst/>
          </a:prstGeom>
        </p:spPr>
      </p:pic>
      <p:sp>
        <p:nvSpPr>
          <p:cNvPr id="5" name="Rectangle 1"/>
          <p:cNvSpPr txBox="1">
            <a:spLocks noChangeArrowheads="1"/>
          </p:cNvSpPr>
          <p:nvPr/>
        </p:nvSpPr>
        <p:spPr>
          <a:xfrm>
            <a:off x="456481" y="273629"/>
            <a:ext cx="8228160" cy="1144921"/>
          </a:xfrm>
          <a:prstGeom prst="rect">
            <a:avLst/>
          </a:prstGeom>
          <a:ln/>
        </p:spPr>
        <p:txBody>
          <a:bodyPr vert="horz" lIns="91440" tIns="35268" rIns="91440" bIns="45720" rtlCol="0" anchor="b">
            <a:normAutofit/>
          </a:bodyPr>
          <a:lstStyle>
            <a:lvl1pPr algn="l" defTabSz="685800" rtl="0" eaLnBrk="1" latinLnBrk="0" hangingPunct="1">
              <a:lnSpc>
                <a:spcPct val="90000"/>
              </a:lnSpc>
              <a:spcBef>
                <a:spcPct val="0"/>
              </a:spcBef>
              <a:buNone/>
              <a:defRPr sz="2400" b="1" kern="1200">
                <a:solidFill>
                  <a:schemeClr val="accent1"/>
                </a:solidFill>
                <a:latin typeface="+mj-lt"/>
                <a:ea typeface="+mj-ea"/>
                <a:cs typeface="+mj-cs"/>
              </a:defRPr>
            </a:lvl1pPr>
          </a:lstStyle>
          <a:p>
            <a:pPr fontAlgn="auto">
              <a:spcAft>
                <a:spcPts val="0"/>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sz="2800" dirty="0"/>
              <a:t>Multi-Layer Perceptron</a:t>
            </a:r>
            <a:endParaRPr lang="en-GB" sz="2800" dirty="0"/>
          </a:p>
        </p:txBody>
      </p:sp>
    </p:spTree>
    <p:extLst>
      <p:ext uri="{BB962C8B-B14F-4D97-AF65-F5344CB8AC3E}">
        <p14:creationId xmlns:p14="http://schemas.microsoft.com/office/powerpoint/2010/main" val="10414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456481" y="273961"/>
            <a:ext cx="8228160" cy="1144800"/>
          </a:xfrm>
        </p:spPr>
        <p:txBody>
          <a:bodyPr vert="horz" wrap="square" lIns="91440" tIns="35202" rIns="91440" bIns="45720" numCol="1" anchor="ctr" anchorCtr="0" compatLnSpc="1">
            <a:prstTxWarp prst="textNoShape">
              <a:avLst/>
            </a:prstTxWarp>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dirty="0" smtClean="0"/>
              <a:t>Applications</a:t>
            </a:r>
          </a:p>
        </p:txBody>
      </p:sp>
      <p:grpSp>
        <p:nvGrpSpPr>
          <p:cNvPr id="7" name="Group 6"/>
          <p:cNvGrpSpPr/>
          <p:nvPr/>
        </p:nvGrpSpPr>
        <p:grpSpPr>
          <a:xfrm>
            <a:off x="5043049" y="3789040"/>
            <a:ext cx="3641592" cy="2249280"/>
            <a:chOff x="816481" y="3624841"/>
            <a:chExt cx="3641592" cy="2249280"/>
          </a:xfrm>
        </p:grpSpPr>
        <p:grpSp>
          <p:nvGrpSpPr>
            <p:cNvPr id="5" name="Group 4"/>
            <p:cNvGrpSpPr/>
            <p:nvPr/>
          </p:nvGrpSpPr>
          <p:grpSpPr>
            <a:xfrm>
              <a:off x="816481" y="3624841"/>
              <a:ext cx="3591360" cy="2249280"/>
              <a:chOff x="816481" y="3624841"/>
              <a:chExt cx="3591360" cy="2249280"/>
            </a:xfrm>
          </p:grpSpPr>
          <p:pic>
            <p:nvPicPr>
              <p:cNvPr id="30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481" y="3624841"/>
                <a:ext cx="3591360" cy="17956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7" name="Text Box 4"/>
              <p:cNvSpPr txBox="1">
                <a:spLocks noChangeArrowheads="1"/>
              </p:cNvSpPr>
              <p:nvPr/>
            </p:nvSpPr>
            <p:spPr bwMode="auto">
              <a:xfrm>
                <a:off x="1045441" y="5486761"/>
                <a:ext cx="3003840" cy="387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dirty="0"/>
              </a:p>
            </p:txBody>
          </p:sp>
        </p:grpSp>
        <p:sp>
          <p:nvSpPr>
            <p:cNvPr id="3078" name="Text Box 5"/>
            <p:cNvSpPr txBox="1">
              <a:spLocks noChangeArrowheads="1"/>
            </p:cNvSpPr>
            <p:nvPr/>
          </p:nvSpPr>
          <p:spPr bwMode="auto">
            <a:xfrm>
              <a:off x="1045441" y="5551561"/>
              <a:ext cx="3412632" cy="322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55220" rIns="81638" bIns="40819"/>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9pPr>
            </a:lstStyle>
            <a:p>
              <a:pPr eaLnBrk="1"/>
              <a:r>
                <a:rPr lang="en-GB" b="1" dirty="0">
                  <a:solidFill>
                    <a:srgbClr val="000000"/>
                  </a:solidFill>
                </a:rPr>
                <a:t>Optical character recognition</a:t>
              </a:r>
            </a:p>
          </p:txBody>
        </p:sp>
      </p:grpSp>
      <p:grpSp>
        <p:nvGrpSpPr>
          <p:cNvPr id="6" name="Group 5"/>
          <p:cNvGrpSpPr/>
          <p:nvPr/>
        </p:nvGrpSpPr>
        <p:grpSpPr>
          <a:xfrm>
            <a:off x="5142408" y="1412776"/>
            <a:ext cx="3294720" cy="1991520"/>
            <a:chOff x="915840" y="1502281"/>
            <a:chExt cx="3294720" cy="1991520"/>
          </a:xfrm>
        </p:grpSpPr>
        <p:sp>
          <p:nvSpPr>
            <p:cNvPr id="3076" name="Text Box 3"/>
            <p:cNvSpPr txBox="1">
              <a:spLocks noChangeArrowheads="1"/>
            </p:cNvSpPr>
            <p:nvPr/>
          </p:nvSpPr>
          <p:spPr bwMode="auto">
            <a:xfrm>
              <a:off x="1298832" y="3233161"/>
              <a:ext cx="2841120" cy="260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55220" rIns="81638" bIns="40819"/>
            <a:lstStyle>
              <a:lvl1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9pPr>
            </a:lstStyle>
            <a:p>
              <a:pPr eaLnBrk="1"/>
              <a:r>
                <a:rPr lang="en-GB" b="1" dirty="0">
                  <a:solidFill>
                    <a:srgbClr val="000000"/>
                  </a:solidFill>
                </a:rPr>
                <a:t>Stock market prediction</a:t>
              </a:r>
            </a:p>
          </p:txBody>
        </p:sp>
        <p:pic>
          <p:nvPicPr>
            <p:cNvPr id="3080" name="Picture 7"/>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5840" y="1502281"/>
              <a:ext cx="3294720" cy="16977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4" name="Group 3"/>
          <p:cNvGrpSpPr/>
          <p:nvPr/>
        </p:nvGrpSpPr>
        <p:grpSpPr>
          <a:xfrm>
            <a:off x="539552" y="1862145"/>
            <a:ext cx="3810240" cy="3151031"/>
            <a:chOff x="4811041" y="1829161"/>
            <a:chExt cx="3810240" cy="3151031"/>
          </a:xfrm>
        </p:grpSpPr>
        <p:sp>
          <p:nvSpPr>
            <p:cNvPr id="3079" name="Text Box 6"/>
            <p:cNvSpPr txBox="1">
              <a:spLocks noChangeArrowheads="1"/>
            </p:cNvSpPr>
            <p:nvPr/>
          </p:nvSpPr>
          <p:spPr bwMode="auto">
            <a:xfrm>
              <a:off x="5551200" y="4768201"/>
              <a:ext cx="2423447" cy="2119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55220" rIns="81638" bIns="40819"/>
            <a:lstStyle>
              <a:lvl1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9pPr>
            </a:lstStyle>
            <a:p>
              <a:pPr eaLnBrk="1"/>
              <a:r>
                <a:rPr lang="en-GB" b="1" dirty="0">
                  <a:solidFill>
                    <a:srgbClr val="000000"/>
                  </a:solidFill>
                </a:rPr>
                <a:t>Image compression</a:t>
              </a:r>
            </a:p>
          </p:txBody>
        </p:sp>
        <p:pic>
          <p:nvPicPr>
            <p:cNvPr id="3081"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1041" y="1829161"/>
              <a:ext cx="3810240" cy="28771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3" name="TextBox 2"/>
          <p:cNvSpPr txBox="1"/>
          <p:nvPr/>
        </p:nvSpPr>
        <p:spPr>
          <a:xfrm>
            <a:off x="461829" y="6169360"/>
            <a:ext cx="5904655" cy="584775"/>
          </a:xfrm>
          <a:prstGeom prst="rect">
            <a:avLst/>
          </a:prstGeom>
          <a:noFill/>
        </p:spPr>
        <p:txBody>
          <a:bodyPr wrap="square" rtlCol="0">
            <a:spAutoFit/>
          </a:bodyPr>
          <a:lstStyle/>
          <a:p>
            <a:r>
              <a:rPr lang="en-GB" sz="800" b="1" dirty="0" smtClean="0"/>
              <a:t>Image Sources</a:t>
            </a:r>
          </a:p>
          <a:p>
            <a:pPr marL="285750" indent="-285750">
              <a:buFont typeface="Arial" panose="020B0604020202020204" pitchFamily="34" charset="0"/>
              <a:buChar char="•"/>
            </a:pPr>
            <a:r>
              <a:rPr lang="en-GB" sz="800" dirty="0" smtClean="0"/>
              <a:t>http</a:t>
            </a:r>
            <a:r>
              <a:rPr lang="en-GB" sz="800" dirty="0"/>
              <a:t>://</a:t>
            </a:r>
            <a:r>
              <a:rPr lang="en-GB" sz="800" dirty="0" smtClean="0"/>
              <a:t>www.image-restore.co.uk/blog/saving-your-images-correctly/</a:t>
            </a:r>
          </a:p>
          <a:p>
            <a:pPr marL="285750" indent="-285750">
              <a:buFont typeface="Arial" panose="020B0604020202020204" pitchFamily="34" charset="0"/>
              <a:buChar char="•"/>
            </a:pPr>
            <a:r>
              <a:rPr lang="en-GB" sz="800" dirty="0"/>
              <a:t>http://</a:t>
            </a:r>
            <a:r>
              <a:rPr lang="en-GB" sz="800" dirty="0" smtClean="0"/>
              <a:t>www.codeproject.com/Articles/3907/Creating-Optical-Character-Recognition-OCR-applica</a:t>
            </a:r>
          </a:p>
          <a:p>
            <a:pPr marL="285750" indent="-285750">
              <a:buFont typeface="Arial" panose="020B0604020202020204" pitchFamily="34" charset="0"/>
              <a:buChar char="•"/>
            </a:pPr>
            <a:r>
              <a:rPr lang="en-GB" sz="800" dirty="0"/>
              <a:t>http://www.pricepatternprediction.com</a:t>
            </a:r>
            <a:r>
              <a:rPr lang="en-GB" sz="800" dirty="0" smtClean="0"/>
              <a:t>/</a:t>
            </a:r>
          </a:p>
        </p:txBody>
      </p:sp>
    </p:spTree>
    <p:extLst>
      <p:ext uri="{BB962C8B-B14F-4D97-AF65-F5344CB8AC3E}">
        <p14:creationId xmlns:p14="http://schemas.microsoft.com/office/powerpoint/2010/main" val="1104448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456481" y="273961"/>
            <a:ext cx="8228160" cy="1144800"/>
          </a:xfrm>
        </p:spPr>
        <p:txBody>
          <a:bodyPr vert="horz" wrap="square" lIns="91440" tIns="35202" rIns="91440" bIns="45720" numCol="1" anchor="ctr" anchorCtr="0" compatLnSpc="1">
            <a:prstTxWarp prst="textNoShape">
              <a:avLst/>
            </a:prstTxWarp>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dirty="0" smtClean="0"/>
              <a:t>Application Types</a:t>
            </a:r>
          </a:p>
        </p:txBody>
      </p:sp>
      <p:sp>
        <p:nvSpPr>
          <p:cNvPr id="5123" name="Rectangle 2"/>
          <p:cNvSpPr>
            <a:spLocks noGrp="1" noChangeArrowheads="1"/>
          </p:cNvSpPr>
          <p:nvPr>
            <p:ph idx="1"/>
          </p:nvPr>
        </p:nvSpPr>
        <p:spPr>
          <a:xfrm>
            <a:off x="456481" y="1604520"/>
            <a:ext cx="8045280" cy="5155200"/>
          </a:xfrm>
        </p:spPr>
        <p:txBody>
          <a:bodyPr>
            <a:noAutofit/>
          </a:bodyPr>
          <a:lstStyle/>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400" dirty="0"/>
              <a:t>Classification</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Assigning objects to a predetermined group</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Uses a training set to create classifiers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400" dirty="0"/>
              <a:t>Clustering</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Grouping objects similar to each other</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Like classification but without knowing the class</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Commonly uses a distance </a:t>
            </a:r>
            <a:r>
              <a:rPr lang="en-GB" sz="2000" dirty="0" smtClean="0"/>
              <a:t>relationship</a:t>
            </a:r>
            <a:endParaRPr lang="en-GB" sz="2000" dirty="0"/>
          </a:p>
        </p:txBody>
      </p:sp>
    </p:spTree>
    <p:extLst>
      <p:ext uri="{BB962C8B-B14F-4D97-AF65-F5344CB8AC3E}">
        <p14:creationId xmlns:p14="http://schemas.microsoft.com/office/powerpoint/2010/main" val="37183168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456481" y="273961"/>
            <a:ext cx="8228160" cy="1144800"/>
          </a:xfrm>
        </p:spPr>
        <p:txBody>
          <a:bodyPr vert="horz" wrap="square" lIns="91440" tIns="35202" rIns="91440" bIns="45720" numCol="1" anchor="ctr" anchorCtr="0" compatLnSpc="1">
            <a:prstTxWarp prst="textNoShape">
              <a:avLst/>
            </a:prstTxWarp>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dirty="0" smtClean="0"/>
              <a:t>Application Types</a:t>
            </a:r>
          </a:p>
        </p:txBody>
      </p:sp>
      <p:sp>
        <p:nvSpPr>
          <p:cNvPr id="5123" name="Rectangle 2"/>
          <p:cNvSpPr>
            <a:spLocks noGrp="1" noChangeArrowheads="1"/>
          </p:cNvSpPr>
          <p:nvPr>
            <p:ph idx="1"/>
          </p:nvPr>
        </p:nvSpPr>
        <p:spPr>
          <a:xfrm>
            <a:off x="456481" y="1604520"/>
            <a:ext cx="8045280" cy="5155200"/>
          </a:xfrm>
        </p:spPr>
        <p:txBody>
          <a:bodyPr>
            <a:noAutofit/>
          </a:bodyPr>
          <a:lstStyle/>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400" dirty="0" smtClean="0"/>
              <a:t>Pattern </a:t>
            </a:r>
            <a:r>
              <a:rPr lang="en-GB" sz="2400" dirty="0"/>
              <a:t>Association</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Can be used to reduce noise or corruption</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Can be split into auto/hetero-association</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400" dirty="0"/>
              <a:t>Vector Quantization</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Associates each input with the nearest vector</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Process is similar to clustering</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Can compress large amounts of input data</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Not lossless</a:t>
            </a:r>
          </a:p>
        </p:txBody>
      </p:sp>
    </p:spTree>
    <p:extLst>
      <p:ext uri="{BB962C8B-B14F-4D97-AF65-F5344CB8AC3E}">
        <p14:creationId xmlns:p14="http://schemas.microsoft.com/office/powerpoint/2010/main" val="79493986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107504" y="273961"/>
            <a:ext cx="8784976" cy="1144800"/>
          </a:xfrm>
        </p:spPr>
        <p:txBody>
          <a:bodyPr vert="horz" wrap="square" lIns="91440" tIns="35202" rIns="91440" bIns="45720" numCol="1" anchor="ctr" anchorCtr="0" compatLnSpc="1">
            <a:prstTxWarp prst="textNoShape">
              <a:avLst/>
            </a:prstTxWarp>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dirty="0" smtClean="0"/>
              <a:t>Optical Character Recognition (OCR)</a:t>
            </a:r>
          </a:p>
        </p:txBody>
      </p:sp>
      <p:sp>
        <p:nvSpPr>
          <p:cNvPr id="7171" name="Rectangle 2"/>
          <p:cNvSpPr>
            <a:spLocks noGrp="1" noChangeArrowheads="1"/>
          </p:cNvSpPr>
          <p:nvPr>
            <p:ph idx="1"/>
          </p:nvPr>
        </p:nvSpPr>
        <p:spPr>
          <a:xfrm>
            <a:off x="456481" y="1604521"/>
            <a:ext cx="8045280" cy="3977280"/>
          </a:xfrm>
        </p:spPr>
        <p:txBody>
          <a:bodyPr>
            <a:normAutofit/>
          </a:bodyPr>
          <a:lstStyle/>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400" dirty="0"/>
              <a:t>Algorithms used to be processor intensive</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Caused significant delay in recognition time</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400" dirty="0"/>
              <a:t>Neural networks seen as efficient without extensive processing</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Can be learnt with back propagation algorithm</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Initial learning time is one time only </a:t>
            </a:r>
          </a:p>
        </p:txBody>
      </p:sp>
    </p:spTree>
    <p:extLst>
      <p:ext uri="{BB962C8B-B14F-4D97-AF65-F5344CB8AC3E}">
        <p14:creationId xmlns:p14="http://schemas.microsoft.com/office/powerpoint/2010/main" val="4369698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456481" y="273961"/>
            <a:ext cx="8228160" cy="1144800"/>
          </a:xfrm>
        </p:spPr>
        <p:txBody>
          <a:bodyPr vert="horz" wrap="square" lIns="91440" tIns="35202" rIns="91440" bIns="45720" numCol="1" anchor="ctr" anchorCtr="0" compatLnSpc="1">
            <a:prstTxWarp prst="textNoShape">
              <a:avLst/>
            </a:prstTxWarp>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dirty="0" smtClean="0"/>
              <a:t>Image Compression</a:t>
            </a:r>
          </a:p>
        </p:txBody>
      </p:sp>
      <p:sp>
        <p:nvSpPr>
          <p:cNvPr id="9219" name="Rectangle 2"/>
          <p:cNvSpPr>
            <a:spLocks noGrp="1" noChangeArrowheads="1"/>
          </p:cNvSpPr>
          <p:nvPr>
            <p:ph idx="1"/>
          </p:nvPr>
        </p:nvSpPr>
        <p:spPr>
          <a:xfrm>
            <a:off x="456481" y="1604521"/>
            <a:ext cx="8045280" cy="4599360"/>
          </a:xfrm>
        </p:spPr>
        <p:txBody>
          <a:bodyPr>
            <a:normAutofit/>
          </a:bodyPr>
          <a:lstStyle/>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400" dirty="0"/>
              <a:t>Can decompose an image into a set of vectors</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This can be based off brightness, colour </a:t>
            </a:r>
            <a:r>
              <a:rPr lang="en-GB" sz="2000" dirty="0" smtClean="0"/>
              <a:t>etc.</a:t>
            </a:r>
            <a:endParaRPr lang="en-GB" sz="2000"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400" dirty="0"/>
              <a:t>Vector quantisation can then be used in a neural network</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Has several learning algorithms that can be used</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400" dirty="0"/>
              <a:t>There are other ways of compressing images with neural networks</a:t>
            </a:r>
          </a:p>
        </p:txBody>
      </p:sp>
    </p:spTree>
    <p:extLst>
      <p:ext uri="{BB962C8B-B14F-4D97-AF65-F5344CB8AC3E}">
        <p14:creationId xmlns:p14="http://schemas.microsoft.com/office/powerpoint/2010/main" val="10744243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456481" y="273629"/>
            <a:ext cx="8228160" cy="1144921"/>
          </a:xfrm>
          <a:ln/>
        </p:spPr>
        <p:txBody>
          <a:bodyPr tIns="35268">
            <a:norm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sz="2800" dirty="0"/>
              <a:t>Introduction</a:t>
            </a:r>
          </a:p>
        </p:txBody>
      </p:sp>
      <p:pic>
        <p:nvPicPr>
          <p:cNvPr id="3075" name="Picture 3"/>
          <p:cNvPicPr>
            <a:picLocks noChangeAspect="1" noChangeArrowheads="1"/>
          </p:cNvPicPr>
          <p:nvPr/>
        </p:nvPicPr>
        <p:blipFill>
          <a:blip r:embed="rId3" cstate="print"/>
          <a:srcRect/>
          <a:stretch>
            <a:fillRect/>
          </a:stretch>
        </p:blipFill>
        <p:spPr bwMode="auto">
          <a:xfrm>
            <a:off x="2267744" y="1268760"/>
            <a:ext cx="3785992" cy="2760219"/>
          </a:xfrm>
          <a:prstGeom prst="rect">
            <a:avLst/>
          </a:prstGeom>
          <a:noFill/>
          <a:ln w="9525" cap="flat">
            <a:noFill/>
            <a:round/>
            <a:headEnd/>
            <a:tailEnd/>
          </a:ln>
          <a:effectLst/>
        </p:spPr>
      </p:pic>
      <p:sp>
        <p:nvSpPr>
          <p:cNvPr id="5" name="Rectangle 2"/>
          <p:cNvSpPr txBox="1">
            <a:spLocks noChangeArrowheads="1"/>
          </p:cNvSpPr>
          <p:nvPr/>
        </p:nvSpPr>
        <p:spPr>
          <a:xfrm>
            <a:off x="456481" y="1604329"/>
            <a:ext cx="8228160" cy="4526396"/>
          </a:xfrm>
          <a:prstGeom prst="rect">
            <a:avLst/>
          </a:prstGeom>
          <a:ln/>
        </p:spPr>
        <p:txBody>
          <a:bodyPr tIns="17634"/>
          <a:lstStyle>
            <a:lvl1pPr marL="171450" indent="-171450" algn="l" defTabSz="685800" rtl="0" eaLnBrk="1" latinLnBrk="0" hangingPunct="1">
              <a:lnSpc>
                <a:spcPct val="90000"/>
              </a:lnSpc>
              <a:spcBef>
                <a:spcPts val="1350"/>
              </a:spcBef>
              <a:buClr>
                <a:schemeClr val="accent1"/>
              </a:buClr>
              <a:buSzPct val="100000"/>
              <a:buFont typeface="Arial" pitchFamily="34" charset="0"/>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900"/>
              </a:spcBef>
              <a:buClr>
                <a:schemeClr val="accent1"/>
              </a:buClr>
              <a:buSzPct val="100000"/>
              <a:buFont typeface="Arial" pitchFamily="34" charset="0"/>
              <a:buChar char="▪"/>
              <a:defRPr sz="1350" kern="1200">
                <a:solidFill>
                  <a:schemeClr val="tx1"/>
                </a:solidFill>
                <a:latin typeface="+mn-lt"/>
                <a:ea typeface="+mn-ea"/>
                <a:cs typeface="+mn-cs"/>
              </a:defRPr>
            </a:lvl2pPr>
            <a:lvl3pPr marL="514350" indent="-134541" algn="l" defTabSz="685800" rtl="0" eaLnBrk="1" latinLnBrk="0" hangingPunct="1">
              <a:lnSpc>
                <a:spcPct val="90000"/>
              </a:lnSpc>
              <a:spcBef>
                <a:spcPts val="600"/>
              </a:spcBef>
              <a:buClr>
                <a:schemeClr val="accent1"/>
              </a:buClr>
              <a:buSzPct val="100000"/>
              <a:buFont typeface="Arial" pitchFamily="34" charset="0"/>
              <a:buChar char="▪"/>
              <a:defRPr sz="1200" kern="1200">
                <a:solidFill>
                  <a:schemeClr val="tx1"/>
                </a:solidFill>
                <a:latin typeface="+mn-lt"/>
                <a:ea typeface="+mn-ea"/>
                <a:cs typeface="+mn-cs"/>
              </a:defRPr>
            </a:lvl3pPr>
            <a:lvl4pPr marL="685800" indent="-137160" algn="l" defTabSz="685800" rtl="0" eaLnBrk="1" latinLnBrk="0" hangingPunct="1">
              <a:lnSpc>
                <a:spcPct val="90000"/>
              </a:lnSpc>
              <a:spcBef>
                <a:spcPts val="600"/>
              </a:spcBef>
              <a:buClr>
                <a:schemeClr val="accent1"/>
              </a:buClr>
              <a:buSzPct val="100000"/>
              <a:buFont typeface="Arial" pitchFamily="34" charset="0"/>
              <a:buChar char="▪"/>
              <a:defRPr sz="1050" kern="1200">
                <a:solidFill>
                  <a:schemeClr val="tx1"/>
                </a:solidFill>
                <a:latin typeface="+mn-lt"/>
                <a:ea typeface="+mn-ea"/>
                <a:cs typeface="+mn-cs"/>
              </a:defRPr>
            </a:lvl4pPr>
            <a:lvl5pPr marL="857250" indent="-134541"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5pPr>
            <a:lvl6pPr marL="1028700" indent="-137160"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8pPr>
            <a:lvl9pPr marL="1543050" indent="-134541"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9pPr>
          </a:lstStyle>
          <a:p>
            <a:pPr>
              <a:buSzPct val="45000"/>
              <a:buFont typeface="Arial" panose="020B0604020202020204" pitchFamily="34" charset="0"/>
              <a:buChar char="•"/>
              <a:tabLst>
                <a:tab pos="0" algn="l"/>
                <a:tab pos="95041" algn="l"/>
                <a:tab pos="502568" algn="l"/>
                <a:tab pos="910093" algn="l"/>
                <a:tab pos="1317620" algn="l"/>
                <a:tab pos="1725145" algn="l"/>
                <a:tab pos="2132672" algn="l"/>
                <a:tab pos="2540197" algn="l"/>
                <a:tab pos="2947724" algn="l"/>
                <a:tab pos="3355250" algn="l"/>
                <a:tab pos="3762776" algn="l"/>
                <a:tab pos="4170302" algn="l"/>
                <a:tab pos="4577828" algn="l"/>
                <a:tab pos="4985354" algn="l"/>
                <a:tab pos="5392880" algn="l"/>
                <a:tab pos="5800406" algn="l"/>
                <a:tab pos="6207932" algn="l"/>
                <a:tab pos="6615458" algn="l"/>
                <a:tab pos="7022984" algn="l"/>
                <a:tab pos="7430510" algn="l"/>
                <a:tab pos="7838036" algn="l"/>
                <a:tab pos="7879796" algn="l"/>
              </a:tabLst>
            </a:pPr>
            <a:endParaRPr lang="en-GB" sz="2400" dirty="0" smtClean="0"/>
          </a:p>
          <a:p>
            <a:pPr>
              <a:buSzPct val="45000"/>
              <a:buFont typeface="Arial" panose="020B0604020202020204" pitchFamily="34" charset="0"/>
              <a:buChar char="•"/>
              <a:tabLst>
                <a:tab pos="0" algn="l"/>
                <a:tab pos="95041" algn="l"/>
                <a:tab pos="502568" algn="l"/>
                <a:tab pos="910093" algn="l"/>
                <a:tab pos="1317620" algn="l"/>
                <a:tab pos="1725145" algn="l"/>
                <a:tab pos="2132672" algn="l"/>
                <a:tab pos="2540197" algn="l"/>
                <a:tab pos="2947724" algn="l"/>
                <a:tab pos="3355250" algn="l"/>
                <a:tab pos="3762776" algn="l"/>
                <a:tab pos="4170302" algn="l"/>
                <a:tab pos="4577828" algn="l"/>
                <a:tab pos="4985354" algn="l"/>
                <a:tab pos="5392880" algn="l"/>
                <a:tab pos="5800406" algn="l"/>
                <a:tab pos="6207932" algn="l"/>
                <a:tab pos="6615458" algn="l"/>
                <a:tab pos="7022984" algn="l"/>
                <a:tab pos="7430510" algn="l"/>
                <a:tab pos="7838036" algn="l"/>
                <a:tab pos="7879796" algn="l"/>
              </a:tabLst>
            </a:pPr>
            <a:endParaRPr lang="en-GB" sz="2400" dirty="0"/>
          </a:p>
          <a:p>
            <a:pPr>
              <a:buSzPct val="45000"/>
              <a:buFont typeface="Arial" panose="020B0604020202020204" pitchFamily="34" charset="0"/>
              <a:buChar char="•"/>
              <a:tabLst>
                <a:tab pos="0" algn="l"/>
                <a:tab pos="95041" algn="l"/>
                <a:tab pos="502568" algn="l"/>
                <a:tab pos="910093" algn="l"/>
                <a:tab pos="1317620" algn="l"/>
                <a:tab pos="1725145" algn="l"/>
                <a:tab pos="2132672" algn="l"/>
                <a:tab pos="2540197" algn="l"/>
                <a:tab pos="2947724" algn="l"/>
                <a:tab pos="3355250" algn="l"/>
                <a:tab pos="3762776" algn="l"/>
                <a:tab pos="4170302" algn="l"/>
                <a:tab pos="4577828" algn="l"/>
                <a:tab pos="4985354" algn="l"/>
                <a:tab pos="5392880" algn="l"/>
                <a:tab pos="5800406" algn="l"/>
                <a:tab pos="6207932" algn="l"/>
                <a:tab pos="6615458" algn="l"/>
                <a:tab pos="7022984" algn="l"/>
                <a:tab pos="7430510" algn="l"/>
                <a:tab pos="7838036" algn="l"/>
                <a:tab pos="7879796" algn="l"/>
              </a:tabLst>
            </a:pPr>
            <a:endParaRPr lang="en-GB" sz="2400" dirty="0" smtClean="0"/>
          </a:p>
          <a:p>
            <a:pPr>
              <a:buSzPct val="45000"/>
              <a:buFont typeface="Arial" panose="020B0604020202020204" pitchFamily="34" charset="0"/>
              <a:buChar char="•"/>
              <a:tabLst>
                <a:tab pos="0" algn="l"/>
                <a:tab pos="95041" algn="l"/>
                <a:tab pos="502568" algn="l"/>
                <a:tab pos="910093" algn="l"/>
                <a:tab pos="1317620" algn="l"/>
                <a:tab pos="1725145" algn="l"/>
                <a:tab pos="2132672" algn="l"/>
                <a:tab pos="2540197" algn="l"/>
                <a:tab pos="2947724" algn="l"/>
                <a:tab pos="3355250" algn="l"/>
                <a:tab pos="3762776" algn="l"/>
                <a:tab pos="4170302" algn="l"/>
                <a:tab pos="4577828" algn="l"/>
                <a:tab pos="4985354" algn="l"/>
                <a:tab pos="5392880" algn="l"/>
                <a:tab pos="5800406" algn="l"/>
                <a:tab pos="6207932" algn="l"/>
                <a:tab pos="6615458" algn="l"/>
                <a:tab pos="7022984" algn="l"/>
                <a:tab pos="7430510" algn="l"/>
                <a:tab pos="7838036" algn="l"/>
                <a:tab pos="7879796" algn="l"/>
              </a:tabLst>
            </a:pPr>
            <a:endParaRPr lang="en-GB" sz="2400" dirty="0"/>
          </a:p>
          <a:p>
            <a:pPr>
              <a:buSzPct val="45000"/>
              <a:buFont typeface="Arial" panose="020B0604020202020204" pitchFamily="34" charset="0"/>
              <a:buChar char="•"/>
              <a:tabLst>
                <a:tab pos="0" algn="l"/>
                <a:tab pos="95041" algn="l"/>
                <a:tab pos="502568" algn="l"/>
                <a:tab pos="910093" algn="l"/>
                <a:tab pos="1317620" algn="l"/>
                <a:tab pos="1725145" algn="l"/>
                <a:tab pos="2132672" algn="l"/>
                <a:tab pos="2540197" algn="l"/>
                <a:tab pos="2947724" algn="l"/>
                <a:tab pos="3355250" algn="l"/>
                <a:tab pos="3762776" algn="l"/>
                <a:tab pos="4170302" algn="l"/>
                <a:tab pos="4577828" algn="l"/>
                <a:tab pos="4985354" algn="l"/>
                <a:tab pos="5392880" algn="l"/>
                <a:tab pos="5800406" algn="l"/>
                <a:tab pos="6207932" algn="l"/>
                <a:tab pos="6615458" algn="l"/>
                <a:tab pos="7022984" algn="l"/>
                <a:tab pos="7430510" algn="l"/>
                <a:tab pos="7838036" algn="l"/>
                <a:tab pos="7879796" algn="l"/>
              </a:tabLst>
            </a:pPr>
            <a:endParaRPr lang="en-GB" sz="2400" dirty="0" smtClean="0"/>
          </a:p>
          <a:p>
            <a:pPr>
              <a:buSzPct val="45000"/>
              <a:buFont typeface="Arial" panose="020B0604020202020204" pitchFamily="34" charset="0"/>
              <a:buChar char="•"/>
              <a:tabLst>
                <a:tab pos="0" algn="l"/>
                <a:tab pos="95041" algn="l"/>
                <a:tab pos="502568" algn="l"/>
                <a:tab pos="910093" algn="l"/>
                <a:tab pos="1317620" algn="l"/>
                <a:tab pos="1725145" algn="l"/>
                <a:tab pos="2132672" algn="l"/>
                <a:tab pos="2540197" algn="l"/>
                <a:tab pos="2947724" algn="l"/>
                <a:tab pos="3355250" algn="l"/>
                <a:tab pos="3762776" algn="l"/>
                <a:tab pos="4170302" algn="l"/>
                <a:tab pos="4577828" algn="l"/>
                <a:tab pos="4985354" algn="l"/>
                <a:tab pos="5392880" algn="l"/>
                <a:tab pos="5800406" algn="l"/>
                <a:tab pos="6207932" algn="l"/>
                <a:tab pos="6615458" algn="l"/>
                <a:tab pos="7022984" algn="l"/>
                <a:tab pos="7430510" algn="l"/>
                <a:tab pos="7838036" algn="l"/>
                <a:tab pos="7879796" algn="l"/>
              </a:tabLst>
            </a:pPr>
            <a:r>
              <a:rPr lang="en-GB" sz="2400" dirty="0" smtClean="0"/>
              <a:t>Logical </a:t>
            </a:r>
            <a:r>
              <a:rPr lang="en-GB" sz="2400" dirty="0"/>
              <a:t>structures</a:t>
            </a:r>
          </a:p>
          <a:p>
            <a:pPr>
              <a:buSzPct val="45000"/>
              <a:buFont typeface="Arial" panose="020B0604020202020204" pitchFamily="34" charset="0"/>
              <a:buChar char="•"/>
              <a:tabLst>
                <a:tab pos="0" algn="l"/>
                <a:tab pos="95041" algn="l"/>
                <a:tab pos="502568" algn="l"/>
                <a:tab pos="910093" algn="l"/>
                <a:tab pos="1317620" algn="l"/>
                <a:tab pos="1725145" algn="l"/>
                <a:tab pos="2132672" algn="l"/>
                <a:tab pos="2540197" algn="l"/>
                <a:tab pos="2947724" algn="l"/>
                <a:tab pos="3355250" algn="l"/>
                <a:tab pos="3762776" algn="l"/>
                <a:tab pos="4170302" algn="l"/>
                <a:tab pos="4577828" algn="l"/>
                <a:tab pos="4985354" algn="l"/>
                <a:tab pos="5392880" algn="l"/>
                <a:tab pos="5800406" algn="l"/>
                <a:tab pos="6207932" algn="l"/>
                <a:tab pos="6615458" algn="l"/>
                <a:tab pos="7022984" algn="l"/>
                <a:tab pos="7430510" algn="l"/>
                <a:tab pos="7838036" algn="l"/>
                <a:tab pos="7879796" algn="l"/>
              </a:tabLst>
            </a:pPr>
            <a:r>
              <a:rPr lang="en-GB" sz="2400" dirty="0"/>
              <a:t>Nodes communicating through synapses</a:t>
            </a:r>
          </a:p>
          <a:p>
            <a:pPr>
              <a:buSzPct val="45000"/>
              <a:buFont typeface="Arial" panose="020B0604020202020204" pitchFamily="34" charset="0"/>
              <a:buChar char="•"/>
              <a:tabLst>
                <a:tab pos="0" algn="l"/>
                <a:tab pos="95041" algn="l"/>
                <a:tab pos="502568" algn="l"/>
                <a:tab pos="910093" algn="l"/>
                <a:tab pos="1317620" algn="l"/>
                <a:tab pos="1725145" algn="l"/>
                <a:tab pos="2132672" algn="l"/>
                <a:tab pos="2540197" algn="l"/>
                <a:tab pos="2947724" algn="l"/>
                <a:tab pos="3355250" algn="l"/>
                <a:tab pos="3762776" algn="l"/>
                <a:tab pos="4170302" algn="l"/>
                <a:tab pos="4577828" algn="l"/>
                <a:tab pos="4985354" algn="l"/>
                <a:tab pos="5392880" algn="l"/>
                <a:tab pos="5800406" algn="l"/>
                <a:tab pos="6207932" algn="l"/>
                <a:tab pos="6615458" algn="l"/>
                <a:tab pos="7022984" algn="l"/>
                <a:tab pos="7430510" algn="l"/>
                <a:tab pos="7838036" algn="l"/>
                <a:tab pos="7879796" algn="l"/>
              </a:tabLst>
            </a:pPr>
            <a:r>
              <a:rPr lang="en-GB" sz="2400" dirty="0"/>
              <a:t>Self-adjusting behaviour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456481" y="273961"/>
            <a:ext cx="8228160" cy="1144800"/>
          </a:xfrm>
        </p:spPr>
        <p:txBody>
          <a:bodyPr vert="horz" wrap="square" lIns="91440" tIns="35202" rIns="91440" bIns="45720" numCol="1" anchor="ctr" anchorCtr="0" compatLnSpc="1">
            <a:prstTxWarp prst="textNoShape">
              <a:avLst/>
            </a:prstTxWarp>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dirty="0" smtClean="0"/>
              <a:t>Stock Market Prediction</a:t>
            </a:r>
          </a:p>
        </p:txBody>
      </p:sp>
      <p:sp>
        <p:nvSpPr>
          <p:cNvPr id="11267" name="Rectangle 2"/>
          <p:cNvSpPr>
            <a:spLocks noGrp="1" noChangeArrowheads="1"/>
          </p:cNvSpPr>
          <p:nvPr>
            <p:ph idx="1"/>
          </p:nvPr>
        </p:nvSpPr>
        <p:spPr>
          <a:xfrm>
            <a:off x="522721" y="1640521"/>
            <a:ext cx="8045280" cy="3977280"/>
          </a:xfrm>
        </p:spPr>
        <p:txBody>
          <a:bodyPr>
            <a:normAutofit/>
          </a:bodyPr>
          <a:lstStyle/>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400" dirty="0"/>
              <a:t>Why use neural networks?</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Good at finding patterns in data</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Can find non-linear patterns with multiple layers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400" dirty="0"/>
              <a:t>The network</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Have to decide how many inputs to use – complex</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Which learning algorithm is most ideal?</a:t>
            </a:r>
          </a:p>
        </p:txBody>
      </p:sp>
    </p:spTree>
    <p:extLst>
      <p:ext uri="{BB962C8B-B14F-4D97-AF65-F5344CB8AC3E}">
        <p14:creationId xmlns:p14="http://schemas.microsoft.com/office/powerpoint/2010/main" val="17836646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txBox="1">
            <a:spLocks noChangeArrowheads="1"/>
          </p:cNvSpPr>
          <p:nvPr/>
        </p:nvSpPr>
        <p:spPr>
          <a:xfrm>
            <a:off x="456481" y="273961"/>
            <a:ext cx="8228160" cy="1144800"/>
          </a:xfrm>
          <a:prstGeom prst="rect">
            <a:avLst/>
          </a:prstGeom>
        </p:spPr>
        <p:txBody>
          <a:bodyPr vert="horz" wrap="square" lIns="91440" tIns="35202" rIns="91440" bIns="45720" numCol="1" anchor="ctr" anchorCtr="0" compatLnSpc="1">
            <a:prstTxWarp prst="textNoShape">
              <a:avLst/>
            </a:prstTxWarp>
          </a:bodyPr>
          <a:lstStyle>
            <a:lvl1pPr algn="l" defTabSz="685800" rtl="0" eaLnBrk="1" latinLnBrk="0" hangingPunct="1">
              <a:lnSpc>
                <a:spcPct val="90000"/>
              </a:lnSpc>
              <a:spcBef>
                <a:spcPct val="0"/>
              </a:spcBef>
              <a:buNone/>
              <a:defRPr sz="2400" b="1" kern="1200">
                <a:solidFill>
                  <a:schemeClr val="accent1"/>
                </a:solidFill>
                <a:latin typeface="+mj-lt"/>
                <a:ea typeface="+mj-ea"/>
                <a:cs typeface="+mj-cs"/>
              </a:defRPr>
            </a:lvl1pPr>
          </a:lstStyle>
          <a:p>
            <a:pPr fontAlgn="auto">
              <a:spcAft>
                <a:spcPts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dirty="0"/>
              <a:t>Back Propagation</a:t>
            </a:r>
            <a:endParaRPr lang="en-GB" sz="2800" dirty="0" smtClean="0"/>
          </a:p>
        </p:txBody>
      </p:sp>
      <p:sp>
        <p:nvSpPr>
          <p:cNvPr id="5" name="Rectangle 2"/>
          <p:cNvSpPr txBox="1">
            <a:spLocks noChangeArrowheads="1"/>
          </p:cNvSpPr>
          <p:nvPr/>
        </p:nvSpPr>
        <p:spPr>
          <a:xfrm>
            <a:off x="522721" y="1640521"/>
            <a:ext cx="8045280" cy="3977280"/>
          </a:xfrm>
          <a:prstGeom prst="rect">
            <a:avLst/>
          </a:prstGeom>
        </p:spPr>
        <p:txBody>
          <a:bodyPr>
            <a:normAutofit/>
          </a:bodyPr>
          <a:lstStyle>
            <a:lvl1pPr marL="171450" indent="-171450" algn="l" defTabSz="685800" rtl="0" eaLnBrk="1" latinLnBrk="0" hangingPunct="1">
              <a:lnSpc>
                <a:spcPct val="90000"/>
              </a:lnSpc>
              <a:spcBef>
                <a:spcPts val="1350"/>
              </a:spcBef>
              <a:buClr>
                <a:schemeClr val="accent1"/>
              </a:buClr>
              <a:buSzPct val="100000"/>
              <a:buFont typeface="Arial" pitchFamily="34" charset="0"/>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900"/>
              </a:spcBef>
              <a:buClr>
                <a:schemeClr val="accent1"/>
              </a:buClr>
              <a:buSzPct val="100000"/>
              <a:buFont typeface="Arial" pitchFamily="34" charset="0"/>
              <a:buChar char="▪"/>
              <a:defRPr sz="1350" kern="1200">
                <a:solidFill>
                  <a:schemeClr val="tx1"/>
                </a:solidFill>
                <a:latin typeface="+mn-lt"/>
                <a:ea typeface="+mn-ea"/>
                <a:cs typeface="+mn-cs"/>
              </a:defRPr>
            </a:lvl2pPr>
            <a:lvl3pPr marL="514350" indent="-134541" algn="l" defTabSz="685800" rtl="0" eaLnBrk="1" latinLnBrk="0" hangingPunct="1">
              <a:lnSpc>
                <a:spcPct val="90000"/>
              </a:lnSpc>
              <a:spcBef>
                <a:spcPts val="600"/>
              </a:spcBef>
              <a:buClr>
                <a:schemeClr val="accent1"/>
              </a:buClr>
              <a:buSzPct val="100000"/>
              <a:buFont typeface="Arial" pitchFamily="34" charset="0"/>
              <a:buChar char="▪"/>
              <a:defRPr sz="1200" kern="1200">
                <a:solidFill>
                  <a:schemeClr val="tx1"/>
                </a:solidFill>
                <a:latin typeface="+mn-lt"/>
                <a:ea typeface="+mn-ea"/>
                <a:cs typeface="+mn-cs"/>
              </a:defRPr>
            </a:lvl3pPr>
            <a:lvl4pPr marL="685800" indent="-137160" algn="l" defTabSz="685800" rtl="0" eaLnBrk="1" latinLnBrk="0" hangingPunct="1">
              <a:lnSpc>
                <a:spcPct val="90000"/>
              </a:lnSpc>
              <a:spcBef>
                <a:spcPts val="600"/>
              </a:spcBef>
              <a:buClr>
                <a:schemeClr val="accent1"/>
              </a:buClr>
              <a:buSzPct val="100000"/>
              <a:buFont typeface="Arial" pitchFamily="34" charset="0"/>
              <a:buChar char="▪"/>
              <a:defRPr sz="1050" kern="1200">
                <a:solidFill>
                  <a:schemeClr val="tx1"/>
                </a:solidFill>
                <a:latin typeface="+mn-lt"/>
                <a:ea typeface="+mn-ea"/>
                <a:cs typeface="+mn-cs"/>
              </a:defRPr>
            </a:lvl4pPr>
            <a:lvl5pPr marL="857250" indent="-134541"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5pPr>
            <a:lvl6pPr marL="1028700" indent="-137160"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8pPr>
            <a:lvl9pPr marL="1543050" indent="-134541"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9pPr>
          </a:lstStyle>
          <a:p>
            <a:pPr>
              <a:buNone/>
            </a:pPr>
            <a:r>
              <a:rPr lang="en-GB" sz="2400" dirty="0"/>
              <a:t>Only the weights of simple neural networks can be found without training, but complex networks must be trained</a:t>
            </a:r>
          </a:p>
          <a:p>
            <a:pPr>
              <a:buNone/>
            </a:pPr>
            <a:r>
              <a:rPr lang="en-GB" sz="2400" dirty="0"/>
              <a:t>Back propagation is a common supervised learning algorithm for training neural networks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txBox="1">
            <a:spLocks noChangeArrowheads="1"/>
          </p:cNvSpPr>
          <p:nvPr/>
        </p:nvSpPr>
        <p:spPr>
          <a:xfrm>
            <a:off x="456481" y="273961"/>
            <a:ext cx="8228160" cy="1144800"/>
          </a:xfrm>
          <a:prstGeom prst="rect">
            <a:avLst/>
          </a:prstGeom>
        </p:spPr>
        <p:txBody>
          <a:bodyPr vert="horz" wrap="square" lIns="91440" tIns="35202" rIns="91440" bIns="45720" numCol="1" anchor="ctr" anchorCtr="0" compatLnSpc="1">
            <a:prstTxWarp prst="textNoShape">
              <a:avLst/>
            </a:prstTxWarp>
          </a:bodyPr>
          <a:lstStyle>
            <a:lvl1pPr algn="l" defTabSz="685800" rtl="0" eaLnBrk="1" latinLnBrk="0" hangingPunct="1">
              <a:lnSpc>
                <a:spcPct val="90000"/>
              </a:lnSpc>
              <a:spcBef>
                <a:spcPct val="0"/>
              </a:spcBef>
              <a:buNone/>
              <a:defRPr sz="2400" b="1" kern="1200">
                <a:solidFill>
                  <a:schemeClr val="accent1"/>
                </a:solidFill>
                <a:latin typeface="+mj-lt"/>
                <a:ea typeface="+mj-ea"/>
                <a:cs typeface="+mj-cs"/>
              </a:defRPr>
            </a:lvl1pPr>
          </a:lstStyle>
          <a:p>
            <a:pPr fontAlgn="auto">
              <a:spcAft>
                <a:spcPts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dirty="0"/>
              <a:t>Algorithm Outline</a:t>
            </a:r>
            <a:endParaRPr lang="en-GB" sz="2800" dirty="0" smtClean="0"/>
          </a:p>
        </p:txBody>
      </p:sp>
      <p:sp>
        <p:nvSpPr>
          <p:cNvPr id="8" name="Rectangle 2"/>
          <p:cNvSpPr txBox="1">
            <a:spLocks noChangeArrowheads="1"/>
          </p:cNvSpPr>
          <p:nvPr/>
        </p:nvSpPr>
        <p:spPr>
          <a:xfrm>
            <a:off x="522721" y="1640521"/>
            <a:ext cx="8045280" cy="3977280"/>
          </a:xfrm>
          <a:prstGeom prst="rect">
            <a:avLst/>
          </a:prstGeom>
        </p:spPr>
        <p:txBody>
          <a:bodyPr>
            <a:normAutofit/>
          </a:bodyPr>
          <a:lstStyle>
            <a:lvl1pPr marL="171450" indent="-171450" algn="l" defTabSz="685800" rtl="0" eaLnBrk="1" latinLnBrk="0" hangingPunct="1">
              <a:lnSpc>
                <a:spcPct val="90000"/>
              </a:lnSpc>
              <a:spcBef>
                <a:spcPts val="1350"/>
              </a:spcBef>
              <a:buClr>
                <a:schemeClr val="accent1"/>
              </a:buClr>
              <a:buSzPct val="100000"/>
              <a:buFont typeface="Arial" pitchFamily="34" charset="0"/>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900"/>
              </a:spcBef>
              <a:buClr>
                <a:schemeClr val="accent1"/>
              </a:buClr>
              <a:buSzPct val="100000"/>
              <a:buFont typeface="Arial" pitchFamily="34" charset="0"/>
              <a:buChar char="▪"/>
              <a:defRPr sz="1350" kern="1200">
                <a:solidFill>
                  <a:schemeClr val="tx1"/>
                </a:solidFill>
                <a:latin typeface="+mn-lt"/>
                <a:ea typeface="+mn-ea"/>
                <a:cs typeface="+mn-cs"/>
              </a:defRPr>
            </a:lvl2pPr>
            <a:lvl3pPr marL="514350" indent="-134541" algn="l" defTabSz="685800" rtl="0" eaLnBrk="1" latinLnBrk="0" hangingPunct="1">
              <a:lnSpc>
                <a:spcPct val="90000"/>
              </a:lnSpc>
              <a:spcBef>
                <a:spcPts val="600"/>
              </a:spcBef>
              <a:buClr>
                <a:schemeClr val="accent1"/>
              </a:buClr>
              <a:buSzPct val="100000"/>
              <a:buFont typeface="Arial" pitchFamily="34" charset="0"/>
              <a:buChar char="▪"/>
              <a:defRPr sz="1200" kern="1200">
                <a:solidFill>
                  <a:schemeClr val="tx1"/>
                </a:solidFill>
                <a:latin typeface="+mn-lt"/>
                <a:ea typeface="+mn-ea"/>
                <a:cs typeface="+mn-cs"/>
              </a:defRPr>
            </a:lvl3pPr>
            <a:lvl4pPr marL="685800" indent="-137160" algn="l" defTabSz="685800" rtl="0" eaLnBrk="1" latinLnBrk="0" hangingPunct="1">
              <a:lnSpc>
                <a:spcPct val="90000"/>
              </a:lnSpc>
              <a:spcBef>
                <a:spcPts val="600"/>
              </a:spcBef>
              <a:buClr>
                <a:schemeClr val="accent1"/>
              </a:buClr>
              <a:buSzPct val="100000"/>
              <a:buFont typeface="Arial" pitchFamily="34" charset="0"/>
              <a:buChar char="▪"/>
              <a:defRPr sz="1050" kern="1200">
                <a:solidFill>
                  <a:schemeClr val="tx1"/>
                </a:solidFill>
                <a:latin typeface="+mn-lt"/>
                <a:ea typeface="+mn-ea"/>
                <a:cs typeface="+mn-cs"/>
              </a:defRPr>
            </a:lvl4pPr>
            <a:lvl5pPr marL="857250" indent="-134541"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5pPr>
            <a:lvl6pPr marL="1028700" indent="-137160"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8pPr>
            <a:lvl9pPr marL="1543050" indent="-134541"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9pPr>
          </a:lstStyle>
          <a:p>
            <a:pPr marL="514350" indent="-514350">
              <a:buFont typeface="Calibri" pitchFamily="34" charset="0"/>
              <a:buAutoNum type="arabicPeriod"/>
            </a:pPr>
            <a:r>
              <a:rPr lang="en-GB" sz="2400" dirty="0"/>
              <a:t>Randomise all synaptic weights</a:t>
            </a:r>
          </a:p>
          <a:p>
            <a:pPr marL="514350" indent="-514350">
              <a:buFont typeface="Calibri" pitchFamily="34" charset="0"/>
              <a:buAutoNum type="arabicPeriod"/>
            </a:pPr>
            <a:r>
              <a:rPr lang="en-GB" sz="2400" dirty="0"/>
              <a:t>Create a training set</a:t>
            </a:r>
          </a:p>
          <a:p>
            <a:pPr marL="1028700" lvl="1" indent="-571500">
              <a:buFont typeface="Calibri" pitchFamily="34" charset="0"/>
              <a:buAutoNum type="romanLcPeriod"/>
            </a:pPr>
            <a:r>
              <a:rPr lang="en-GB" sz="2000" dirty="0"/>
              <a:t>Choose a input – expected output pair from the set</a:t>
            </a:r>
          </a:p>
          <a:p>
            <a:pPr marL="1028700" lvl="1" indent="-571500">
              <a:buFont typeface="Calibri" pitchFamily="34" charset="0"/>
              <a:buAutoNum type="romanLcPeriod"/>
            </a:pPr>
            <a:r>
              <a:rPr lang="en-GB" sz="2000" dirty="0"/>
              <a:t>Run the network with the input and measure the error of each output</a:t>
            </a:r>
          </a:p>
          <a:p>
            <a:pPr marL="1028700" lvl="1" indent="-571500">
              <a:buFont typeface="Calibri" pitchFamily="34" charset="0"/>
              <a:buAutoNum type="romanLcPeriod"/>
            </a:pPr>
            <a:r>
              <a:rPr lang="en-GB" sz="2000" dirty="0"/>
              <a:t>Adjust each weight in the network using these errors</a:t>
            </a:r>
          </a:p>
          <a:p>
            <a:pPr marL="1028700" lvl="1" indent="-571500">
              <a:buFont typeface="Calibri" pitchFamily="34" charset="0"/>
              <a:buAutoNum type="romanLcPeriod"/>
            </a:pPr>
            <a:r>
              <a:rPr lang="en-GB" sz="2000" dirty="0"/>
              <a:t>Repeat 2i - iii until the training set is empty</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cstate="print">
            <a:clrChange>
              <a:clrFrom>
                <a:srgbClr val="FFFFFF"/>
              </a:clrFrom>
              <a:clrTo>
                <a:srgbClr val="FFFFFF">
                  <a:alpha val="0"/>
                </a:srgbClr>
              </a:clrTo>
            </a:clrChange>
          </a:blip>
          <a:srcRect l="20274" t="29832" r="16727" b="22568"/>
          <a:stretch>
            <a:fillRect/>
          </a:stretch>
        </p:blipFill>
        <p:spPr bwMode="auto">
          <a:xfrm>
            <a:off x="490156" y="2060962"/>
            <a:ext cx="7921128" cy="3365446"/>
          </a:xfrm>
          <a:prstGeom prst="rect">
            <a:avLst/>
          </a:prstGeom>
          <a:noFill/>
          <a:ln w="9525">
            <a:noFill/>
            <a:miter lim="800000"/>
            <a:headEnd/>
            <a:tailEnd/>
          </a:ln>
        </p:spPr>
      </p:pic>
      <p:sp>
        <p:nvSpPr>
          <p:cNvPr id="4" name="Rectangle 1"/>
          <p:cNvSpPr txBox="1">
            <a:spLocks noChangeArrowheads="1"/>
          </p:cNvSpPr>
          <p:nvPr/>
        </p:nvSpPr>
        <p:spPr>
          <a:xfrm>
            <a:off x="456481" y="273961"/>
            <a:ext cx="8228160" cy="1144800"/>
          </a:xfrm>
          <a:prstGeom prst="rect">
            <a:avLst/>
          </a:prstGeom>
        </p:spPr>
        <p:txBody>
          <a:bodyPr vert="horz" wrap="square" lIns="91440" tIns="35202" rIns="91440" bIns="45720" numCol="1" anchor="ctr" anchorCtr="0" compatLnSpc="1">
            <a:prstTxWarp prst="textNoShape">
              <a:avLst/>
            </a:prstTxWarp>
          </a:bodyPr>
          <a:lstStyle>
            <a:lvl1pPr algn="l" defTabSz="685800" rtl="0" eaLnBrk="1" latinLnBrk="0" hangingPunct="1">
              <a:lnSpc>
                <a:spcPct val="90000"/>
              </a:lnSpc>
              <a:spcBef>
                <a:spcPct val="0"/>
              </a:spcBef>
              <a:buNone/>
              <a:defRPr sz="2400" b="1" kern="1200">
                <a:solidFill>
                  <a:schemeClr val="accent1"/>
                </a:solidFill>
                <a:latin typeface="+mj-lt"/>
                <a:ea typeface="+mj-ea"/>
                <a:cs typeface="+mj-cs"/>
              </a:defRPr>
            </a:lvl1pPr>
          </a:lstStyle>
          <a:p>
            <a:pPr fontAlgn="auto">
              <a:spcAft>
                <a:spcPts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dirty="0"/>
              <a:t>Algorithm</a:t>
            </a:r>
            <a:br>
              <a:rPr lang="en-GB" sz="2800" dirty="0"/>
            </a:br>
            <a:r>
              <a:rPr lang="en-GB" sz="2800" dirty="0"/>
              <a:t>2ii: Forward pass</a:t>
            </a:r>
            <a:endParaRPr lang="en-GB" sz="2800"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6"/>
          <p:cNvPicPr>
            <a:picLocks noChangeAspect="1" noChangeArrowheads="1"/>
          </p:cNvPicPr>
          <p:nvPr/>
        </p:nvPicPr>
        <p:blipFill>
          <a:blip r:embed="rId3" cstate="print">
            <a:clrChange>
              <a:clrFrom>
                <a:srgbClr val="FFFFFF"/>
              </a:clrFrom>
              <a:clrTo>
                <a:srgbClr val="FFFFFF">
                  <a:alpha val="0"/>
                </a:srgbClr>
              </a:clrTo>
            </a:clrChange>
          </a:blip>
          <a:srcRect l="28149" t="23534" r="28143" b="33334"/>
          <a:stretch>
            <a:fillRect/>
          </a:stretch>
        </p:blipFill>
        <p:spPr bwMode="auto">
          <a:xfrm>
            <a:off x="539750" y="1728242"/>
            <a:ext cx="7993063" cy="4437062"/>
          </a:xfrm>
          <a:prstGeom prst="rect">
            <a:avLst/>
          </a:prstGeom>
          <a:noFill/>
          <a:ln w="9525">
            <a:noFill/>
            <a:miter lim="800000"/>
            <a:headEnd/>
            <a:tailEnd/>
          </a:ln>
        </p:spPr>
      </p:pic>
      <p:sp>
        <p:nvSpPr>
          <p:cNvPr id="7" name="Rectangle 1"/>
          <p:cNvSpPr txBox="1">
            <a:spLocks noChangeArrowheads="1"/>
          </p:cNvSpPr>
          <p:nvPr/>
        </p:nvSpPr>
        <p:spPr>
          <a:xfrm>
            <a:off x="456481" y="273961"/>
            <a:ext cx="8228160" cy="1144800"/>
          </a:xfrm>
          <a:prstGeom prst="rect">
            <a:avLst/>
          </a:prstGeom>
        </p:spPr>
        <p:txBody>
          <a:bodyPr vert="horz" wrap="square" lIns="91440" tIns="35202" rIns="91440" bIns="45720" numCol="1" anchor="ctr" anchorCtr="0" compatLnSpc="1">
            <a:prstTxWarp prst="textNoShape">
              <a:avLst/>
            </a:prstTxWarp>
          </a:bodyPr>
          <a:lstStyle>
            <a:lvl1pPr algn="l" defTabSz="685800" rtl="0" eaLnBrk="1" latinLnBrk="0" hangingPunct="1">
              <a:lnSpc>
                <a:spcPct val="90000"/>
              </a:lnSpc>
              <a:spcBef>
                <a:spcPct val="0"/>
              </a:spcBef>
              <a:buNone/>
              <a:defRPr sz="2400" b="1" kern="1200">
                <a:solidFill>
                  <a:schemeClr val="accent1"/>
                </a:solidFill>
                <a:latin typeface="+mj-lt"/>
                <a:ea typeface="+mj-ea"/>
                <a:cs typeface="+mj-cs"/>
              </a:defRPr>
            </a:lvl1pPr>
          </a:lstStyle>
          <a:p>
            <a:pPr fontAlgn="auto">
              <a:spcAft>
                <a:spcPts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dirty="0"/>
              <a:t>Algorithm</a:t>
            </a:r>
            <a:br>
              <a:rPr lang="en-GB" sz="2800" dirty="0"/>
            </a:br>
            <a:r>
              <a:rPr lang="en-GB" sz="2800" dirty="0"/>
              <a:t>Step 2iii: Backward pass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3" cstate="print">
            <a:clrChange>
              <a:clrFrom>
                <a:srgbClr val="FFFFFF"/>
              </a:clrFrom>
              <a:clrTo>
                <a:srgbClr val="FFFFFF">
                  <a:alpha val="0"/>
                </a:srgbClr>
              </a:clrTo>
            </a:clrChange>
          </a:blip>
          <a:srcRect l="34843" t="29134" r="21844" b="27467"/>
          <a:stretch>
            <a:fillRect/>
          </a:stretch>
        </p:blipFill>
        <p:spPr bwMode="auto">
          <a:xfrm>
            <a:off x="468313" y="1628775"/>
            <a:ext cx="7920037" cy="4464050"/>
          </a:xfrm>
          <a:prstGeom prst="rect">
            <a:avLst/>
          </a:prstGeom>
          <a:noFill/>
          <a:ln w="9525">
            <a:noFill/>
            <a:miter lim="800000"/>
            <a:headEnd/>
            <a:tailEnd/>
          </a:ln>
        </p:spPr>
      </p:pic>
      <p:sp>
        <p:nvSpPr>
          <p:cNvPr id="4" name="Rectangle 1"/>
          <p:cNvSpPr txBox="1">
            <a:spLocks noChangeArrowheads="1"/>
          </p:cNvSpPr>
          <p:nvPr/>
        </p:nvSpPr>
        <p:spPr>
          <a:xfrm>
            <a:off x="456481" y="273961"/>
            <a:ext cx="8228160" cy="1144800"/>
          </a:xfrm>
          <a:prstGeom prst="rect">
            <a:avLst/>
          </a:prstGeom>
        </p:spPr>
        <p:txBody>
          <a:bodyPr vert="horz" wrap="square" lIns="91440" tIns="35202" rIns="91440" bIns="45720" numCol="1" anchor="ctr" anchorCtr="0" compatLnSpc="1">
            <a:prstTxWarp prst="textNoShape">
              <a:avLst/>
            </a:prstTxWarp>
          </a:bodyPr>
          <a:lstStyle>
            <a:lvl1pPr algn="l" defTabSz="685800" rtl="0" eaLnBrk="1" latinLnBrk="0" hangingPunct="1">
              <a:lnSpc>
                <a:spcPct val="90000"/>
              </a:lnSpc>
              <a:spcBef>
                <a:spcPct val="0"/>
              </a:spcBef>
              <a:buNone/>
              <a:defRPr sz="2400" b="1" kern="1200">
                <a:solidFill>
                  <a:schemeClr val="accent1"/>
                </a:solidFill>
                <a:latin typeface="+mj-lt"/>
                <a:ea typeface="+mj-ea"/>
                <a:cs typeface="+mj-cs"/>
              </a:defRPr>
            </a:lvl1pPr>
          </a:lstStyle>
          <a:p>
            <a:pPr fontAlgn="auto">
              <a:spcAft>
                <a:spcPts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dirty="0"/>
              <a:t>Algorithm</a:t>
            </a:r>
            <a:br>
              <a:rPr lang="en-GB" sz="2800" dirty="0"/>
            </a:br>
            <a:r>
              <a:rPr lang="en-GB" sz="2800" dirty="0"/>
              <a:t>Step 2iii: Backward pass</a:t>
            </a:r>
            <a:endParaRPr lang="en-GB" sz="2800" dirty="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 Box 4"/>
          <p:cNvSpPr txBox="1">
            <a:spLocks noChangeArrowheads="1"/>
          </p:cNvSpPr>
          <p:nvPr/>
        </p:nvSpPr>
        <p:spPr bwMode="auto">
          <a:xfrm>
            <a:off x="612775" y="4077072"/>
            <a:ext cx="7920038" cy="2031325"/>
          </a:xfrm>
          <a:prstGeom prst="rect">
            <a:avLst/>
          </a:prstGeom>
          <a:noFill/>
          <a:ln w="9525">
            <a:noFill/>
            <a:miter lim="800000"/>
            <a:headEnd/>
            <a:tailEnd/>
          </a:ln>
          <a:effectLst/>
        </p:spPr>
        <p:txBody>
          <a:bodyPr>
            <a:spAutoFit/>
          </a:bodyPr>
          <a:lstStyle/>
          <a:p>
            <a:pPr>
              <a:spcBef>
                <a:spcPct val="50000"/>
              </a:spcBef>
            </a:pPr>
            <a:r>
              <a:rPr lang="en-US" dirty="0"/>
              <a:t>d</a:t>
            </a:r>
            <a:r>
              <a:rPr lang="en-US" baseline="-25000" dirty="0"/>
              <a:t>W</a:t>
            </a:r>
            <a:r>
              <a:rPr lang="en-US" dirty="0"/>
              <a:t> is the weight adjustment</a:t>
            </a:r>
          </a:p>
          <a:p>
            <a:pPr>
              <a:spcBef>
                <a:spcPct val="50000"/>
              </a:spcBef>
            </a:pPr>
            <a:r>
              <a:rPr lang="en-US" dirty="0"/>
              <a:t>LR is the learning rate</a:t>
            </a:r>
          </a:p>
          <a:p>
            <a:pPr>
              <a:spcBef>
                <a:spcPct val="50000"/>
              </a:spcBef>
            </a:pPr>
            <a:r>
              <a:rPr lang="en-US" dirty="0"/>
              <a:t>I is the input to the synapse</a:t>
            </a:r>
          </a:p>
          <a:p>
            <a:pPr>
              <a:spcBef>
                <a:spcPct val="50000"/>
              </a:spcBef>
            </a:pPr>
            <a:r>
              <a:rPr lang="en-US" dirty="0"/>
              <a:t>d</a:t>
            </a:r>
            <a:r>
              <a:rPr lang="en-US" baseline="-25000" dirty="0"/>
              <a:t>N</a:t>
            </a:r>
            <a:r>
              <a:rPr lang="en-US" dirty="0"/>
              <a:t> is the delta (or error) value of the neuron which the synapse connects to</a:t>
            </a:r>
          </a:p>
          <a:p>
            <a:pPr>
              <a:spcBef>
                <a:spcPct val="50000"/>
              </a:spcBef>
            </a:pPr>
            <a:r>
              <a:rPr lang="en-US" dirty="0"/>
              <a:t>da(O)/dx is the gradient of the activation function at output of the neuron</a:t>
            </a:r>
            <a:endParaRPr lang="en-US" baseline="-25000" dirty="0"/>
          </a:p>
        </p:txBody>
      </p:sp>
      <p:sp>
        <p:nvSpPr>
          <p:cNvPr id="5" name="Rectangle 1"/>
          <p:cNvSpPr txBox="1">
            <a:spLocks noChangeArrowheads="1"/>
          </p:cNvSpPr>
          <p:nvPr/>
        </p:nvSpPr>
        <p:spPr>
          <a:xfrm>
            <a:off x="456481" y="273961"/>
            <a:ext cx="8228160" cy="1144800"/>
          </a:xfrm>
          <a:prstGeom prst="rect">
            <a:avLst/>
          </a:prstGeom>
        </p:spPr>
        <p:txBody>
          <a:bodyPr vert="horz" wrap="square" lIns="91440" tIns="35202" rIns="91440" bIns="45720" numCol="1" anchor="ctr" anchorCtr="0" compatLnSpc="1">
            <a:prstTxWarp prst="textNoShape">
              <a:avLst/>
            </a:prstTxWarp>
          </a:bodyPr>
          <a:lstStyle>
            <a:lvl1pPr algn="l" defTabSz="685800" rtl="0" eaLnBrk="1" latinLnBrk="0" hangingPunct="1">
              <a:lnSpc>
                <a:spcPct val="90000"/>
              </a:lnSpc>
              <a:spcBef>
                <a:spcPct val="0"/>
              </a:spcBef>
              <a:buNone/>
              <a:defRPr sz="2400" b="1" kern="1200">
                <a:solidFill>
                  <a:schemeClr val="accent1"/>
                </a:solidFill>
                <a:latin typeface="+mj-lt"/>
                <a:ea typeface="+mj-ea"/>
                <a:cs typeface="+mj-cs"/>
              </a:defRPr>
            </a:lvl1pPr>
          </a:lstStyle>
          <a:p>
            <a:pPr fontAlgn="auto">
              <a:spcAft>
                <a:spcPts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dirty="0"/>
              <a:t>Algorithm</a:t>
            </a:r>
            <a:br>
              <a:rPr lang="en-GB" sz="2800" dirty="0"/>
            </a:br>
            <a:r>
              <a:rPr lang="en-GB" sz="2800" dirty="0"/>
              <a:t>Step 2iii: Weight adjustment</a:t>
            </a:r>
            <a:endParaRPr lang="en-GB" sz="2800" dirty="0" smtClean="0"/>
          </a:p>
        </p:txBody>
      </p:sp>
      <p:pic>
        <p:nvPicPr>
          <p:cNvPr id="7" name="Picture 5" descr="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95736" y="1417439"/>
            <a:ext cx="4608512" cy="2587625"/>
          </a:xfrm>
          <a:prstGeom prst="rect">
            <a:avLst/>
          </a:prstGeom>
          <a:noFill/>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GB" dirty="0"/>
              <a:t>Momentum</a:t>
            </a:r>
          </a:p>
        </p:txBody>
      </p:sp>
      <p:sp>
        <p:nvSpPr>
          <p:cNvPr id="7" name="TextBox 6"/>
          <p:cNvSpPr txBox="1"/>
          <p:nvPr/>
        </p:nvSpPr>
        <p:spPr>
          <a:xfrm>
            <a:off x="683568" y="6237312"/>
            <a:ext cx="5037138" cy="261937"/>
          </a:xfrm>
          <a:prstGeom prst="rect">
            <a:avLst/>
          </a:prstGeom>
          <a:noFill/>
        </p:spPr>
        <p:txBody>
          <a:bodyPr wrap="none">
            <a:spAutoFit/>
          </a:bodyPr>
          <a:lstStyle/>
          <a:p>
            <a:pPr fontAlgn="auto">
              <a:spcBef>
                <a:spcPts val="0"/>
              </a:spcBef>
              <a:spcAft>
                <a:spcPts val="0"/>
              </a:spcAft>
              <a:defRPr/>
            </a:pPr>
            <a:r>
              <a:rPr lang="en-GB" sz="1100" dirty="0">
                <a:solidFill>
                  <a:schemeClr val="bg1">
                    <a:lumMod val="50000"/>
                  </a:schemeClr>
                </a:solidFill>
                <a:latin typeface="+mn-lt"/>
                <a:cs typeface="+mn-cs"/>
              </a:rPr>
              <a:t>Image source: http://www.nexyad.net/HTML/e-book-Tutorial-Neural-Networks.html</a:t>
            </a:r>
          </a:p>
        </p:txBody>
      </p:sp>
      <p:pic>
        <p:nvPicPr>
          <p:cNvPr id="5" name="Picture 6" descr="http://www.nexyad.net/HTML/Res/e-book-tutorial-neural-networks/errorFunctionInertiaGradient.gif"/>
          <p:cNvPicPr>
            <a:picLocks noChangeAspect="1" noChangeArrowheads="1"/>
          </p:cNvPicPr>
          <p:nvPr/>
        </p:nvPicPr>
        <p:blipFill>
          <a:blip r:embed="rId3"/>
          <a:srcRect/>
          <a:stretch>
            <a:fillRect/>
          </a:stretch>
        </p:blipFill>
        <p:spPr bwMode="auto">
          <a:xfrm>
            <a:off x="1647389" y="1428666"/>
            <a:ext cx="6020955" cy="2936438"/>
          </a:xfrm>
          <a:prstGeom prst="rect">
            <a:avLst/>
          </a:prstGeom>
          <a:noFill/>
          <a:ln w="9525">
            <a:noFill/>
            <a:miter lim="800000"/>
            <a:headEnd/>
            <a:tailEnd/>
          </a:ln>
        </p:spPr>
      </p:pic>
      <p:pic>
        <p:nvPicPr>
          <p:cNvPr id="8" name="Picture 5" descr="2"/>
          <p:cNvPicPr>
            <a:picLocks noChangeAspect="1" noChangeArrowheads="1"/>
          </p:cNvPicPr>
          <p:nvPr/>
        </p:nvPicPr>
        <p:blipFill>
          <a:blip r:embed="rId4">
            <a:clrChange>
              <a:clrFrom>
                <a:srgbClr val="FFFFFF"/>
              </a:clrFrom>
              <a:clrTo>
                <a:srgbClr val="FFFFFF">
                  <a:alpha val="0"/>
                </a:srgbClr>
              </a:clrTo>
            </a:clrChange>
          </a:blip>
          <a:srcRect l="3481" t="60086" r="4291" b="8347"/>
          <a:stretch>
            <a:fillRect/>
          </a:stretch>
        </p:blipFill>
        <p:spPr bwMode="auto">
          <a:xfrm>
            <a:off x="2051720" y="4742674"/>
            <a:ext cx="4752503" cy="846566"/>
          </a:xfrm>
          <a:prstGeom prst="rect">
            <a:avLst/>
          </a:prstGeom>
          <a:noFill/>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56481" y="273629"/>
            <a:ext cx="8228160" cy="1144921"/>
          </a:xfrm>
          <a:ln/>
        </p:spPr>
        <p:txBody>
          <a:bodyPr tIns="35268">
            <a:norm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sz="2800" dirty="0"/>
              <a:t>Artificial Neural Networks (ANNs)</a:t>
            </a:r>
          </a:p>
        </p:txBody>
      </p:sp>
      <p:sp>
        <p:nvSpPr>
          <p:cNvPr id="4098" name="Rectangle 2"/>
          <p:cNvSpPr>
            <a:spLocks noGrp="1" noChangeArrowheads="1"/>
          </p:cNvSpPr>
          <p:nvPr>
            <p:ph idx="1"/>
          </p:nvPr>
        </p:nvSpPr>
        <p:spPr>
          <a:xfrm>
            <a:off x="456481" y="1604329"/>
            <a:ext cx="8228160" cy="4526396"/>
          </a:xfrm>
          <a:ln/>
        </p:spPr>
        <p:txBody>
          <a:bodyPr tIns="17634">
            <a:noAutofit/>
          </a:bodyPr>
          <a:lstStyle/>
          <a:p>
            <a:pPr marL="390246" indent="-293764">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400" dirty="0"/>
              <a:t>Target applications that are hard to formulate explicitly</a:t>
            </a:r>
          </a:p>
          <a:p>
            <a:pPr marL="390246" indent="-293764">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400" dirty="0"/>
              <a:t>Comparable to the biological nervous system but not perfectly equivalent</a:t>
            </a:r>
          </a:p>
          <a:p>
            <a:pPr marL="390246" indent="-293764">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400" dirty="0"/>
              <a:t>Exhibit particular brain characteristics:</a:t>
            </a:r>
          </a:p>
          <a:p>
            <a:pPr marL="781932" lvl="1" indent="-292325">
              <a:buSzPct val="75000"/>
              <a:buFont typeface="Symbol"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400" dirty="0"/>
              <a:t>Learning from experience</a:t>
            </a:r>
          </a:p>
          <a:p>
            <a:pPr marL="781932" lvl="1" indent="-292325">
              <a:buSzPct val="75000"/>
              <a:buFont typeface="Symbol"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400" dirty="0"/>
              <a:t>Deriving from previous data to the new one</a:t>
            </a:r>
          </a:p>
          <a:p>
            <a:pPr marL="781932" lvl="1" indent="-292325">
              <a:buSzPct val="75000"/>
              <a:buFont typeface="Symbol"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400" dirty="0"/>
              <a:t>Extracting valuable data from input containing irrelevant data</a:t>
            </a:r>
          </a:p>
          <a:p>
            <a:pPr marL="390246" indent="-293764">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400" dirty="0"/>
              <a:t>Generalise as a result of their structure, contrary to the classical idea of programs</a:t>
            </a:r>
          </a:p>
          <a:p>
            <a:pPr marL="781932" lvl="1" indent="-292325">
              <a:buSzPct val="75000"/>
              <a:buNone/>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endParaRPr lang="en-GB" sz="24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56481" y="273629"/>
            <a:ext cx="8228160" cy="1144921"/>
          </a:xfrm>
          <a:ln/>
        </p:spPr>
        <p:txBody>
          <a:bodyPr tIns="35268">
            <a:norm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sz="2800" dirty="0"/>
              <a:t>How do ANNs work?</a:t>
            </a:r>
          </a:p>
        </p:txBody>
      </p:sp>
      <p:sp>
        <p:nvSpPr>
          <p:cNvPr id="5122" name="Rectangle 2"/>
          <p:cNvSpPr>
            <a:spLocks noGrp="1" noChangeArrowheads="1"/>
          </p:cNvSpPr>
          <p:nvPr>
            <p:ph idx="1"/>
          </p:nvPr>
        </p:nvSpPr>
        <p:spPr>
          <a:xfrm>
            <a:off x="456481" y="1604329"/>
            <a:ext cx="8228160" cy="4526396"/>
          </a:xfrm>
          <a:ln/>
        </p:spPr>
        <p:txBody>
          <a:bodyPr tIns="17634">
            <a:normAutofit/>
          </a:bodyPr>
          <a:lstStyle/>
          <a:p>
            <a:pPr marL="390246" indent="-293764">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200" dirty="0"/>
              <a:t>Compute output neurons using the input and weights (synapses)</a:t>
            </a:r>
          </a:p>
          <a:p>
            <a:pPr marL="390246" indent="-293764">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200" dirty="0"/>
              <a:t>Need to be trained to produce consistent and desired output</a:t>
            </a:r>
          </a:p>
          <a:p>
            <a:pPr marL="390246" indent="-293764">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200" dirty="0"/>
              <a:t>Analogous to human brain memorising relevant information</a:t>
            </a:r>
          </a:p>
          <a:p>
            <a:pPr marL="390246" indent="-293764">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200" dirty="0"/>
              <a:t>Training methods:</a:t>
            </a:r>
          </a:p>
          <a:p>
            <a:pPr marL="781932" lvl="1" indent="-292325">
              <a:buSzPct val="75000"/>
              <a:buFont typeface="Symbol"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200" dirty="0"/>
              <a:t>Supervised learning</a:t>
            </a:r>
          </a:p>
          <a:p>
            <a:pPr marL="781932" lvl="1" indent="-292325">
              <a:buSzPct val="75000"/>
              <a:buFont typeface="Symbol"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200" dirty="0"/>
              <a:t>Unsupervised learning</a:t>
            </a:r>
          </a:p>
        </p:txBody>
      </p:sp>
      <p:grpSp>
        <p:nvGrpSpPr>
          <p:cNvPr id="2" name="Group 1"/>
          <p:cNvGrpSpPr/>
          <p:nvPr/>
        </p:nvGrpSpPr>
        <p:grpSpPr>
          <a:xfrm>
            <a:off x="767990" y="4869160"/>
            <a:ext cx="7605141" cy="1034381"/>
            <a:chOff x="1079500" y="5327650"/>
            <a:chExt cx="8351838" cy="1223963"/>
          </a:xfrm>
        </p:grpSpPr>
        <p:sp>
          <p:nvSpPr>
            <p:cNvPr id="4" name="AutoShape 3"/>
            <p:cNvSpPr>
              <a:spLocks noChangeArrowheads="1"/>
            </p:cNvSpPr>
            <p:nvPr/>
          </p:nvSpPr>
          <p:spPr bwMode="auto">
            <a:xfrm>
              <a:off x="3660775" y="5327650"/>
              <a:ext cx="2879725" cy="1223963"/>
            </a:xfrm>
            <a:prstGeom prst="roundRect">
              <a:avLst>
                <a:gd name="adj" fmla="val 130"/>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ctr"/>
              <a:r>
                <a:rPr lang="en-GB" sz="2200" dirty="0"/>
                <a:t>Neural Network</a:t>
              </a:r>
            </a:p>
            <a:p>
              <a:pPr algn="ctr">
                <a:buSzPct val="45000"/>
                <a:buFont typeface="Wingdings" panose="05000000000000000000" pitchFamily="2" charset="2"/>
                <a:buChar char=""/>
              </a:pPr>
              <a:r>
                <a:rPr lang="en-GB" sz="2200" dirty="0"/>
                <a:t> Nodes</a:t>
              </a:r>
            </a:p>
            <a:p>
              <a:pPr algn="ctr">
                <a:buSzPct val="45000"/>
                <a:buFont typeface="Wingdings" panose="05000000000000000000" pitchFamily="2" charset="2"/>
                <a:buChar char=""/>
              </a:pPr>
              <a:r>
                <a:rPr lang="en-GB" sz="2200" dirty="0"/>
                <a:t> Weights</a:t>
              </a:r>
            </a:p>
          </p:txBody>
        </p:sp>
        <p:sp>
          <p:nvSpPr>
            <p:cNvPr id="5" name="Line 4"/>
            <p:cNvSpPr>
              <a:spLocks noChangeShapeType="1"/>
            </p:cNvSpPr>
            <p:nvPr/>
          </p:nvSpPr>
          <p:spPr bwMode="auto">
            <a:xfrm>
              <a:off x="2447925" y="5975350"/>
              <a:ext cx="1212850" cy="1588"/>
            </a:xfrm>
            <a:prstGeom prst="line">
              <a:avLst/>
            </a:prstGeom>
            <a:noFill/>
            <a:ln w="9525"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6" name="AutoShape 5"/>
            <p:cNvSpPr>
              <a:spLocks noChangeArrowheads="1"/>
            </p:cNvSpPr>
            <p:nvPr/>
          </p:nvSpPr>
          <p:spPr bwMode="auto">
            <a:xfrm>
              <a:off x="1079500" y="5759450"/>
              <a:ext cx="1368425" cy="503238"/>
            </a:xfrm>
            <a:prstGeom prst="roundRect">
              <a:avLst>
                <a:gd name="adj" fmla="val 315"/>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ctr"/>
              <a:r>
                <a:rPr lang="en-GB" sz="2200" dirty="0"/>
                <a:t>Input</a:t>
              </a:r>
            </a:p>
          </p:txBody>
        </p:sp>
        <p:sp>
          <p:nvSpPr>
            <p:cNvPr id="7" name="Line 6"/>
            <p:cNvSpPr>
              <a:spLocks noChangeShapeType="1"/>
            </p:cNvSpPr>
            <p:nvPr/>
          </p:nvSpPr>
          <p:spPr bwMode="auto">
            <a:xfrm>
              <a:off x="6551613" y="5975350"/>
              <a:ext cx="1655762" cy="1588"/>
            </a:xfrm>
            <a:prstGeom prst="line">
              <a:avLst/>
            </a:prstGeom>
            <a:noFill/>
            <a:ln w="9525"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8" name="AutoShape 7"/>
            <p:cNvSpPr>
              <a:spLocks noChangeArrowheads="1"/>
            </p:cNvSpPr>
            <p:nvPr/>
          </p:nvSpPr>
          <p:spPr bwMode="auto">
            <a:xfrm>
              <a:off x="8207375" y="5759450"/>
              <a:ext cx="1223963" cy="431800"/>
            </a:xfrm>
            <a:prstGeom prst="roundRect">
              <a:avLst>
                <a:gd name="adj" fmla="val 366"/>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ctr"/>
              <a:r>
                <a:rPr lang="en-GB" sz="2200" dirty="0"/>
                <a:t>Output</a:t>
              </a:r>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56481" y="273629"/>
            <a:ext cx="8228160" cy="1144921"/>
          </a:xfrm>
          <a:ln/>
        </p:spPr>
        <p:txBody>
          <a:bodyPr tIns="35268">
            <a:norm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sz="2800" dirty="0"/>
              <a:t>Supervised Learning</a:t>
            </a:r>
          </a:p>
        </p:txBody>
      </p:sp>
      <p:sp>
        <p:nvSpPr>
          <p:cNvPr id="6146" name="Rectangle 2"/>
          <p:cNvSpPr>
            <a:spLocks noGrp="1" noChangeArrowheads="1"/>
          </p:cNvSpPr>
          <p:nvPr>
            <p:ph idx="1"/>
          </p:nvPr>
        </p:nvSpPr>
        <p:spPr>
          <a:xfrm>
            <a:off x="456481" y="1483356"/>
            <a:ext cx="8228160" cy="4526396"/>
          </a:xfrm>
          <a:ln/>
        </p:spPr>
        <p:txBody>
          <a:bodyPr tIns="17634">
            <a:noAutofit/>
          </a:bodyPr>
          <a:lstStyle/>
          <a:p>
            <a:pPr marL="390246" indent="-293764">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400" dirty="0"/>
              <a:t>Requires pairing of each input with corresponding target output (training pairs)</a:t>
            </a:r>
          </a:p>
          <a:p>
            <a:pPr marL="390246" indent="-293764">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400" dirty="0"/>
              <a:t>Large number of such training pairs</a:t>
            </a:r>
          </a:p>
          <a:p>
            <a:pPr marL="390246" indent="-293764">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400" dirty="0"/>
              <a:t>For each training pair:</a:t>
            </a:r>
          </a:p>
          <a:p>
            <a:pPr marL="781932" lvl="1" indent="-292325">
              <a:buSzPct val="75000"/>
              <a:buFont typeface="Symbol"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400" dirty="0"/>
              <a:t>Output is calculated with the current weights</a:t>
            </a:r>
          </a:p>
          <a:p>
            <a:pPr marL="781932" lvl="1" indent="-292325">
              <a:buSzPct val="75000"/>
              <a:buFont typeface="Symbol"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400" dirty="0"/>
              <a:t>Error between the target and calculated output is fed back to the network</a:t>
            </a:r>
          </a:p>
          <a:p>
            <a:pPr marL="781932" lvl="1" indent="-292325">
              <a:buSzPct val="75000"/>
              <a:buFont typeface="Symbol"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400" dirty="0"/>
              <a:t>Weights are adjusted to minimise the error</a:t>
            </a:r>
          </a:p>
          <a:p>
            <a:pPr marL="390246" indent="-293764">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400" dirty="0"/>
              <a:t>Overall error should drop to an acceptable level</a:t>
            </a:r>
          </a:p>
          <a:p>
            <a:pPr marL="390246" indent="-293764">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400" dirty="0"/>
              <a:t>Not the best representation of learning in biological systems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56481" y="273629"/>
            <a:ext cx="8228160" cy="1144921"/>
          </a:xfrm>
          <a:ln/>
        </p:spPr>
        <p:txBody>
          <a:bodyPr tIns="35268">
            <a:norm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sz="2800" dirty="0"/>
              <a:t>Unsupervised Learning</a:t>
            </a:r>
          </a:p>
        </p:txBody>
      </p:sp>
      <p:sp>
        <p:nvSpPr>
          <p:cNvPr id="7170" name="Rectangle 2"/>
          <p:cNvSpPr>
            <a:spLocks noGrp="1" noChangeArrowheads="1"/>
          </p:cNvSpPr>
          <p:nvPr>
            <p:ph idx="1"/>
          </p:nvPr>
        </p:nvSpPr>
        <p:spPr>
          <a:xfrm>
            <a:off x="456481" y="1604329"/>
            <a:ext cx="8228160" cy="4526396"/>
          </a:xfrm>
          <a:ln/>
        </p:spPr>
        <p:txBody>
          <a:bodyPr tIns="17634">
            <a:normAutofit/>
          </a:bodyPr>
          <a:lstStyle/>
          <a:p>
            <a:pPr marL="428625" indent="-323850">
              <a:buSzPct val="45000"/>
              <a:buFont typeface="Wingdings" panose="05000000000000000000" pitchFamily="2"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GB" sz="2400" dirty="0"/>
              <a:t>Closer representation of learning in biological systems</a:t>
            </a:r>
          </a:p>
          <a:p>
            <a:pPr marL="428625" indent="-323850">
              <a:buSzPct val="45000"/>
              <a:buFont typeface="Wingdings" panose="05000000000000000000" pitchFamily="2"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GB" sz="2400" dirty="0"/>
              <a:t>Does not require target output and error calculation</a:t>
            </a:r>
          </a:p>
          <a:p>
            <a:pPr marL="428625" indent="-323850">
              <a:buSzPct val="45000"/>
              <a:buFont typeface="Wingdings" panose="05000000000000000000" pitchFamily="2"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GB" sz="2400" dirty="0"/>
              <a:t>Training set consists only of input</a:t>
            </a:r>
          </a:p>
          <a:p>
            <a:pPr marL="428625" indent="-323850">
              <a:buSzPct val="45000"/>
              <a:buFont typeface="Wingdings" panose="05000000000000000000" pitchFamily="2"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GB" sz="2400" dirty="0"/>
              <a:t>Modifies behaviour to produce outputs consistent with each other</a:t>
            </a:r>
          </a:p>
          <a:p>
            <a:pPr marL="428625" indent="-323850">
              <a:buSzPct val="45000"/>
              <a:buFont typeface="Wingdings" panose="05000000000000000000" pitchFamily="2"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GB" sz="2400" dirty="0"/>
              <a:t>Grouping similar inputs together by extraction of statistical properties</a:t>
            </a:r>
          </a:p>
          <a:p>
            <a:pPr marL="428625" indent="-323850">
              <a:buSzPct val="45000"/>
              <a:buFont typeface="Wingdings" panose="05000000000000000000" pitchFamily="2"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GB" sz="2400" dirty="0"/>
              <a:t>Can be difficult to identify those properties without bias</a:t>
            </a:r>
          </a:p>
          <a:p>
            <a:pPr marL="428625" indent="-323850">
              <a:buSzPct val="45000"/>
              <a:buFont typeface="Wingdings" panose="05000000000000000000" pitchFamily="2" charset="2"/>
              <a:buNone/>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endParaRPr lang="en-GB" sz="24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a:xfrm>
            <a:off x="456481" y="273629"/>
            <a:ext cx="8228160" cy="1144921"/>
          </a:xfrm>
          <a:ln/>
        </p:spPr>
        <p:txBody>
          <a:bodyPr tIns="35268">
            <a:norm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sz="2800" dirty="0"/>
              <a:t>Possible Drawbacks</a:t>
            </a:r>
          </a:p>
        </p:txBody>
      </p:sp>
      <p:sp>
        <p:nvSpPr>
          <p:cNvPr id="5" name="Rectangle 2"/>
          <p:cNvSpPr>
            <a:spLocks noGrp="1" noChangeArrowheads="1"/>
          </p:cNvSpPr>
          <p:nvPr>
            <p:ph idx="1"/>
          </p:nvPr>
        </p:nvSpPr>
        <p:spPr>
          <a:xfrm>
            <a:off x="456481" y="1604329"/>
            <a:ext cx="8228160" cy="4526396"/>
          </a:xfrm>
          <a:ln/>
        </p:spPr>
        <p:txBody>
          <a:bodyPr tIns="17634">
            <a:normAutofit fontScale="92500"/>
          </a:bodyPr>
          <a:lstStyle/>
          <a:p>
            <a:pPr indent="-341313">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t> Awareness of their limitations</a:t>
            </a:r>
          </a:p>
          <a:p>
            <a:pPr indent="-341313">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t>   Not quite duplicating the functions of the human brain (yet)</a:t>
            </a:r>
          </a:p>
          <a:p>
            <a:pPr indent="-341313">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t>   The actual 'intelligence' is below the level of a tapeworm</a:t>
            </a:r>
          </a:p>
          <a:p>
            <a:pPr indent="-341313">
              <a:buSzPct val="45000"/>
              <a:buFont typeface="Wingdings" panose="05000000000000000000" pitchFamily="2" charset="2"/>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dirty="0"/>
          </a:p>
          <a:p>
            <a:pPr indent="-341313">
              <a:buSzPct val="45000"/>
              <a:buFont typeface="Wingdings" panose="05000000000000000000" pitchFamily="2" charset="2"/>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t>However:</a:t>
            </a:r>
          </a:p>
          <a:p>
            <a:pPr indent="-341313">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t>   Brain-like performance in certain situations</a:t>
            </a:r>
          </a:p>
          <a:p>
            <a:pPr indent="-341313">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t>   Should not be underestimated (again)</a:t>
            </a:r>
          </a:p>
          <a:p>
            <a:pPr indent="-341313">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t>   Help to develop deep understanding of human intelligence</a:t>
            </a:r>
          </a:p>
          <a:p>
            <a:pPr indent="-341313">
              <a:buSzPct val="45000"/>
              <a:buFont typeface="Symbol" panose="05050102010706020507" pitchFamily="18" charset="2"/>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smtClean="0"/>
              <a:t>1940’s – Warren McCulloch and Walter Pitts introduced the first neural network model – The MP Neuron</a:t>
            </a:r>
          </a:p>
          <a:p>
            <a:pPr>
              <a:buFont typeface="Arial" panose="020B0604020202020204" pitchFamily="34" charset="0"/>
              <a:buChar char="•"/>
            </a:pPr>
            <a:r>
              <a:rPr lang="en-US" sz="2400" dirty="0" smtClean="0"/>
              <a:t>1949 – Donald Hebb introduced Hebb’s Rule which explains a model for learning within the brain</a:t>
            </a:r>
          </a:p>
          <a:p>
            <a:pPr>
              <a:buFont typeface="Arial" panose="020B0604020202020204" pitchFamily="34" charset="0"/>
              <a:buChar char="•"/>
            </a:pPr>
            <a:r>
              <a:rPr lang="en-US" sz="2400" dirty="0" smtClean="0"/>
              <a:t>1957 – Perceptron, the first artificial neural network is invented by Frank Rosenblatt</a:t>
            </a:r>
            <a:endParaRPr lang="en-US" sz="2400" dirty="0"/>
          </a:p>
        </p:txBody>
      </p:sp>
      <p:sp>
        <p:nvSpPr>
          <p:cNvPr id="4" name="Rectangle 1"/>
          <p:cNvSpPr txBox="1">
            <a:spLocks noChangeArrowheads="1"/>
          </p:cNvSpPr>
          <p:nvPr/>
        </p:nvSpPr>
        <p:spPr>
          <a:xfrm>
            <a:off x="456481" y="273629"/>
            <a:ext cx="8228160" cy="1144921"/>
          </a:xfrm>
          <a:prstGeom prst="rect">
            <a:avLst/>
          </a:prstGeom>
          <a:ln/>
        </p:spPr>
        <p:txBody>
          <a:bodyPr vert="horz" lIns="91440" tIns="35268" rIns="91440" bIns="45720" rtlCol="0" anchor="b">
            <a:normAutofit/>
          </a:bodyPr>
          <a:lstStyle>
            <a:lvl1pPr algn="l" defTabSz="685800" rtl="0" eaLnBrk="1" latinLnBrk="0" hangingPunct="1">
              <a:lnSpc>
                <a:spcPct val="90000"/>
              </a:lnSpc>
              <a:spcBef>
                <a:spcPct val="0"/>
              </a:spcBef>
              <a:buNone/>
              <a:defRPr sz="2400" b="1" kern="1200">
                <a:solidFill>
                  <a:schemeClr val="accent1"/>
                </a:solidFill>
                <a:latin typeface="+mj-lt"/>
                <a:ea typeface="+mj-ea"/>
                <a:cs typeface="+mj-cs"/>
              </a:defRPr>
            </a:lvl1pPr>
          </a:lstStyle>
          <a:p>
            <a:pPr fontAlgn="auto">
              <a:spcAft>
                <a:spcPts val="0"/>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sz="2800" dirty="0"/>
              <a:t>Perceptron – A Brief History</a:t>
            </a:r>
            <a:endParaRPr lang="en-GB" sz="2800" dirty="0"/>
          </a:p>
        </p:txBody>
      </p:sp>
    </p:spTree>
    <p:extLst>
      <p:ext uri="{BB962C8B-B14F-4D97-AF65-F5344CB8AC3E}">
        <p14:creationId xmlns:p14="http://schemas.microsoft.com/office/powerpoint/2010/main" val="215472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ingleLayerPerceptron.png"/>
          <p:cNvPicPr>
            <a:picLocks noGrp="1" noChangeAspect="1"/>
          </p:cNvPicPr>
          <p:nvPr>
            <p:ph idx="1"/>
          </p:nvPr>
        </p:nvPicPr>
        <p:blipFill>
          <a:blip r:embed="rId2" cstate="print">
            <a:extLst>
              <a:ext uri="{28A0092B-C50C-407E-A947-70E740481C1C}">
                <a14:useLocalDpi xmlns:a14="http://schemas.microsoft.com/office/drawing/2010/main" val="0"/>
              </a:ext>
            </a:extLst>
          </a:blip>
          <a:srcRect l="-4465" r="-4465"/>
          <a:stretch>
            <a:fillRect/>
          </a:stretch>
        </p:blipFill>
        <p:spPr>
          <a:xfrm>
            <a:off x="611560" y="1556792"/>
            <a:ext cx="8037016" cy="4432189"/>
          </a:xfrm>
        </p:spPr>
      </p:pic>
      <p:sp>
        <p:nvSpPr>
          <p:cNvPr id="5" name="Rectangle 1"/>
          <p:cNvSpPr txBox="1">
            <a:spLocks noChangeArrowheads="1"/>
          </p:cNvSpPr>
          <p:nvPr/>
        </p:nvSpPr>
        <p:spPr>
          <a:xfrm>
            <a:off x="456481" y="273629"/>
            <a:ext cx="8228160" cy="1144921"/>
          </a:xfrm>
          <a:prstGeom prst="rect">
            <a:avLst/>
          </a:prstGeom>
          <a:ln/>
        </p:spPr>
        <p:txBody>
          <a:bodyPr vert="horz" lIns="91440" tIns="35268" rIns="91440" bIns="45720" rtlCol="0" anchor="b">
            <a:normAutofit/>
          </a:bodyPr>
          <a:lstStyle>
            <a:lvl1pPr algn="l" defTabSz="685800" rtl="0" eaLnBrk="1" latinLnBrk="0" hangingPunct="1">
              <a:lnSpc>
                <a:spcPct val="90000"/>
              </a:lnSpc>
              <a:spcBef>
                <a:spcPct val="0"/>
              </a:spcBef>
              <a:buNone/>
              <a:defRPr sz="2400" b="1" kern="1200">
                <a:solidFill>
                  <a:schemeClr val="accent1"/>
                </a:solidFill>
                <a:latin typeface="+mj-lt"/>
                <a:ea typeface="+mj-ea"/>
                <a:cs typeface="+mj-cs"/>
              </a:defRPr>
            </a:lvl1pPr>
          </a:lstStyle>
          <a:p>
            <a:pPr fontAlgn="auto">
              <a:spcAft>
                <a:spcPts val="0"/>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sz="2800" dirty="0"/>
              <a:t>Single-Layer Perceptron</a:t>
            </a:r>
            <a:endParaRPr lang="en-GB" sz="2800" dirty="0"/>
          </a:p>
        </p:txBody>
      </p:sp>
    </p:spTree>
    <p:extLst>
      <p:ext uri="{BB962C8B-B14F-4D97-AF65-F5344CB8AC3E}">
        <p14:creationId xmlns:p14="http://schemas.microsoft.com/office/powerpoint/2010/main" val="272938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Title Layout</Template>
  <TotalTime>443</TotalTime>
  <Words>2220</Words>
  <Application>Microsoft Office PowerPoint</Application>
  <PresentationFormat>On-screen Show (4:3)</PresentationFormat>
  <Paragraphs>199</Paragraphs>
  <Slides>27</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Microsoft YaHei</vt:lpstr>
      <vt:lpstr>Arial</vt:lpstr>
      <vt:lpstr>Calibri</vt:lpstr>
      <vt:lpstr>DejaVu Sans</vt:lpstr>
      <vt:lpstr>StarSymbol</vt:lpstr>
      <vt:lpstr>Symbol</vt:lpstr>
      <vt:lpstr>Times New Roman</vt:lpstr>
      <vt:lpstr>Wingdings</vt:lpstr>
      <vt:lpstr>Diamond Grid 16x9</vt:lpstr>
      <vt:lpstr>Neural Networks and their Applications</vt:lpstr>
      <vt:lpstr>Introduction</vt:lpstr>
      <vt:lpstr>Artificial Neural Networks (ANNs)</vt:lpstr>
      <vt:lpstr>How do ANNs work?</vt:lpstr>
      <vt:lpstr>Supervised Learning</vt:lpstr>
      <vt:lpstr>Unsupervised Learning</vt:lpstr>
      <vt:lpstr>Possible Drawbacks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vt:lpstr>
      <vt:lpstr>Application Types</vt:lpstr>
      <vt:lpstr>Application Types</vt:lpstr>
      <vt:lpstr>Optical Character Recognition (OCR)</vt:lpstr>
      <vt:lpstr>Image Compression</vt:lpstr>
      <vt:lpstr>Stock Market Prediction</vt:lpstr>
      <vt:lpstr>PowerPoint Presentation</vt:lpstr>
      <vt:lpstr>PowerPoint Presentation</vt:lpstr>
      <vt:lpstr>PowerPoint Presentation</vt:lpstr>
      <vt:lpstr>PowerPoint Presentation</vt:lpstr>
      <vt:lpstr>PowerPoint Presentation</vt:lpstr>
      <vt:lpstr>PowerPoint Presentation</vt:lpstr>
      <vt:lpstr>Momentum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Christophe</dc:creator>
  <cp:lastModifiedBy>Jaime Lennox</cp:lastModifiedBy>
  <cp:revision>95</cp:revision>
  <dcterms:created xsi:type="dcterms:W3CDTF">2013-03-16T18:58:43Z</dcterms:created>
  <dcterms:modified xsi:type="dcterms:W3CDTF">2013-03-20T12:42:15Z</dcterms:modified>
</cp:coreProperties>
</file>